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1"/>
  </p:notesMasterIdLst>
  <p:sldIdLst>
    <p:sldId id="301" r:id="rId2"/>
    <p:sldId id="506" r:id="rId3"/>
    <p:sldId id="507" r:id="rId4"/>
    <p:sldId id="542" r:id="rId5"/>
    <p:sldId id="302" r:id="rId6"/>
    <p:sldId id="303" r:id="rId7"/>
    <p:sldId id="304" r:id="rId8"/>
    <p:sldId id="306" r:id="rId9"/>
    <p:sldId id="307" r:id="rId10"/>
    <p:sldId id="520" r:id="rId11"/>
    <p:sldId id="543" r:id="rId12"/>
    <p:sldId id="522" r:id="rId13"/>
    <p:sldId id="308" r:id="rId14"/>
    <p:sldId id="309" r:id="rId15"/>
    <p:sldId id="534" r:id="rId16"/>
    <p:sldId id="310" r:id="rId17"/>
    <p:sldId id="312" r:id="rId18"/>
    <p:sldId id="313" r:id="rId19"/>
    <p:sldId id="314" r:id="rId20"/>
    <p:sldId id="523" r:id="rId21"/>
    <p:sldId id="315" r:id="rId22"/>
    <p:sldId id="535" r:id="rId23"/>
    <p:sldId id="316" r:id="rId24"/>
    <p:sldId id="536" r:id="rId25"/>
    <p:sldId id="317" r:id="rId26"/>
    <p:sldId id="449" r:id="rId27"/>
    <p:sldId id="450" r:id="rId28"/>
    <p:sldId id="529" r:id="rId29"/>
    <p:sldId id="451" r:id="rId30"/>
    <p:sldId id="524" r:id="rId31"/>
    <p:sldId id="530" r:id="rId32"/>
    <p:sldId id="525" r:id="rId33"/>
    <p:sldId id="528" r:id="rId34"/>
    <p:sldId id="453" r:id="rId35"/>
    <p:sldId id="526" r:id="rId36"/>
    <p:sldId id="454" r:id="rId37"/>
    <p:sldId id="455" r:id="rId38"/>
    <p:sldId id="537" r:id="rId39"/>
    <p:sldId id="457" r:id="rId40"/>
    <p:sldId id="538" r:id="rId41"/>
    <p:sldId id="458" r:id="rId42"/>
    <p:sldId id="459" r:id="rId43"/>
    <p:sldId id="460" r:id="rId44"/>
    <p:sldId id="527" r:id="rId45"/>
    <p:sldId id="461" r:id="rId46"/>
    <p:sldId id="462" r:id="rId47"/>
    <p:sldId id="463" r:id="rId48"/>
    <p:sldId id="464" r:id="rId49"/>
    <p:sldId id="465" r:id="rId50"/>
    <p:sldId id="466" r:id="rId51"/>
    <p:sldId id="467" r:id="rId52"/>
    <p:sldId id="468" r:id="rId53"/>
    <p:sldId id="469" r:id="rId54"/>
    <p:sldId id="470" r:id="rId55"/>
    <p:sldId id="471" r:id="rId56"/>
    <p:sldId id="472" r:id="rId57"/>
    <p:sldId id="521" r:id="rId58"/>
    <p:sldId id="510" r:id="rId59"/>
    <p:sldId id="475" r:id="rId60"/>
    <p:sldId id="476" r:id="rId61"/>
    <p:sldId id="353" r:id="rId62"/>
    <p:sldId id="354" r:id="rId63"/>
    <p:sldId id="355" r:id="rId64"/>
    <p:sldId id="356" r:id="rId65"/>
    <p:sldId id="357" r:id="rId66"/>
    <p:sldId id="358" r:id="rId67"/>
    <p:sldId id="539" r:id="rId68"/>
    <p:sldId id="540" r:id="rId69"/>
    <p:sldId id="360" r:id="rId70"/>
    <p:sldId id="361" r:id="rId71"/>
    <p:sldId id="362" r:id="rId72"/>
    <p:sldId id="541" r:id="rId73"/>
    <p:sldId id="363" r:id="rId74"/>
    <p:sldId id="364" r:id="rId75"/>
    <p:sldId id="365" r:id="rId76"/>
    <p:sldId id="366" r:id="rId77"/>
    <p:sldId id="367" r:id="rId78"/>
    <p:sldId id="368" r:id="rId79"/>
    <p:sldId id="369" r:id="rId80"/>
    <p:sldId id="370" r:id="rId81"/>
    <p:sldId id="371" r:id="rId82"/>
    <p:sldId id="372" r:id="rId83"/>
    <p:sldId id="373" r:id="rId84"/>
    <p:sldId id="374" r:id="rId85"/>
    <p:sldId id="375" r:id="rId86"/>
    <p:sldId id="376" r:id="rId87"/>
    <p:sldId id="377" r:id="rId88"/>
    <p:sldId id="378" r:id="rId89"/>
    <p:sldId id="379" r:id="rId90"/>
    <p:sldId id="380" r:id="rId91"/>
    <p:sldId id="381" r:id="rId92"/>
    <p:sldId id="382" r:id="rId93"/>
    <p:sldId id="383" r:id="rId94"/>
    <p:sldId id="532" r:id="rId95"/>
    <p:sldId id="531" r:id="rId96"/>
    <p:sldId id="384" r:id="rId97"/>
    <p:sldId id="385" r:id="rId98"/>
    <p:sldId id="533" r:id="rId99"/>
    <p:sldId id="477" r:id="rId100"/>
    <p:sldId id="478" r:id="rId101"/>
    <p:sldId id="546" r:id="rId102"/>
    <p:sldId id="544" r:id="rId103"/>
    <p:sldId id="479" r:id="rId104"/>
    <p:sldId id="549" r:id="rId105"/>
    <p:sldId id="480" r:id="rId106"/>
    <p:sldId id="481" r:id="rId107"/>
    <p:sldId id="482" r:id="rId108"/>
    <p:sldId id="483" r:id="rId109"/>
    <p:sldId id="484" r:id="rId110"/>
    <p:sldId id="485" r:id="rId111"/>
    <p:sldId id="486" r:id="rId112"/>
    <p:sldId id="487" r:id="rId113"/>
    <p:sldId id="488" r:id="rId114"/>
    <p:sldId id="489" r:id="rId115"/>
    <p:sldId id="490" r:id="rId116"/>
    <p:sldId id="491" r:id="rId117"/>
    <p:sldId id="492" r:id="rId118"/>
    <p:sldId id="547" r:id="rId119"/>
    <p:sldId id="550" r:id="rId120"/>
    <p:sldId id="551" r:id="rId121"/>
    <p:sldId id="552" r:id="rId122"/>
    <p:sldId id="494" r:id="rId123"/>
    <p:sldId id="495" r:id="rId124"/>
    <p:sldId id="496" r:id="rId125"/>
    <p:sldId id="497" r:id="rId126"/>
    <p:sldId id="555" r:id="rId127"/>
    <p:sldId id="498" r:id="rId128"/>
    <p:sldId id="499" r:id="rId129"/>
    <p:sldId id="500" r:id="rId130"/>
    <p:sldId id="513" r:id="rId131"/>
    <p:sldId id="514" r:id="rId132"/>
    <p:sldId id="515" r:id="rId133"/>
    <p:sldId id="516" r:id="rId134"/>
    <p:sldId id="517" r:id="rId135"/>
    <p:sldId id="518" r:id="rId136"/>
    <p:sldId id="519" r:id="rId137"/>
    <p:sldId id="409" r:id="rId138"/>
    <p:sldId id="410" r:id="rId139"/>
    <p:sldId id="411" r:id="rId140"/>
    <p:sldId id="412" r:id="rId141"/>
    <p:sldId id="413" r:id="rId142"/>
    <p:sldId id="414" r:id="rId143"/>
    <p:sldId id="415" r:id="rId144"/>
    <p:sldId id="416" r:id="rId145"/>
    <p:sldId id="417" r:id="rId146"/>
    <p:sldId id="418" r:id="rId147"/>
    <p:sldId id="419" r:id="rId148"/>
    <p:sldId id="420" r:id="rId149"/>
    <p:sldId id="421" r:id="rId150"/>
    <p:sldId id="422" r:id="rId151"/>
    <p:sldId id="423" r:id="rId152"/>
    <p:sldId id="424" r:id="rId153"/>
    <p:sldId id="425" r:id="rId154"/>
    <p:sldId id="426" r:id="rId155"/>
    <p:sldId id="427" r:id="rId156"/>
    <p:sldId id="428" r:id="rId157"/>
    <p:sldId id="553" r:id="rId158"/>
    <p:sldId id="554" r:id="rId159"/>
    <p:sldId id="429" r:id="rId160"/>
    <p:sldId id="430" r:id="rId161"/>
    <p:sldId id="431" r:id="rId162"/>
    <p:sldId id="432" r:id="rId163"/>
    <p:sldId id="433" r:id="rId164"/>
    <p:sldId id="434" r:id="rId165"/>
    <p:sldId id="435" r:id="rId166"/>
    <p:sldId id="436" r:id="rId167"/>
    <p:sldId id="437" r:id="rId168"/>
    <p:sldId id="438" r:id="rId169"/>
    <p:sldId id="439" r:id="rId170"/>
    <p:sldId id="440" r:id="rId171"/>
    <p:sldId id="441" r:id="rId172"/>
    <p:sldId id="442" r:id="rId173"/>
    <p:sldId id="443" r:id="rId174"/>
    <p:sldId id="444" r:id="rId175"/>
    <p:sldId id="445" r:id="rId176"/>
    <p:sldId id="446" r:id="rId177"/>
    <p:sldId id="447" r:id="rId178"/>
    <p:sldId id="448" r:id="rId179"/>
    <p:sldId id="511" r:id="rId180"/>
  </p:sldIdLst>
  <p:sldSz cx="9144000" cy="6858000" type="screen4x3"/>
  <p:notesSz cx="6858000" cy="9144000"/>
  <p:custDataLst>
    <p:tags r:id="rId18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alliang" initials="R"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943E1"/>
    <a:srgbClr val="2713B9"/>
    <a:srgbClr val="712A9C"/>
    <a:srgbClr val="4E39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53" autoAdjust="0"/>
    <p:restoredTop sz="79358" autoAdjust="0"/>
  </p:normalViewPr>
  <p:slideViewPr>
    <p:cSldViewPr snapToGrid="0">
      <p:cViewPr varScale="1">
        <p:scale>
          <a:sx n="53" d="100"/>
          <a:sy n="53" d="100"/>
        </p:scale>
        <p:origin x="-1652" y="-76"/>
      </p:cViewPr>
      <p:guideLst>
        <p:guide orient="horz" pos="2160"/>
        <p:guide pos="2880"/>
      </p:guideLst>
    </p:cSldViewPr>
  </p:slideViewPr>
  <p:outlineViewPr>
    <p:cViewPr>
      <p:scale>
        <a:sx n="33" d="100"/>
        <a:sy n="33" d="100"/>
      </p:scale>
      <p:origin x="0" y="19124"/>
    </p:cViewPr>
  </p:outlineViewPr>
  <p:notesTextViewPr>
    <p:cViewPr>
      <p:scale>
        <a:sx n="1" d="1"/>
        <a:sy n="1" d="1"/>
      </p:scale>
      <p:origin x="0" y="0"/>
    </p:cViewPr>
  </p:notesTextViewPr>
  <p:sorterViewPr>
    <p:cViewPr>
      <p:scale>
        <a:sx n="100" d="100"/>
        <a:sy n="100" d="100"/>
      </p:scale>
      <p:origin x="0" y="60476"/>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notesMaster" Target="notesMasters/notes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tags" Target="tags/tag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tableStyles" Target="tableStyles.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wmf"/><Relationship Id="rId1" Type="http://schemas.openxmlformats.org/officeDocument/2006/relationships/image" Target="../media/image2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image" Target="../media/image34.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6.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6.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6.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6.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8.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62.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image" Target="../media/image64.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4.wmf"/><Relationship Id="rId1" Type="http://schemas.openxmlformats.org/officeDocument/2006/relationships/image" Target="../media/image77.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image" Target="../media/image74.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image" Target="../media/image8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png"/></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89.e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92.wmf"/><Relationship Id="rId1" Type="http://schemas.openxmlformats.org/officeDocument/2006/relationships/image" Target="../media/image91.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image" Target="../media/image93.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97.e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wmf"/><Relationship Id="rId1" Type="http://schemas.openxmlformats.org/officeDocument/2006/relationships/image" Target="../media/image99.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image" Target="../media/image107.wmf"/><Relationship Id="rId1" Type="http://schemas.openxmlformats.org/officeDocument/2006/relationships/image" Target="../media/image106.e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image" Target="../media/image110.emf"/><Relationship Id="rId1" Type="http://schemas.openxmlformats.org/officeDocument/2006/relationships/image" Target="../media/image109.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1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6.png"/></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17.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19.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19.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21.png"/></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26.png"/></Relationships>
</file>

<file path=ppt/drawings/_rels/vmlDrawing45.v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image" Target="../media/image126.png"/></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image" Target="../media/image126.png"/><Relationship Id="rId1" Type="http://schemas.openxmlformats.org/officeDocument/2006/relationships/image" Target="../media/image130.png"/></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32.wmf"/><Relationship Id="rId1" Type="http://schemas.openxmlformats.org/officeDocument/2006/relationships/image" Target="../media/image129.png"/></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33.wmf"/><Relationship Id="rId1" Type="http://schemas.openxmlformats.org/officeDocument/2006/relationships/image" Target="../media/image129.png"/></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3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png"/></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42.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146.wmf"/><Relationship Id="rId2" Type="http://schemas.openxmlformats.org/officeDocument/2006/relationships/image" Target="../media/image145.wmf"/><Relationship Id="rId1" Type="http://schemas.openxmlformats.org/officeDocument/2006/relationships/image" Target="../media/image144.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150.wmf"/><Relationship Id="rId2" Type="http://schemas.openxmlformats.org/officeDocument/2006/relationships/image" Target="../media/image149.wmf"/><Relationship Id="rId1" Type="http://schemas.openxmlformats.org/officeDocument/2006/relationships/image" Target="../media/image148.wmf"/><Relationship Id="rId4" Type="http://schemas.openxmlformats.org/officeDocument/2006/relationships/image" Target="../media/image151.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31.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55.w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57.w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59.w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60.wmf"/></Relationships>
</file>

<file path=ppt/drawings/_rels/vmlDrawing58.vml.rels><?xml version="1.0" encoding="UTF-8" standalone="yes"?>
<Relationships xmlns="http://schemas.openxmlformats.org/package/2006/relationships"><Relationship Id="rId2" Type="http://schemas.openxmlformats.org/officeDocument/2006/relationships/image" Target="../media/image165.emf"/><Relationship Id="rId1" Type="http://schemas.openxmlformats.org/officeDocument/2006/relationships/image" Target="../media/image164.emf"/></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168.wmf"/><Relationship Id="rId2" Type="http://schemas.openxmlformats.org/officeDocument/2006/relationships/image" Target="../media/image167.wmf"/><Relationship Id="rId1" Type="http://schemas.openxmlformats.org/officeDocument/2006/relationships/image" Target="../media/image16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6.png"/></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69.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74.wmf"/></Relationships>
</file>

<file path=ppt/drawings/_rels/vmlDrawing62.vml.rels><?xml version="1.0" encoding="UTF-8" standalone="yes"?>
<Relationships xmlns="http://schemas.openxmlformats.org/package/2006/relationships"><Relationship Id="rId2" Type="http://schemas.openxmlformats.org/officeDocument/2006/relationships/image" Target="../media/image177.wmf"/><Relationship Id="rId1" Type="http://schemas.openxmlformats.org/officeDocument/2006/relationships/image" Target="../media/image176.wmf"/></Relationships>
</file>

<file path=ppt/drawings/_rels/vmlDrawing63.vml.rels><?xml version="1.0" encoding="UTF-8" standalone="yes"?>
<Relationships xmlns="http://schemas.openxmlformats.org/package/2006/relationships"><Relationship Id="rId2" Type="http://schemas.openxmlformats.org/officeDocument/2006/relationships/image" Target="../media/image180.wmf"/><Relationship Id="rId1" Type="http://schemas.openxmlformats.org/officeDocument/2006/relationships/image" Target="../media/image179.wmf"/></Relationships>
</file>

<file path=ppt/drawings/_rels/vmlDrawing64.vml.rels><?xml version="1.0" encoding="UTF-8" standalone="yes"?>
<Relationships xmlns="http://schemas.openxmlformats.org/package/2006/relationships"><Relationship Id="rId2" Type="http://schemas.openxmlformats.org/officeDocument/2006/relationships/image" Target="../media/image182.wmf"/><Relationship Id="rId1" Type="http://schemas.openxmlformats.org/officeDocument/2006/relationships/image" Target="../media/image181.wmf"/></Relationships>
</file>

<file path=ppt/drawings/_rels/vmlDrawing65.vml.rels><?xml version="1.0" encoding="UTF-8" standalone="yes"?>
<Relationships xmlns="http://schemas.openxmlformats.org/package/2006/relationships"><Relationship Id="rId2" Type="http://schemas.openxmlformats.org/officeDocument/2006/relationships/image" Target="../media/image183.wmf"/><Relationship Id="rId1" Type="http://schemas.openxmlformats.org/officeDocument/2006/relationships/image" Target="../media/image179.wmf"/></Relationships>
</file>

<file path=ppt/drawings/_rels/vmlDrawing66.vml.rels><?xml version="1.0" encoding="UTF-8" standalone="yes"?>
<Relationships xmlns="http://schemas.openxmlformats.org/package/2006/relationships"><Relationship Id="rId2" Type="http://schemas.openxmlformats.org/officeDocument/2006/relationships/image" Target="../media/image185.emf"/><Relationship Id="rId1" Type="http://schemas.openxmlformats.org/officeDocument/2006/relationships/image" Target="../media/image184.w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86.emf"/></Relationships>
</file>

<file path=ppt/drawings/_rels/vmlDrawing68.vml.rels><?xml version="1.0" encoding="UTF-8" standalone="yes"?>
<Relationships xmlns="http://schemas.openxmlformats.org/package/2006/relationships"><Relationship Id="rId3" Type="http://schemas.openxmlformats.org/officeDocument/2006/relationships/image" Target="../media/image189.wmf"/><Relationship Id="rId2" Type="http://schemas.openxmlformats.org/officeDocument/2006/relationships/image" Target="../media/image188.wmf"/><Relationship Id="rId1" Type="http://schemas.openxmlformats.org/officeDocument/2006/relationships/image" Target="../media/image187.emf"/><Relationship Id="rId4" Type="http://schemas.openxmlformats.org/officeDocument/2006/relationships/image" Target="../media/image190.wmf"/></Relationships>
</file>

<file path=ppt/drawings/_rels/vmlDrawing69.vml.rels><?xml version="1.0" encoding="UTF-8" standalone="yes"?>
<Relationships xmlns="http://schemas.openxmlformats.org/package/2006/relationships"><Relationship Id="rId3" Type="http://schemas.openxmlformats.org/officeDocument/2006/relationships/image" Target="../media/image192.wmf"/><Relationship Id="rId2" Type="http://schemas.openxmlformats.org/officeDocument/2006/relationships/image" Target="../media/image191.wmf"/><Relationship Id="rId1" Type="http://schemas.openxmlformats.org/officeDocument/2006/relationships/image" Target="../media/image165.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6.png"/><Relationship Id="rId5" Type="http://schemas.openxmlformats.org/officeDocument/2006/relationships/image" Target="../media/image32.wmf"/><Relationship Id="rId4" Type="http://schemas.openxmlformats.org/officeDocument/2006/relationships/image" Target="../media/image31.wmf"/></Relationships>
</file>

<file path=ppt/drawings/_rels/vmlDrawing70.vml.rels><?xml version="1.0" encoding="UTF-8" standalone="yes"?>
<Relationships xmlns="http://schemas.openxmlformats.org/package/2006/relationships"><Relationship Id="rId3" Type="http://schemas.openxmlformats.org/officeDocument/2006/relationships/image" Target="../media/image195.emf"/><Relationship Id="rId2" Type="http://schemas.openxmlformats.org/officeDocument/2006/relationships/image" Target="../media/image194.wmf"/><Relationship Id="rId1" Type="http://schemas.openxmlformats.org/officeDocument/2006/relationships/image" Target="../media/image193.emf"/><Relationship Id="rId4" Type="http://schemas.openxmlformats.org/officeDocument/2006/relationships/image" Target="../media/image196.wmf"/></Relationships>
</file>

<file path=ppt/drawings/_rels/vmlDrawing71.vml.rels><?xml version="1.0" encoding="UTF-8" standalone="yes"?>
<Relationships xmlns="http://schemas.openxmlformats.org/package/2006/relationships"><Relationship Id="rId3" Type="http://schemas.openxmlformats.org/officeDocument/2006/relationships/image" Target="../media/image202.wmf"/><Relationship Id="rId2" Type="http://schemas.openxmlformats.org/officeDocument/2006/relationships/image" Target="../media/image201.wmf"/><Relationship Id="rId1" Type="http://schemas.openxmlformats.org/officeDocument/2006/relationships/image" Target="../media/image200.w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204.wmf"/></Relationships>
</file>

<file path=ppt/drawings/_rels/vmlDrawing73.vml.rels><?xml version="1.0" encoding="UTF-8" standalone="yes"?>
<Relationships xmlns="http://schemas.openxmlformats.org/package/2006/relationships"><Relationship Id="rId2" Type="http://schemas.openxmlformats.org/officeDocument/2006/relationships/image" Target="../media/image208.emf"/><Relationship Id="rId1" Type="http://schemas.openxmlformats.org/officeDocument/2006/relationships/image" Target="../media/image207.emf"/></Relationships>
</file>

<file path=ppt/drawings/_rels/vmlDrawing74.vml.rels><?xml version="1.0" encoding="UTF-8" standalone="yes"?>
<Relationships xmlns="http://schemas.openxmlformats.org/package/2006/relationships"><Relationship Id="rId2" Type="http://schemas.openxmlformats.org/officeDocument/2006/relationships/image" Target="../media/image211.wmf"/><Relationship Id="rId1" Type="http://schemas.openxmlformats.org/officeDocument/2006/relationships/image" Target="../media/image210.wmf"/></Relationships>
</file>

<file path=ppt/drawings/_rels/vmlDrawing75.vml.rels><?xml version="1.0" encoding="UTF-8" standalone="yes"?>
<Relationships xmlns="http://schemas.openxmlformats.org/package/2006/relationships"><Relationship Id="rId2" Type="http://schemas.openxmlformats.org/officeDocument/2006/relationships/image" Target="../media/image213.emf"/><Relationship Id="rId1" Type="http://schemas.openxmlformats.org/officeDocument/2006/relationships/image" Target="../media/image212.wmf"/></Relationships>
</file>

<file path=ppt/drawings/_rels/vmlDrawing76.vml.rels><?xml version="1.0" encoding="UTF-8" standalone="yes"?>
<Relationships xmlns="http://schemas.openxmlformats.org/package/2006/relationships"><Relationship Id="rId3" Type="http://schemas.openxmlformats.org/officeDocument/2006/relationships/image" Target="../media/image216.wmf"/><Relationship Id="rId2" Type="http://schemas.openxmlformats.org/officeDocument/2006/relationships/image" Target="../media/image215.wmf"/><Relationship Id="rId1" Type="http://schemas.openxmlformats.org/officeDocument/2006/relationships/image" Target="../media/image214.w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218.w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220.w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220.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image" Target="../media/image34.w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224.wmf"/></Relationships>
</file>

<file path=ppt/drawings/_rels/vmlDrawing81.vml.rels><?xml version="1.0" encoding="UTF-8" standalone="yes"?>
<Relationships xmlns="http://schemas.openxmlformats.org/package/2006/relationships"><Relationship Id="rId2" Type="http://schemas.openxmlformats.org/officeDocument/2006/relationships/image" Target="../media/image227.emf"/><Relationship Id="rId1" Type="http://schemas.openxmlformats.org/officeDocument/2006/relationships/image" Target="../media/image226.w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229.wmf"/></Relationships>
</file>

<file path=ppt/drawings/_rels/vmlDrawing83.vml.rels><?xml version="1.0" encoding="UTF-8" standalone="yes"?>
<Relationships xmlns="http://schemas.openxmlformats.org/package/2006/relationships"><Relationship Id="rId2" Type="http://schemas.openxmlformats.org/officeDocument/2006/relationships/image" Target="../media/image231.wmf"/><Relationship Id="rId1" Type="http://schemas.openxmlformats.org/officeDocument/2006/relationships/image" Target="../media/image230.emf"/></Relationships>
</file>

<file path=ppt/drawings/_rels/vmlDrawing84.vml.rels><?xml version="1.0" encoding="UTF-8" standalone="yes"?>
<Relationships xmlns="http://schemas.openxmlformats.org/package/2006/relationships"><Relationship Id="rId3" Type="http://schemas.openxmlformats.org/officeDocument/2006/relationships/image" Target="../media/image234.emf"/><Relationship Id="rId2" Type="http://schemas.openxmlformats.org/officeDocument/2006/relationships/image" Target="../media/image233.wmf"/><Relationship Id="rId1" Type="http://schemas.openxmlformats.org/officeDocument/2006/relationships/image" Target="../media/image232.w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236.wmf"/></Relationships>
</file>

<file path=ppt/drawings/_rels/vmlDrawing86.vml.rels><?xml version="1.0" encoding="UTF-8" standalone="yes"?>
<Relationships xmlns="http://schemas.openxmlformats.org/package/2006/relationships"><Relationship Id="rId2" Type="http://schemas.openxmlformats.org/officeDocument/2006/relationships/image" Target="../media/image242.emf"/><Relationship Id="rId1" Type="http://schemas.openxmlformats.org/officeDocument/2006/relationships/image" Target="../media/image241.emf"/></Relationships>
</file>

<file path=ppt/drawings/_rels/vmlDrawing87.vml.rels><?xml version="1.0" encoding="UTF-8" standalone="yes"?>
<Relationships xmlns="http://schemas.openxmlformats.org/package/2006/relationships"><Relationship Id="rId3" Type="http://schemas.openxmlformats.org/officeDocument/2006/relationships/image" Target="../media/image245.wmf"/><Relationship Id="rId2" Type="http://schemas.openxmlformats.org/officeDocument/2006/relationships/image" Target="../media/image244.wmf"/><Relationship Id="rId1" Type="http://schemas.openxmlformats.org/officeDocument/2006/relationships/image" Target="../media/image243.emf"/></Relationships>
</file>

<file path=ppt/drawings/_rels/vmlDrawing88.vml.rels><?xml version="1.0" encoding="UTF-8" standalone="yes"?>
<Relationships xmlns="http://schemas.openxmlformats.org/package/2006/relationships"><Relationship Id="rId2" Type="http://schemas.openxmlformats.org/officeDocument/2006/relationships/image" Target="../media/image247.emf"/><Relationship Id="rId1" Type="http://schemas.openxmlformats.org/officeDocument/2006/relationships/image" Target="../media/image246.w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248.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image" Target="../media/image3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EF68C5-2ED7-44EF-9122-B7699C1D31F8}" type="datetimeFigureOut">
              <a:rPr lang="en-US" smtClean="0"/>
              <a:t>10/6/2022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92A619-0848-4676-A45E-E2F480019243}" type="slidenum">
              <a:rPr lang="en-US" smtClean="0"/>
              <a:t>‹#›</a:t>
            </a:fld>
            <a:endParaRPr lang="en-US"/>
          </a:p>
        </p:txBody>
      </p:sp>
    </p:spTree>
    <p:extLst>
      <p:ext uri="{BB962C8B-B14F-4D97-AF65-F5344CB8AC3E}">
        <p14:creationId xmlns:p14="http://schemas.microsoft.com/office/powerpoint/2010/main" val="3727490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092A619-0848-4676-A45E-E2F480019243}" type="slidenum">
              <a:rPr lang="en-US" smtClean="0"/>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ChangeArrowheads="1" noTextEdit="1"/>
          </p:cNvSpPr>
          <p:nvPr>
            <p:ph type="sldImg" idx="4294967295"/>
          </p:nvPr>
        </p:nvSpPr>
        <p:spPr/>
      </p:sp>
      <p:sp>
        <p:nvSpPr>
          <p:cNvPr id="13315" name="文本占位符 2"/>
          <p:cNvSpPr>
            <a:spLocks noGrp="1" noChangeArrowheads="1"/>
          </p:cNvSpPr>
          <p:nvPr>
            <p:ph type="body" idx="4294967295"/>
          </p:nvPr>
        </p:nvSpPr>
        <p:spPr>
          <a:noFill/>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ChangeArrowheads="1" noTextEdit="1"/>
          </p:cNvSpPr>
          <p:nvPr>
            <p:ph type="sldImg" idx="4294967295"/>
          </p:nvPr>
        </p:nvSpPr>
        <p:spPr/>
      </p:sp>
      <p:sp>
        <p:nvSpPr>
          <p:cNvPr id="13315" name="文本占位符 2"/>
          <p:cNvSpPr>
            <a:spLocks noGrp="1" noChangeArrowheads="1"/>
          </p:cNvSpPr>
          <p:nvPr>
            <p:ph type="body" idx="4294967295"/>
          </p:nvPr>
        </p:nvSpPr>
        <p:spPr>
          <a:noFill/>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x-none" dirty="0"/>
          </a:p>
        </p:txBody>
      </p:sp>
      <p:sp>
        <p:nvSpPr>
          <p:cNvPr id="4" name="灯片编号占位符 3"/>
          <p:cNvSpPr>
            <a:spLocks noGrp="1"/>
          </p:cNvSpPr>
          <p:nvPr>
            <p:ph type="sldNum" sz="quarter" idx="10"/>
          </p:nvPr>
        </p:nvSpPr>
        <p:spPr/>
        <p:txBody>
          <a:bodyPr/>
          <a:lstStyle/>
          <a:p>
            <a:fld id="{D092A619-0848-4676-A45E-E2F480019243}" type="slidenum">
              <a:rPr lang="en-US" smtClean="0"/>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x-none" dirty="0"/>
          </a:p>
        </p:txBody>
      </p:sp>
      <p:sp>
        <p:nvSpPr>
          <p:cNvPr id="4" name="灯片编号占位符 3"/>
          <p:cNvSpPr>
            <a:spLocks noGrp="1"/>
          </p:cNvSpPr>
          <p:nvPr>
            <p:ph type="sldNum" sz="quarter" idx="10"/>
          </p:nvPr>
        </p:nvSpPr>
        <p:spPr/>
        <p:txBody>
          <a:bodyPr/>
          <a:lstStyle/>
          <a:p>
            <a:fld id="{D092A619-0848-4676-A45E-E2F480019243}" type="slidenum">
              <a:rPr lang="en-US" smtClean="0"/>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10"/>
          </p:nvPr>
        </p:nvSpPr>
        <p:spPr/>
        <p:txBody>
          <a:bodyPr/>
          <a:lstStyle/>
          <a:p>
            <a:fld id="{D092A619-0848-4676-A45E-E2F480019243}" type="slidenum">
              <a:rPr lang="en-US" smtClean="0"/>
              <a:t>17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10"/>
          </p:nvPr>
        </p:nvSpPr>
        <p:spPr/>
        <p:txBody>
          <a:bodyPr/>
          <a:lstStyle/>
          <a:p>
            <a:fld id="{D092A619-0848-4676-A45E-E2F480019243}" type="slidenum">
              <a:rPr lang="en-US" smtClean="0"/>
              <a:t>18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10"/>
          </p:nvPr>
        </p:nvSpPr>
        <p:spPr/>
        <p:txBody>
          <a:bodyPr/>
          <a:lstStyle/>
          <a:p>
            <a:fld id="{D092A619-0848-4676-A45E-E2F480019243}" type="slidenum">
              <a:rPr lang="en-US" smtClean="0"/>
              <a:t>19</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10"/>
          </p:nvPr>
        </p:nvSpPr>
        <p:spPr/>
        <p:txBody>
          <a:bodyPr/>
          <a:lstStyle/>
          <a:p>
            <a:fld id="{D092A619-0848-4676-A45E-E2F480019243}" type="slidenum">
              <a:rPr lang="en-US" smtClean="0"/>
              <a:t>20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10"/>
          </p:nvPr>
        </p:nvSpPr>
        <p:spPr/>
        <p:txBody>
          <a:bodyPr/>
          <a:lstStyle/>
          <a:p>
            <a:fld id="{D092A619-0848-4676-A45E-E2F480019243}" type="slidenum">
              <a:rPr lang="en-US" smtClean="0"/>
              <a:t>21</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10"/>
          </p:nvPr>
        </p:nvSpPr>
        <p:spPr/>
        <p:txBody>
          <a:bodyPr/>
          <a:lstStyle/>
          <a:p>
            <a:fld id="{D092A619-0848-4676-A45E-E2F480019243}" type="slidenum">
              <a:rPr lang="en-US" smtClean="0"/>
              <a:t>22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092A619-0848-4676-A45E-E2F480019243}" type="slidenum">
              <a:rPr lang="en-US" smtClean="0"/>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10"/>
          </p:nvPr>
        </p:nvSpPr>
        <p:spPr/>
        <p:txBody>
          <a:bodyPr/>
          <a:lstStyle/>
          <a:p>
            <a:fld id="{D092A619-0848-4676-A45E-E2F480019243}" type="slidenum">
              <a:rPr lang="en-US" smtClean="0"/>
              <a:t>23</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10"/>
          </p:nvPr>
        </p:nvSpPr>
        <p:spPr/>
        <p:txBody>
          <a:bodyPr/>
          <a:lstStyle/>
          <a:p>
            <a:fld id="{D092A619-0848-4676-A45E-E2F480019243}" type="slidenum">
              <a:rPr lang="en-US" smtClean="0"/>
              <a:t>24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10"/>
          </p:nvPr>
        </p:nvSpPr>
        <p:spPr/>
        <p:txBody>
          <a:bodyPr/>
          <a:lstStyle/>
          <a:p>
            <a:fld id="{D092A619-0848-4676-A45E-E2F480019243}" type="slidenum">
              <a:rPr lang="en-US" smtClean="0"/>
              <a:t>25</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10"/>
          </p:nvPr>
        </p:nvSpPr>
        <p:spPr/>
        <p:txBody>
          <a:bodyPr/>
          <a:lstStyle/>
          <a:p>
            <a:fld id="{D092A619-0848-4676-A45E-E2F480019243}" type="slidenum">
              <a:rPr lang="en-US" smtClean="0"/>
              <a:t>26</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10"/>
          </p:nvPr>
        </p:nvSpPr>
        <p:spPr/>
        <p:txBody>
          <a:bodyPr/>
          <a:lstStyle/>
          <a:p>
            <a:fld id="{D092A619-0848-4676-A45E-E2F480019243}" type="slidenum">
              <a:rPr lang="en-US" smtClean="0"/>
              <a:t>27</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x-none" dirty="0"/>
          </a:p>
        </p:txBody>
      </p:sp>
      <p:sp>
        <p:nvSpPr>
          <p:cNvPr id="4" name="灯片编号占位符 3"/>
          <p:cNvSpPr>
            <a:spLocks noGrp="1"/>
          </p:cNvSpPr>
          <p:nvPr>
            <p:ph type="sldNum" sz="quarter" idx="10"/>
          </p:nvPr>
        </p:nvSpPr>
        <p:spPr/>
        <p:txBody>
          <a:bodyPr/>
          <a:lstStyle/>
          <a:p>
            <a:fld id="{D092A619-0848-4676-A45E-E2F480019243}" type="slidenum">
              <a:rPr lang="en-US" smtClean="0"/>
              <a:t>28</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a:p>
        </p:txBody>
      </p:sp>
      <p:sp>
        <p:nvSpPr>
          <p:cNvPr id="4" name="灯片编号占位符 3"/>
          <p:cNvSpPr>
            <a:spLocks noGrp="1"/>
          </p:cNvSpPr>
          <p:nvPr>
            <p:ph type="sldNum" sz="quarter" idx="10"/>
          </p:nvPr>
        </p:nvSpPr>
        <p:spPr/>
        <p:txBody>
          <a:bodyPr/>
          <a:lstStyle/>
          <a:p>
            <a:fld id="{D092A619-0848-4676-A45E-E2F480019243}" type="slidenum">
              <a:rPr lang="en-US" smtClean="0"/>
              <a:t>29</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a:p>
        </p:txBody>
      </p:sp>
      <p:sp>
        <p:nvSpPr>
          <p:cNvPr id="4" name="灯片编号占位符 3"/>
          <p:cNvSpPr>
            <a:spLocks noGrp="1"/>
          </p:cNvSpPr>
          <p:nvPr>
            <p:ph type="sldNum" sz="quarter" idx="10"/>
          </p:nvPr>
        </p:nvSpPr>
        <p:spPr/>
        <p:txBody>
          <a:bodyPr/>
          <a:lstStyle/>
          <a:p>
            <a:fld id="{D092A619-0848-4676-A45E-E2F480019243}" type="slidenum">
              <a:rPr lang="en-US" smtClean="0"/>
              <a:t>30</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baseline="0" dirty="0"/>
          </a:p>
        </p:txBody>
      </p:sp>
      <p:sp>
        <p:nvSpPr>
          <p:cNvPr id="4" name="灯片编号占位符 3"/>
          <p:cNvSpPr>
            <a:spLocks noGrp="1"/>
          </p:cNvSpPr>
          <p:nvPr>
            <p:ph type="sldNum" sz="quarter" idx="10"/>
          </p:nvPr>
        </p:nvSpPr>
        <p:spPr/>
        <p:txBody>
          <a:bodyPr/>
          <a:lstStyle/>
          <a:p>
            <a:fld id="{D092A619-0848-4676-A45E-E2F480019243}" type="slidenum">
              <a:rPr lang="en-US" smtClean="0"/>
              <a:t>31</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D092A619-0848-4676-A45E-E2F480019243}" type="slidenum">
              <a:rPr lang="en-US" smtClean="0"/>
              <a:t>32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092A619-0848-4676-A45E-E2F480019243}" type="slidenum">
              <a:rPr lang="en-US" smtClean="0"/>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10"/>
          </p:nvPr>
        </p:nvSpPr>
        <p:spPr/>
        <p:txBody>
          <a:bodyPr/>
          <a:lstStyle/>
          <a:p>
            <a:fld id="{D092A619-0848-4676-A45E-E2F480019243}" type="slidenum">
              <a:rPr lang="en-US" smtClean="0"/>
              <a:t>33</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10"/>
          </p:nvPr>
        </p:nvSpPr>
        <p:spPr/>
        <p:txBody>
          <a:bodyPr/>
          <a:lstStyle/>
          <a:p>
            <a:fld id="{D092A619-0848-4676-A45E-E2F480019243}" type="slidenum">
              <a:rPr lang="en-US" smtClean="0"/>
              <a:t>34</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10"/>
          </p:nvPr>
        </p:nvSpPr>
        <p:spPr/>
        <p:txBody>
          <a:bodyPr/>
          <a:lstStyle/>
          <a:p>
            <a:fld id="{D092A619-0848-4676-A45E-E2F480019243}" type="slidenum">
              <a:rPr lang="en-US" smtClean="0"/>
              <a:t>36</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D092A619-0848-4676-A45E-E2F480019243}" type="slidenum">
              <a:rPr lang="en-US" smtClean="0"/>
              <a:t>37</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D092A619-0848-4676-A45E-E2F480019243}" type="slidenum">
              <a:rPr lang="en-US" smtClean="0"/>
              <a:t>38</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10"/>
          </p:nvPr>
        </p:nvSpPr>
        <p:spPr/>
        <p:txBody>
          <a:bodyPr/>
          <a:lstStyle/>
          <a:p>
            <a:fld id="{D092A619-0848-4676-A45E-E2F480019243}" type="slidenum">
              <a:rPr lang="en-US" smtClean="0"/>
              <a:t>39</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10"/>
          </p:nvPr>
        </p:nvSpPr>
        <p:spPr/>
        <p:txBody>
          <a:bodyPr/>
          <a:lstStyle/>
          <a:p>
            <a:fld id="{D092A619-0848-4676-A45E-E2F480019243}" type="slidenum">
              <a:rPr lang="en-US" smtClean="0"/>
              <a:t>40</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10"/>
          </p:nvPr>
        </p:nvSpPr>
        <p:spPr/>
        <p:txBody>
          <a:bodyPr/>
          <a:lstStyle/>
          <a:p>
            <a:fld id="{D092A619-0848-4676-A45E-E2F480019243}" type="slidenum">
              <a:rPr lang="en-US" smtClean="0"/>
              <a:t>41</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10"/>
          </p:nvPr>
        </p:nvSpPr>
        <p:spPr/>
        <p:txBody>
          <a:bodyPr/>
          <a:lstStyle/>
          <a:p>
            <a:fld id="{D092A619-0848-4676-A45E-E2F480019243}" type="slidenum">
              <a:rPr lang="en-US" smtClean="0"/>
              <a:t>42</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10"/>
          </p:nvPr>
        </p:nvSpPr>
        <p:spPr/>
        <p:txBody>
          <a:bodyPr/>
          <a:lstStyle/>
          <a:p>
            <a:fld id="{D092A619-0848-4676-A45E-E2F480019243}" type="slidenum">
              <a:rPr lang="en-US" smtClean="0"/>
              <a:t>43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10"/>
          </p:nvPr>
        </p:nvSpPr>
        <p:spPr/>
        <p:txBody>
          <a:bodyPr/>
          <a:lstStyle/>
          <a:p>
            <a:fld id="{D092A619-0848-4676-A45E-E2F480019243}" type="slidenum">
              <a:rPr lang="en-US" smtClean="0"/>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10"/>
          </p:nvPr>
        </p:nvSpPr>
        <p:spPr/>
        <p:txBody>
          <a:bodyPr/>
          <a:lstStyle/>
          <a:p>
            <a:fld id="{D092A619-0848-4676-A45E-E2F480019243}" type="slidenum">
              <a:rPr lang="en-US" smtClean="0"/>
              <a:t>44</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10"/>
          </p:nvPr>
        </p:nvSpPr>
        <p:spPr/>
        <p:txBody>
          <a:bodyPr/>
          <a:lstStyle/>
          <a:p>
            <a:fld id="{D092A619-0848-4676-A45E-E2F480019243}" type="slidenum">
              <a:rPr lang="en-US" smtClean="0"/>
              <a:t>45</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10"/>
          </p:nvPr>
        </p:nvSpPr>
        <p:spPr/>
        <p:txBody>
          <a:bodyPr/>
          <a:lstStyle/>
          <a:p>
            <a:fld id="{D092A619-0848-4676-A45E-E2F480019243}" type="slidenum">
              <a:rPr lang="en-US" smtClean="0"/>
              <a:t>49</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10"/>
          </p:nvPr>
        </p:nvSpPr>
        <p:spPr/>
        <p:txBody>
          <a:bodyPr/>
          <a:lstStyle/>
          <a:p>
            <a:fld id="{D092A619-0848-4676-A45E-E2F480019243}" type="slidenum">
              <a:rPr lang="en-US" smtClean="0"/>
              <a:t>50</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D092A619-0848-4676-A45E-E2F480019243}" type="slidenum">
              <a:rPr lang="en-US" smtClean="0"/>
              <a:t>51</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10"/>
          </p:nvPr>
        </p:nvSpPr>
        <p:spPr/>
        <p:txBody>
          <a:bodyPr/>
          <a:lstStyle/>
          <a:p>
            <a:fld id="{D092A619-0848-4676-A45E-E2F480019243}" type="slidenum">
              <a:rPr lang="en-US" smtClean="0"/>
              <a:t>52</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10"/>
          </p:nvPr>
        </p:nvSpPr>
        <p:spPr/>
        <p:txBody>
          <a:bodyPr/>
          <a:lstStyle/>
          <a:p>
            <a:fld id="{D092A619-0848-4676-A45E-E2F480019243}" type="slidenum">
              <a:rPr lang="en-US" smtClean="0"/>
              <a:t>57</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10"/>
          </p:nvPr>
        </p:nvSpPr>
        <p:spPr/>
        <p:txBody>
          <a:bodyPr/>
          <a:lstStyle/>
          <a:p>
            <a:fld id="{D092A619-0848-4676-A45E-E2F480019243}" type="slidenum">
              <a:rPr lang="en-US" smtClean="0"/>
              <a:t>58</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10"/>
          </p:nvPr>
        </p:nvSpPr>
        <p:spPr/>
        <p:txBody>
          <a:bodyPr/>
          <a:lstStyle/>
          <a:p>
            <a:fld id="{D092A619-0848-4676-A45E-E2F480019243}" type="slidenum">
              <a:rPr lang="en-US" smtClean="0"/>
              <a:t>59</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10"/>
          </p:nvPr>
        </p:nvSpPr>
        <p:spPr/>
        <p:txBody>
          <a:bodyPr/>
          <a:lstStyle/>
          <a:p>
            <a:fld id="{D092A619-0848-4676-A45E-E2F480019243}" type="slidenum">
              <a:rPr lang="en-US" smtClean="0"/>
              <a:t>60</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092A619-0848-4676-A45E-E2F480019243}" type="slidenum">
              <a:rPr lang="en-US" smtClean="0"/>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10"/>
          </p:nvPr>
        </p:nvSpPr>
        <p:spPr/>
        <p:txBody>
          <a:bodyPr/>
          <a:lstStyle/>
          <a:p>
            <a:fld id="{D092A619-0848-4676-A45E-E2F480019243}" type="slidenum">
              <a:rPr lang="en-US" smtClean="0"/>
              <a:t>61</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10"/>
          </p:nvPr>
        </p:nvSpPr>
        <p:spPr/>
        <p:txBody>
          <a:bodyPr/>
          <a:lstStyle/>
          <a:p>
            <a:fld id="{D092A619-0848-4676-A45E-E2F480019243}" type="slidenum">
              <a:rPr lang="en-US" smtClean="0"/>
              <a:t>62</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10"/>
          </p:nvPr>
        </p:nvSpPr>
        <p:spPr/>
        <p:txBody>
          <a:bodyPr/>
          <a:lstStyle/>
          <a:p>
            <a:fld id="{D092A619-0848-4676-A45E-E2F480019243}" type="slidenum">
              <a:rPr lang="en-US" smtClean="0"/>
              <a:t>64</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10"/>
          </p:nvPr>
        </p:nvSpPr>
        <p:spPr/>
        <p:txBody>
          <a:bodyPr/>
          <a:lstStyle/>
          <a:p>
            <a:fld id="{D092A619-0848-4676-A45E-E2F480019243}" type="slidenum">
              <a:rPr lang="en-US" smtClean="0"/>
              <a:t>65</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10"/>
          </p:nvPr>
        </p:nvSpPr>
        <p:spPr/>
        <p:txBody>
          <a:bodyPr/>
          <a:lstStyle/>
          <a:p>
            <a:fld id="{D092A619-0848-4676-A45E-E2F480019243}" type="slidenum">
              <a:rPr lang="en-US" smtClean="0"/>
              <a:t>66</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10"/>
          </p:nvPr>
        </p:nvSpPr>
        <p:spPr/>
        <p:txBody>
          <a:bodyPr/>
          <a:lstStyle/>
          <a:p>
            <a:fld id="{D092A619-0848-4676-A45E-E2F480019243}" type="slidenum">
              <a:rPr lang="en-US" smtClean="0"/>
              <a:t>69</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10"/>
          </p:nvPr>
        </p:nvSpPr>
        <p:spPr/>
        <p:txBody>
          <a:bodyPr/>
          <a:lstStyle/>
          <a:p>
            <a:fld id="{D092A619-0848-4676-A45E-E2F480019243}" type="slidenum">
              <a:rPr lang="en-US" smtClean="0"/>
              <a:t>71</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10"/>
          </p:nvPr>
        </p:nvSpPr>
        <p:spPr/>
        <p:txBody>
          <a:bodyPr/>
          <a:lstStyle/>
          <a:p>
            <a:fld id="{D092A619-0848-4676-A45E-E2F480019243}" type="slidenum">
              <a:rPr lang="en-US" smtClean="0"/>
              <a:t>72</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10"/>
          </p:nvPr>
        </p:nvSpPr>
        <p:spPr/>
        <p:txBody>
          <a:bodyPr/>
          <a:lstStyle/>
          <a:p>
            <a:fld id="{D092A619-0848-4676-A45E-E2F480019243}" type="slidenum">
              <a:rPr lang="en-US" smtClean="0"/>
              <a:t>73</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10"/>
          </p:nvPr>
        </p:nvSpPr>
        <p:spPr/>
        <p:txBody>
          <a:bodyPr/>
          <a:lstStyle/>
          <a:p>
            <a:fld id="{D092A619-0848-4676-A45E-E2F480019243}" type="slidenum">
              <a:rPr lang="en-US" smtClean="0"/>
              <a:t>74</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10"/>
          </p:nvPr>
        </p:nvSpPr>
        <p:spPr/>
        <p:txBody>
          <a:bodyPr/>
          <a:lstStyle/>
          <a:p>
            <a:fld id="{D092A619-0848-4676-A45E-E2F480019243}" type="slidenum">
              <a:rPr lang="en-US" smtClean="0"/>
              <a:t>7</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10"/>
          </p:nvPr>
        </p:nvSpPr>
        <p:spPr/>
        <p:txBody>
          <a:bodyPr/>
          <a:lstStyle/>
          <a:p>
            <a:fld id="{D092A619-0848-4676-A45E-E2F480019243}" type="slidenum">
              <a:rPr lang="en-US" smtClean="0"/>
              <a:t>75</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x-none" dirty="0"/>
          </a:p>
        </p:txBody>
      </p:sp>
      <p:sp>
        <p:nvSpPr>
          <p:cNvPr id="4" name="灯片编号占位符 3"/>
          <p:cNvSpPr>
            <a:spLocks noGrp="1"/>
          </p:cNvSpPr>
          <p:nvPr>
            <p:ph type="sldNum" sz="quarter" idx="10"/>
          </p:nvPr>
        </p:nvSpPr>
        <p:spPr/>
        <p:txBody>
          <a:bodyPr/>
          <a:lstStyle/>
          <a:p>
            <a:fld id="{D092A619-0848-4676-A45E-E2F480019243}" type="slidenum">
              <a:rPr lang="en-US" smtClean="0"/>
              <a:t>76</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10"/>
          </p:nvPr>
        </p:nvSpPr>
        <p:spPr/>
        <p:txBody>
          <a:bodyPr/>
          <a:lstStyle/>
          <a:p>
            <a:fld id="{D092A619-0848-4676-A45E-E2F480019243}" type="slidenum">
              <a:rPr lang="en-US" smtClean="0"/>
              <a:t>77</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x-none" dirty="0"/>
          </a:p>
        </p:txBody>
      </p:sp>
      <p:sp>
        <p:nvSpPr>
          <p:cNvPr id="4" name="灯片编号占位符 3"/>
          <p:cNvSpPr>
            <a:spLocks noGrp="1"/>
          </p:cNvSpPr>
          <p:nvPr>
            <p:ph type="sldNum" sz="quarter" idx="10"/>
          </p:nvPr>
        </p:nvSpPr>
        <p:spPr/>
        <p:txBody>
          <a:bodyPr/>
          <a:lstStyle/>
          <a:p>
            <a:fld id="{D092A619-0848-4676-A45E-E2F480019243}" type="slidenum">
              <a:rPr lang="en-US" smtClean="0"/>
              <a:t>78</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10"/>
          </p:nvPr>
        </p:nvSpPr>
        <p:spPr/>
        <p:txBody>
          <a:bodyPr/>
          <a:lstStyle/>
          <a:p>
            <a:fld id="{D092A619-0848-4676-A45E-E2F480019243}" type="slidenum">
              <a:rPr lang="en-US" smtClean="0"/>
              <a:t>79</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ChangeArrowheads="1" noTextEdit="1"/>
          </p:cNvSpPr>
          <p:nvPr>
            <p:ph type="sldImg" idx="4294967295"/>
          </p:nvPr>
        </p:nvSpPr>
        <p:spPr/>
      </p:sp>
      <p:sp>
        <p:nvSpPr>
          <p:cNvPr id="80899" name="文本占位符 2"/>
          <p:cNvSpPr>
            <a:spLocks noGrp="1" noChangeArrowheads="1"/>
          </p:cNvSpPr>
          <p:nvPr>
            <p:ph type="body" idx="4294967295"/>
          </p:nvPr>
        </p:nvSpPr>
        <p:spPr>
          <a:noFill/>
        </p:spPr>
        <p:txBody>
          <a:bodyPr/>
          <a:lstStyle/>
          <a:p>
            <a:endParaRPr lang="zh-CN" alt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10"/>
          </p:nvPr>
        </p:nvSpPr>
        <p:spPr/>
        <p:txBody>
          <a:bodyPr/>
          <a:lstStyle/>
          <a:p>
            <a:fld id="{D092A619-0848-4676-A45E-E2F480019243}" type="slidenum">
              <a:rPr lang="en-US" smtClean="0"/>
              <a:t>81</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10"/>
          </p:nvPr>
        </p:nvSpPr>
        <p:spPr/>
        <p:txBody>
          <a:bodyPr/>
          <a:lstStyle/>
          <a:p>
            <a:fld id="{D092A619-0848-4676-A45E-E2F480019243}" type="slidenum">
              <a:rPr lang="en-US" smtClean="0"/>
              <a:t>82</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10"/>
          </p:nvPr>
        </p:nvSpPr>
        <p:spPr/>
        <p:txBody>
          <a:bodyPr/>
          <a:lstStyle/>
          <a:p>
            <a:fld id="{D092A619-0848-4676-A45E-E2F480019243}" type="slidenum">
              <a:rPr lang="en-US" smtClean="0"/>
              <a:t>85</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10"/>
          </p:nvPr>
        </p:nvSpPr>
        <p:spPr/>
        <p:txBody>
          <a:bodyPr/>
          <a:lstStyle/>
          <a:p>
            <a:fld id="{D092A619-0848-4676-A45E-E2F480019243}" type="slidenum">
              <a:rPr lang="en-US" smtClean="0"/>
              <a:t>86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idx="4294967295"/>
          </p:nvPr>
        </p:nvSpPr>
        <p:spPr/>
      </p:sp>
      <p:sp>
        <p:nvSpPr>
          <p:cNvPr id="10243" name="文本占位符 2"/>
          <p:cNvSpPr>
            <a:spLocks noGrp="1" noChangeArrowheads="1"/>
          </p:cNvSpPr>
          <p:nvPr>
            <p:ph type="body" idx="4294967295"/>
          </p:nvPr>
        </p:nvSpPr>
        <p:spPr>
          <a:noFill/>
        </p:spPr>
        <p:txBody>
          <a:bodyPr/>
          <a:lstStyle/>
          <a:p>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a:p>
        </p:txBody>
      </p:sp>
      <p:sp>
        <p:nvSpPr>
          <p:cNvPr id="4" name="灯片编号占位符 3"/>
          <p:cNvSpPr>
            <a:spLocks noGrp="1"/>
          </p:cNvSpPr>
          <p:nvPr>
            <p:ph type="sldNum" sz="quarter" idx="10"/>
          </p:nvPr>
        </p:nvSpPr>
        <p:spPr/>
        <p:txBody>
          <a:bodyPr/>
          <a:lstStyle/>
          <a:p>
            <a:fld id="{D092A619-0848-4676-A45E-E2F480019243}" type="slidenum">
              <a:rPr lang="en-US" smtClean="0"/>
              <a:t>87</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10"/>
          </p:nvPr>
        </p:nvSpPr>
        <p:spPr/>
        <p:txBody>
          <a:bodyPr/>
          <a:lstStyle/>
          <a:p>
            <a:fld id="{D092A619-0848-4676-A45E-E2F480019243}" type="slidenum">
              <a:rPr lang="en-US" smtClean="0"/>
              <a:t>88</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10"/>
          </p:nvPr>
        </p:nvSpPr>
        <p:spPr/>
        <p:txBody>
          <a:bodyPr/>
          <a:lstStyle/>
          <a:p>
            <a:fld id="{D092A619-0848-4676-A45E-E2F480019243}" type="slidenum">
              <a:rPr lang="en-US" smtClean="0"/>
              <a:t>89</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10"/>
          </p:nvPr>
        </p:nvSpPr>
        <p:spPr/>
        <p:txBody>
          <a:bodyPr/>
          <a:lstStyle/>
          <a:p>
            <a:fld id="{D092A619-0848-4676-A45E-E2F480019243}" type="slidenum">
              <a:rPr lang="en-US" smtClean="0"/>
              <a:t>92</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10"/>
          </p:nvPr>
        </p:nvSpPr>
        <p:spPr/>
        <p:txBody>
          <a:bodyPr/>
          <a:lstStyle/>
          <a:p>
            <a:fld id="{D092A619-0848-4676-A45E-E2F480019243}" type="slidenum">
              <a:rPr lang="en-US" smtClean="0"/>
              <a:t>93</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10"/>
          </p:nvPr>
        </p:nvSpPr>
        <p:spPr/>
        <p:txBody>
          <a:bodyPr/>
          <a:lstStyle/>
          <a:p>
            <a:fld id="{D092A619-0848-4676-A45E-E2F480019243}" type="slidenum">
              <a:rPr lang="en-US" smtClean="0"/>
              <a:t>94</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10"/>
          </p:nvPr>
        </p:nvSpPr>
        <p:spPr/>
        <p:txBody>
          <a:bodyPr/>
          <a:lstStyle/>
          <a:p>
            <a:fld id="{D092A619-0848-4676-A45E-E2F480019243}" type="slidenum">
              <a:rPr lang="en-US" smtClean="0"/>
              <a:t>95</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10"/>
          </p:nvPr>
        </p:nvSpPr>
        <p:spPr/>
        <p:txBody>
          <a:bodyPr/>
          <a:lstStyle/>
          <a:p>
            <a:fld id="{D092A619-0848-4676-A45E-E2F480019243}" type="slidenum">
              <a:rPr lang="en-US" smtClean="0"/>
              <a:t>96</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ChangeArrowheads="1" noTextEdit="1"/>
          </p:cNvSpPr>
          <p:nvPr>
            <p:ph type="sldImg"/>
          </p:nvPr>
        </p:nvSpPr>
        <p:spPr/>
      </p:sp>
      <p:sp>
        <p:nvSpPr>
          <p:cNvPr id="97283" name="备注占位符 2"/>
          <p:cNvSpPr>
            <a:spLocks noGrp="1" noChangeArrowheads="1"/>
          </p:cNvSpPr>
          <p:nvPr>
            <p:ph type="body" idx="1"/>
          </p:nvPr>
        </p:nvSpPr>
        <p:spPr>
          <a:noFill/>
        </p:spPr>
        <p:txBody>
          <a:bodyPr/>
          <a:lstStyle/>
          <a:p>
            <a:endParaRPr lang="zh-CN" altLang="en-US" dirty="0"/>
          </a:p>
        </p:txBody>
      </p:sp>
      <p:sp>
        <p:nvSpPr>
          <p:cNvPr id="97284" name="灯片编号占位符 3"/>
          <p:cNvSpPr>
            <a:spLocks noGrp="1"/>
          </p:cNvSpPr>
          <p:nvPr>
            <p:ph type="sldNum" sz="quarter" idx="5"/>
          </p:nvPr>
        </p:nvSpPr>
        <p:spPr>
          <a:noFill/>
        </p:spPr>
        <p:txBody>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fld id="{FDF28F6C-6C5C-43D2-9B43-E707C15687D2}" type="slidenum">
              <a:rPr lang="zh-CN" altLang="en-US" sz="1200" smtClean="0">
                <a:solidFill>
                  <a:schemeClr val="accent2"/>
                </a:solidFill>
                <a:latin typeface="隶书" panose="02010509060101010101" pitchFamily="49" charset="-122"/>
                <a:ea typeface="隶书" panose="02010509060101010101" pitchFamily="49" charset="-122"/>
              </a:rPr>
              <a:t>97</a:t>
            </a:fld>
            <a:endParaRPr lang="en-US" altLang="zh-CN" sz="1200">
              <a:solidFill>
                <a:schemeClr val="accent2"/>
              </a:solidFill>
              <a:latin typeface="隶书" panose="02010509060101010101" pitchFamily="49" charset="-122"/>
              <a:ea typeface="隶书" panose="02010509060101010101" pitchFamily="49" charset="-122"/>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ChangeArrowheads="1" noTextEdit="1"/>
          </p:cNvSpPr>
          <p:nvPr>
            <p:ph type="sldImg"/>
          </p:nvPr>
        </p:nvSpPr>
        <p:spPr/>
      </p:sp>
      <p:sp>
        <p:nvSpPr>
          <p:cNvPr id="97283" name="备注占位符 2"/>
          <p:cNvSpPr>
            <a:spLocks noGrp="1" noChangeArrowheads="1"/>
          </p:cNvSpPr>
          <p:nvPr>
            <p:ph type="body" idx="1"/>
          </p:nvPr>
        </p:nvSpPr>
        <p:spPr>
          <a:noFill/>
        </p:spPr>
        <p:txBody>
          <a:bodyPr/>
          <a:lstStyle/>
          <a:p>
            <a:endParaRPr lang="zh-CN" altLang="en-US" dirty="0"/>
          </a:p>
        </p:txBody>
      </p:sp>
      <p:sp>
        <p:nvSpPr>
          <p:cNvPr id="97284" name="灯片编号占位符 3"/>
          <p:cNvSpPr>
            <a:spLocks noGrp="1"/>
          </p:cNvSpPr>
          <p:nvPr>
            <p:ph type="sldNum" sz="quarter" idx="5"/>
          </p:nvPr>
        </p:nvSpPr>
        <p:spPr>
          <a:noFill/>
        </p:spPr>
        <p:txBody>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fld id="{FDF28F6C-6C5C-43D2-9B43-E707C15687D2}" type="slidenum">
              <a:rPr lang="zh-CN" altLang="en-US" sz="1200" smtClean="0">
                <a:solidFill>
                  <a:schemeClr val="accent2"/>
                </a:solidFill>
                <a:latin typeface="隶书" panose="02010509060101010101" pitchFamily="49" charset="-122"/>
                <a:ea typeface="隶书" panose="02010509060101010101" pitchFamily="49" charset="-122"/>
              </a:rPr>
              <a:t>98</a:t>
            </a:fld>
            <a:endParaRPr lang="en-US" altLang="zh-CN" sz="1200">
              <a:solidFill>
                <a:schemeClr val="accent2"/>
              </a:solidFill>
              <a:latin typeface="隶书" panose="02010509060101010101" pitchFamily="49" charset="-122"/>
              <a:ea typeface="隶书" panose="02010509060101010101" pitchFamily="49"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ChangeArrowheads="1" noTextEdit="1"/>
          </p:cNvSpPr>
          <p:nvPr>
            <p:ph type="sldImg" idx="4294967295"/>
          </p:nvPr>
        </p:nvSpPr>
        <p:spPr/>
      </p:sp>
      <p:sp>
        <p:nvSpPr>
          <p:cNvPr id="13315" name="文本占位符 2"/>
          <p:cNvSpPr>
            <a:spLocks noGrp="1" noChangeArrowheads="1"/>
          </p:cNvSpPr>
          <p:nvPr>
            <p:ph type="body" idx="4294967295"/>
          </p:nvPr>
        </p:nvSpPr>
        <p:spPr>
          <a:noFill/>
        </p:spPr>
        <p:txBody>
          <a:bodyPr/>
          <a:lstStyle/>
          <a:p>
            <a:endParaRPr lang="zh-CN" alt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10"/>
          </p:nvPr>
        </p:nvSpPr>
        <p:spPr/>
        <p:txBody>
          <a:bodyPr/>
          <a:lstStyle/>
          <a:p>
            <a:fld id="{D092A619-0848-4676-A45E-E2F480019243}" type="slidenum">
              <a:rPr lang="en-US" smtClean="0"/>
              <a:t>99</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10"/>
          </p:nvPr>
        </p:nvSpPr>
        <p:spPr/>
        <p:txBody>
          <a:bodyPr/>
          <a:lstStyle/>
          <a:p>
            <a:fld id="{D092A619-0848-4676-A45E-E2F480019243}" type="slidenum">
              <a:rPr lang="en-US" smtClean="0"/>
              <a:t>100</a:t>
            </a:fld>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x-none" dirty="0"/>
          </a:p>
        </p:txBody>
      </p:sp>
      <p:sp>
        <p:nvSpPr>
          <p:cNvPr id="4" name="灯片编号占位符 3"/>
          <p:cNvSpPr>
            <a:spLocks noGrp="1"/>
          </p:cNvSpPr>
          <p:nvPr>
            <p:ph type="sldNum" sz="quarter" idx="10"/>
          </p:nvPr>
        </p:nvSpPr>
        <p:spPr/>
        <p:txBody>
          <a:bodyPr/>
          <a:lstStyle/>
          <a:p>
            <a:fld id="{D092A619-0848-4676-A45E-E2F480019243}" type="slidenum">
              <a:rPr lang="en-US" smtClean="0"/>
              <a:t>101</a:t>
            </a:fld>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x-none" dirty="0"/>
          </a:p>
        </p:txBody>
      </p:sp>
      <p:sp>
        <p:nvSpPr>
          <p:cNvPr id="4" name="灯片编号占位符 3"/>
          <p:cNvSpPr>
            <a:spLocks noGrp="1"/>
          </p:cNvSpPr>
          <p:nvPr>
            <p:ph type="sldNum" sz="quarter" idx="10"/>
          </p:nvPr>
        </p:nvSpPr>
        <p:spPr/>
        <p:txBody>
          <a:bodyPr/>
          <a:lstStyle/>
          <a:p>
            <a:fld id="{D092A619-0848-4676-A45E-E2F480019243}" type="slidenum">
              <a:rPr lang="en-US" smtClean="0"/>
              <a:t>102</a:t>
            </a:fld>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首先在发射极和基极之间加一个直流电压源</a:t>
            </a:r>
            <a:r>
              <a:rPr lang="en-US" altLang="zh-CN" dirty="0"/>
              <a:t>VBB</a:t>
            </a:r>
            <a:r>
              <a:rPr lang="zh-CN" altLang="en-US" dirty="0"/>
              <a:t>，电阻</a:t>
            </a:r>
            <a:r>
              <a:rPr lang="en-US" altLang="zh-CN" dirty="0" err="1"/>
              <a:t>Rb</a:t>
            </a:r>
            <a:r>
              <a:rPr lang="zh-CN" altLang="en-US" dirty="0"/>
              <a:t>起限流作用，这个外加电压使发射结处于正向偏置，又因为发射区杂质浓度高，因此大量自由电子因扩散运动越过发射结到达基区，形成电流</a:t>
            </a:r>
            <a:r>
              <a:rPr lang="en-US" altLang="zh-CN" dirty="0"/>
              <a:t>IEN</a:t>
            </a:r>
            <a:r>
              <a:rPr lang="zh-CN" altLang="en-US" dirty="0"/>
              <a:t>，注意流向。与此同时，空穴也从基区向发射区扩散。但由于基区杂质浓度低，所以空穴形成的电流非常小 </a:t>
            </a:r>
            <a:r>
              <a:rPr lang="en-US" altLang="zh-CN" dirty="0"/>
              <a:t>IEP</a:t>
            </a:r>
            <a:r>
              <a:rPr lang="zh-CN" altLang="en-US" dirty="0"/>
              <a:t>。</a:t>
            </a:r>
            <a:r>
              <a:rPr lang="en-US" altLang="zh-CN" dirty="0"/>
              <a:t>IEN</a:t>
            </a:r>
            <a:r>
              <a:rPr lang="zh-CN" altLang="en-US" dirty="0"/>
              <a:t>和</a:t>
            </a:r>
            <a:r>
              <a:rPr lang="en-US" altLang="zh-CN" dirty="0"/>
              <a:t>IEP</a:t>
            </a:r>
            <a:r>
              <a:rPr lang="zh-CN" altLang="en-US" dirty="0"/>
              <a:t>共同组成</a:t>
            </a:r>
            <a:r>
              <a:rPr lang="en-US" altLang="zh-CN" dirty="0"/>
              <a:t>IE</a:t>
            </a:r>
            <a:r>
              <a:rPr lang="zh-CN" altLang="en-US" dirty="0"/>
              <a:t>。而基区是</a:t>
            </a:r>
            <a:r>
              <a:rPr lang="en-US" altLang="zh-CN" dirty="0"/>
              <a:t>P</a:t>
            </a:r>
            <a:r>
              <a:rPr lang="zh-CN" altLang="en-US" dirty="0"/>
              <a:t>型半导体，基区很薄，杂质浓度很低，集电结又加了反向电压，所以扩散到基区的电子中只有少数与空穴复合形成基极电流</a:t>
            </a:r>
            <a:r>
              <a:rPr lang="en-US" altLang="zh-CN" dirty="0"/>
              <a:t>IB</a:t>
            </a:r>
            <a:r>
              <a:rPr lang="zh-CN" altLang="en-US" dirty="0"/>
              <a:t>，其余部分作为基区的非平衡少子</a:t>
            </a:r>
            <a:r>
              <a:rPr lang="zh-CN" altLang="en-US" dirty="0" smtClean="0"/>
              <a:t>，继续</a:t>
            </a:r>
            <a:r>
              <a:rPr lang="zh-CN" altLang="en-US" dirty="0"/>
              <a:t>运动到集电结。 第三阶段，由于集电结加反向电压且其结面积较大，基区的非平衡少子在外电场作用下越过集电结到达集电区，形成漂移电流</a:t>
            </a:r>
            <a:r>
              <a:rPr lang="en-US" altLang="zh-CN" dirty="0"/>
              <a:t>ICN</a:t>
            </a:r>
            <a:r>
              <a:rPr lang="zh-CN" altLang="en-US" dirty="0"/>
              <a:t>。与此同时，集电区和基区的平衡少子，分别是空穴和电子，也参与了漂移运动，但数量少，形成的电流为</a:t>
            </a:r>
            <a:r>
              <a:rPr lang="en-US" altLang="zh-CN" dirty="0"/>
              <a:t>ICBO</a:t>
            </a:r>
            <a:r>
              <a:rPr lang="zh-CN" altLang="en-US" dirty="0"/>
              <a:t>。相当于</a:t>
            </a:r>
            <a:r>
              <a:rPr lang="en-US" altLang="zh-CN" dirty="0" err="1"/>
              <a:t>ib</a:t>
            </a:r>
            <a:r>
              <a:rPr lang="zh-CN" altLang="en-US" dirty="0"/>
              <a:t>是一个闸门，打开小电流</a:t>
            </a:r>
            <a:r>
              <a:rPr lang="en-US" altLang="zh-CN" dirty="0" err="1"/>
              <a:t>ib</a:t>
            </a:r>
            <a:r>
              <a:rPr lang="zh-CN" altLang="en-US" dirty="0"/>
              <a:t>开关后，就开闸放水，大电流</a:t>
            </a:r>
            <a:r>
              <a:rPr lang="en-US" altLang="zh-CN" dirty="0" err="1"/>
              <a:t>ic</a:t>
            </a:r>
            <a:r>
              <a:rPr lang="zh-CN" altLang="en-US" dirty="0"/>
              <a:t>就出来了，</a:t>
            </a:r>
            <a:r>
              <a:rPr lang="en-US" altLang="zh-CN" dirty="0" err="1"/>
              <a:t>ib+ic</a:t>
            </a:r>
            <a:r>
              <a:rPr lang="zh-CN" altLang="en-US" dirty="0"/>
              <a:t>最终等于</a:t>
            </a:r>
            <a:r>
              <a:rPr lang="en-US" altLang="zh-CN" dirty="0" err="1"/>
              <a:t>ie</a:t>
            </a:r>
            <a:r>
              <a:rPr lang="zh-CN" altLang="en-US" dirty="0"/>
              <a:t>。因此说</a:t>
            </a:r>
            <a:r>
              <a:rPr lang="en-US" altLang="zh-CN" dirty="0"/>
              <a:t>BJT</a:t>
            </a:r>
            <a:r>
              <a:rPr lang="zh-CN" altLang="en-US" dirty="0"/>
              <a:t>是电流控制器件，而</a:t>
            </a:r>
            <a:r>
              <a:rPr lang="en-US" altLang="zh-CN" dirty="0" err="1"/>
              <a:t>MOSfet</a:t>
            </a:r>
            <a:r>
              <a:rPr lang="zh-CN" altLang="en-US" dirty="0"/>
              <a:t>是基于</a:t>
            </a:r>
            <a:r>
              <a:rPr lang="en-US" altLang="zh-CN" dirty="0"/>
              <a:t>VGS</a:t>
            </a:r>
            <a:r>
              <a:rPr lang="zh-CN" altLang="en-US" dirty="0"/>
              <a:t>的电压控制器件。</a:t>
            </a:r>
            <a:endParaRPr lang="x-none" altLang="zh-CN" dirty="0"/>
          </a:p>
          <a:p>
            <a:endParaRPr lang="en-US" altLang="zh-CN" dirty="0"/>
          </a:p>
        </p:txBody>
      </p:sp>
      <p:sp>
        <p:nvSpPr>
          <p:cNvPr id="4" name="灯片编号占位符 3"/>
          <p:cNvSpPr>
            <a:spLocks noGrp="1"/>
          </p:cNvSpPr>
          <p:nvPr>
            <p:ph type="sldNum" sz="quarter" idx="10"/>
          </p:nvPr>
        </p:nvSpPr>
        <p:spPr/>
        <p:txBody>
          <a:bodyPr/>
          <a:lstStyle/>
          <a:p>
            <a:fld id="{D092A619-0848-4676-A45E-E2F480019243}" type="slidenum">
              <a:rPr lang="en-US" smtClean="0"/>
              <a:t>103</a:t>
            </a:fld>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首先在发射极和基极之间加一个直流电压源</a:t>
            </a:r>
            <a:r>
              <a:rPr lang="en-US" altLang="zh-CN" dirty="0" smtClean="0"/>
              <a:t>VBB</a:t>
            </a:r>
            <a:r>
              <a:rPr lang="zh-CN" altLang="en-US" dirty="0" smtClean="0"/>
              <a:t>，电阻</a:t>
            </a:r>
            <a:r>
              <a:rPr lang="en-US" altLang="zh-CN" dirty="0" err="1" smtClean="0"/>
              <a:t>Rb</a:t>
            </a:r>
            <a:r>
              <a:rPr lang="zh-CN" altLang="en-US" dirty="0" smtClean="0"/>
              <a:t>起限流作用，这个外加电压使发射结处于正向偏置，又因为发射区杂质浓度高，因此大量自由电子因扩散运动越过发射结到达基区，形成电流</a:t>
            </a:r>
            <a:r>
              <a:rPr lang="en-US" altLang="zh-CN" dirty="0" smtClean="0"/>
              <a:t>IEN</a:t>
            </a:r>
            <a:r>
              <a:rPr lang="zh-CN" altLang="en-US" dirty="0" smtClean="0"/>
              <a:t>，注意流向。与此同时，空穴也从基区向发射区扩散。但由于基区杂质浓度低，所以空穴形成的电流非常小 </a:t>
            </a:r>
            <a:r>
              <a:rPr lang="en-US" altLang="zh-CN" dirty="0" smtClean="0"/>
              <a:t>IEP</a:t>
            </a:r>
            <a:r>
              <a:rPr lang="zh-CN" altLang="en-US" dirty="0" smtClean="0"/>
              <a:t>。</a:t>
            </a:r>
            <a:r>
              <a:rPr lang="en-US" altLang="zh-CN" dirty="0" smtClean="0"/>
              <a:t>IEN</a:t>
            </a:r>
            <a:r>
              <a:rPr lang="zh-CN" altLang="en-US" dirty="0" smtClean="0"/>
              <a:t>和</a:t>
            </a:r>
            <a:r>
              <a:rPr lang="en-US" altLang="zh-CN" dirty="0" smtClean="0"/>
              <a:t>IEP</a:t>
            </a:r>
            <a:r>
              <a:rPr lang="zh-CN" altLang="en-US" dirty="0" smtClean="0"/>
              <a:t>共同组成</a:t>
            </a:r>
            <a:r>
              <a:rPr lang="en-US" altLang="zh-CN" dirty="0" smtClean="0"/>
              <a:t>IE</a:t>
            </a:r>
            <a:r>
              <a:rPr lang="zh-CN" altLang="en-US" dirty="0" smtClean="0"/>
              <a:t>。而基区是</a:t>
            </a:r>
            <a:r>
              <a:rPr lang="en-US" altLang="zh-CN" dirty="0" smtClean="0"/>
              <a:t>P</a:t>
            </a:r>
            <a:r>
              <a:rPr lang="zh-CN" altLang="en-US" dirty="0" smtClean="0"/>
              <a:t>型半导体，基区很薄，杂质浓度很低，集电结又加了反向电压，所以扩散到基区的电子中只有少数与空穴复合形成基极电流</a:t>
            </a:r>
            <a:r>
              <a:rPr lang="en-US" altLang="zh-CN" dirty="0" smtClean="0"/>
              <a:t>IB</a:t>
            </a:r>
            <a:r>
              <a:rPr lang="zh-CN" altLang="en-US" dirty="0" smtClean="0"/>
              <a:t>，其余部分作为基区的非平衡少子，继续运动到集电结。 第三阶段，由于集电结加反向电压且其结面积较大，基区的非平衡少子在外电场作用下越过集电结到达集电区，形成漂移电流</a:t>
            </a:r>
            <a:r>
              <a:rPr lang="en-US" altLang="zh-CN" dirty="0" smtClean="0"/>
              <a:t>ICN</a:t>
            </a:r>
            <a:r>
              <a:rPr lang="zh-CN" altLang="en-US" dirty="0" smtClean="0"/>
              <a:t>。与此同时，集电区和基区的平衡少子，分别是空穴和电子，也参与了漂移运动，但数量少，形成的电流为</a:t>
            </a:r>
            <a:r>
              <a:rPr lang="en-US" altLang="zh-CN" dirty="0" smtClean="0"/>
              <a:t>ICBO</a:t>
            </a:r>
            <a:r>
              <a:rPr lang="zh-CN" altLang="en-US" dirty="0" smtClean="0"/>
              <a:t>。相当于</a:t>
            </a:r>
            <a:r>
              <a:rPr lang="en-US" altLang="zh-CN" dirty="0" err="1" smtClean="0"/>
              <a:t>ib</a:t>
            </a:r>
            <a:r>
              <a:rPr lang="zh-CN" altLang="en-US" dirty="0" smtClean="0"/>
              <a:t>是一个闸门，打开小电流</a:t>
            </a:r>
            <a:r>
              <a:rPr lang="en-US" altLang="zh-CN" dirty="0" err="1" smtClean="0"/>
              <a:t>ib</a:t>
            </a:r>
            <a:r>
              <a:rPr lang="zh-CN" altLang="en-US" dirty="0" smtClean="0"/>
              <a:t>开关后，就开闸放水，大电流</a:t>
            </a:r>
            <a:r>
              <a:rPr lang="en-US" altLang="zh-CN" dirty="0" err="1" smtClean="0"/>
              <a:t>ic</a:t>
            </a:r>
            <a:r>
              <a:rPr lang="zh-CN" altLang="en-US" dirty="0" smtClean="0"/>
              <a:t>就出来了，</a:t>
            </a:r>
            <a:r>
              <a:rPr lang="en-US" altLang="zh-CN" dirty="0" err="1" smtClean="0"/>
              <a:t>ib+ic</a:t>
            </a:r>
            <a:r>
              <a:rPr lang="zh-CN" altLang="en-US" dirty="0" smtClean="0"/>
              <a:t>最终等于</a:t>
            </a:r>
            <a:r>
              <a:rPr lang="en-US" altLang="zh-CN" dirty="0" err="1" smtClean="0"/>
              <a:t>ie</a:t>
            </a:r>
            <a:r>
              <a:rPr lang="zh-CN" altLang="en-US" dirty="0" smtClean="0"/>
              <a:t>。因此说</a:t>
            </a:r>
            <a:r>
              <a:rPr lang="en-US" altLang="zh-CN" dirty="0" smtClean="0"/>
              <a:t>BJT</a:t>
            </a:r>
            <a:r>
              <a:rPr lang="zh-CN" altLang="en-US" dirty="0" smtClean="0"/>
              <a:t>是电流控制器件，而</a:t>
            </a:r>
            <a:r>
              <a:rPr lang="en-US" altLang="zh-CN" dirty="0" err="1" smtClean="0"/>
              <a:t>MOSfet</a:t>
            </a:r>
            <a:r>
              <a:rPr lang="zh-CN" altLang="en-US" dirty="0" smtClean="0"/>
              <a:t>是基于</a:t>
            </a:r>
            <a:r>
              <a:rPr lang="en-US" altLang="zh-CN" dirty="0" smtClean="0"/>
              <a:t>VGS</a:t>
            </a:r>
            <a:r>
              <a:rPr lang="zh-CN" altLang="en-US" dirty="0" smtClean="0"/>
              <a:t>的电压控制器件。</a:t>
            </a:r>
            <a:endParaRPr lang="x-none" altLang="zh-CN" dirty="0"/>
          </a:p>
        </p:txBody>
      </p:sp>
      <p:sp>
        <p:nvSpPr>
          <p:cNvPr id="4" name="灯片编号占位符 3"/>
          <p:cNvSpPr>
            <a:spLocks noGrp="1"/>
          </p:cNvSpPr>
          <p:nvPr>
            <p:ph type="sldNum" sz="quarter" idx="10"/>
          </p:nvPr>
        </p:nvSpPr>
        <p:spPr/>
        <p:txBody>
          <a:bodyPr/>
          <a:lstStyle/>
          <a:p>
            <a:fld id="{D092A619-0848-4676-A45E-E2F480019243}" type="slidenum">
              <a:rPr lang="en-US" smtClean="0"/>
              <a:t>104</a:t>
            </a:fld>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10"/>
          </p:nvPr>
        </p:nvSpPr>
        <p:spPr/>
        <p:txBody>
          <a:bodyPr/>
          <a:lstStyle/>
          <a:p>
            <a:fld id="{D092A619-0848-4676-A45E-E2F480019243}" type="slidenum">
              <a:rPr lang="en-US" smtClean="0"/>
              <a:t>105</a:t>
            </a:fld>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10"/>
          </p:nvPr>
        </p:nvSpPr>
        <p:spPr/>
        <p:txBody>
          <a:bodyPr/>
          <a:lstStyle/>
          <a:p>
            <a:fld id="{D092A619-0848-4676-A45E-E2F480019243}" type="slidenum">
              <a:rPr lang="en-US" smtClean="0"/>
              <a:t>106</a:t>
            </a:fld>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小功率</a:t>
            </a:r>
            <a:r>
              <a:rPr lang="en-US" altLang="zh-CN" dirty="0"/>
              <a:t>BJT</a:t>
            </a:r>
            <a:r>
              <a:rPr lang="zh-CN" altLang="en-US" dirty="0"/>
              <a:t>的基极电流是</a:t>
            </a:r>
            <a:r>
              <a:rPr lang="en-US" altLang="zh-CN" dirty="0" err="1"/>
              <a:t>uA</a:t>
            </a:r>
            <a:r>
              <a:rPr lang="zh-CN" altLang="en-US" dirty="0"/>
              <a:t>数量级，发射极电流是</a:t>
            </a:r>
            <a:r>
              <a:rPr lang="en-US" altLang="zh-CN" dirty="0"/>
              <a:t>mA</a:t>
            </a:r>
            <a:r>
              <a:rPr lang="zh-CN" altLang="en-US" dirty="0"/>
              <a:t>数量级</a:t>
            </a:r>
            <a:r>
              <a:rPr lang="zh-CN" altLang="en-US" dirty="0" smtClean="0"/>
              <a:t>。</a:t>
            </a:r>
            <a:endParaRPr lang="en-US" altLang="zh-CN" dirty="0" smtClean="0"/>
          </a:p>
          <a:p>
            <a:r>
              <a:rPr lang="zh-CN" altLang="en-US" dirty="0" smtClean="0"/>
              <a:t>放大</a:t>
            </a:r>
            <a:r>
              <a:rPr lang="zh-CN" altLang="en-US" dirty="0"/>
              <a:t>区：集电结的收集电子能力已经饱和，达</a:t>
            </a:r>
            <a:r>
              <a:rPr lang="en-US" altLang="zh-CN" dirty="0"/>
              <a:t>99%</a:t>
            </a:r>
            <a:r>
              <a:rPr lang="zh-CN" altLang="en-US" dirty="0"/>
              <a:t>，即使再增加</a:t>
            </a:r>
            <a:r>
              <a:rPr lang="en-US" altLang="zh-CN" dirty="0" err="1"/>
              <a:t>Vce</a:t>
            </a:r>
            <a:r>
              <a:rPr lang="zh-CN" altLang="en-US" dirty="0"/>
              <a:t>也没用了，只是这个</a:t>
            </a:r>
            <a:r>
              <a:rPr lang="en-US" altLang="zh-CN" dirty="0" err="1"/>
              <a:t>ib</a:t>
            </a:r>
            <a:r>
              <a:rPr lang="zh-CN" altLang="en-US" dirty="0"/>
              <a:t>不同，</a:t>
            </a:r>
            <a:r>
              <a:rPr lang="en-US" altLang="zh-CN" dirty="0" err="1"/>
              <a:t>ib</a:t>
            </a:r>
            <a:r>
              <a:rPr lang="zh-CN" altLang="en-US" dirty="0"/>
              <a:t>是扩散到基区的电子中只有少数与空穴复合形成基极电流</a:t>
            </a:r>
            <a:r>
              <a:rPr lang="en-US" altLang="zh-CN" dirty="0"/>
              <a:t>IB</a:t>
            </a:r>
            <a:r>
              <a:rPr lang="zh-CN" altLang="en-US" dirty="0"/>
              <a:t>，</a:t>
            </a:r>
            <a:r>
              <a:rPr lang="en-US" altLang="zh-CN" dirty="0" err="1"/>
              <a:t>ib</a:t>
            </a:r>
            <a:r>
              <a:rPr lang="zh-CN" altLang="en-US" dirty="0"/>
              <a:t>越大，意思是发射极发射的电子越多，因此</a:t>
            </a:r>
            <a:r>
              <a:rPr lang="en-US" altLang="zh-CN" dirty="0" err="1"/>
              <a:t>ib</a:t>
            </a:r>
            <a:r>
              <a:rPr lang="zh-CN" altLang="en-US" dirty="0"/>
              <a:t>驱动了</a:t>
            </a:r>
            <a:r>
              <a:rPr lang="en-US" altLang="zh-CN" dirty="0" err="1"/>
              <a:t>ie</a:t>
            </a:r>
            <a:r>
              <a:rPr lang="zh-CN" altLang="en-US" dirty="0"/>
              <a:t>及</a:t>
            </a:r>
            <a:r>
              <a:rPr lang="en-US" altLang="zh-CN" dirty="0" err="1"/>
              <a:t>ic</a:t>
            </a:r>
            <a:r>
              <a:rPr lang="zh-CN" altLang="en-US" dirty="0"/>
              <a:t>的电流升高。但是饱和区，</a:t>
            </a:r>
            <a:r>
              <a:rPr lang="en-US" altLang="zh-CN" dirty="0" err="1"/>
              <a:t>Vce</a:t>
            </a:r>
            <a:r>
              <a:rPr lang="en-US" altLang="zh-CN" dirty="0"/>
              <a:t>=</a:t>
            </a:r>
            <a:r>
              <a:rPr lang="en-US" altLang="zh-CN" dirty="0" err="1"/>
              <a:t>Vbe</a:t>
            </a:r>
            <a:r>
              <a:rPr lang="zh-CN" altLang="en-US" dirty="0"/>
              <a:t>，为阈值界，则收集电子能力大大减小，直至这个</a:t>
            </a:r>
            <a:r>
              <a:rPr lang="en-US" altLang="zh-CN" dirty="0" err="1"/>
              <a:t>Vce</a:t>
            </a:r>
            <a:r>
              <a:rPr lang="en-US" altLang="zh-CN" dirty="0"/>
              <a:t>=0</a:t>
            </a:r>
            <a:r>
              <a:rPr lang="zh-CN" altLang="en-US" dirty="0"/>
              <a:t>，也就是</a:t>
            </a:r>
            <a:r>
              <a:rPr lang="en-US" altLang="zh-CN" dirty="0"/>
              <a:t>CE</a:t>
            </a:r>
            <a:r>
              <a:rPr lang="zh-CN" altLang="en-US" dirty="0"/>
              <a:t>结正偏，</a:t>
            </a:r>
            <a:r>
              <a:rPr lang="en-US" altLang="zh-CN" dirty="0"/>
              <a:t>BE</a:t>
            </a:r>
            <a:r>
              <a:rPr lang="zh-CN" altLang="en-US" dirty="0"/>
              <a:t>结反偏，这个时候就是深度饱和了，相当于这个管子，整体看去</a:t>
            </a:r>
            <a:r>
              <a:rPr lang="en-US" altLang="zh-CN" dirty="0" err="1"/>
              <a:t>Vce</a:t>
            </a:r>
            <a:r>
              <a:rPr lang="en-US" altLang="zh-CN" dirty="0"/>
              <a:t>=0</a:t>
            </a:r>
            <a:r>
              <a:rPr lang="zh-CN" altLang="en-US" dirty="0"/>
              <a:t>，没有电压，相当于一根导线，</a:t>
            </a:r>
            <a:r>
              <a:rPr lang="en-US" altLang="zh-CN" dirty="0" err="1"/>
              <a:t>ic</a:t>
            </a:r>
            <a:r>
              <a:rPr lang="zh-CN" altLang="en-US" dirty="0"/>
              <a:t>约等于</a:t>
            </a:r>
            <a:r>
              <a:rPr lang="en-US" altLang="zh-CN" dirty="0" err="1"/>
              <a:t>Vcc</a:t>
            </a:r>
            <a:r>
              <a:rPr lang="en-US" altLang="zh-CN" dirty="0"/>
              <a:t>/</a:t>
            </a:r>
            <a:r>
              <a:rPr lang="en-US" altLang="zh-CN" dirty="0" err="1"/>
              <a:t>Rc</a:t>
            </a:r>
            <a:r>
              <a:rPr lang="zh-CN" altLang="en-US" dirty="0"/>
              <a:t>，到这里就形成了深度导通，这就是我们的开关电路需要的这个开启部分。截止区很显然是关断部分。</a:t>
            </a:r>
            <a:endParaRPr lang="x-none" altLang="zh-CN" dirty="0"/>
          </a:p>
          <a:p>
            <a:endParaRPr lang="zh-CN" altLang="en-US" dirty="0"/>
          </a:p>
        </p:txBody>
      </p:sp>
      <p:sp>
        <p:nvSpPr>
          <p:cNvPr id="4" name="灯片编号占位符 3"/>
          <p:cNvSpPr>
            <a:spLocks noGrp="1"/>
          </p:cNvSpPr>
          <p:nvPr>
            <p:ph type="sldNum" sz="quarter" idx="10"/>
          </p:nvPr>
        </p:nvSpPr>
        <p:spPr/>
        <p:txBody>
          <a:bodyPr/>
          <a:lstStyle/>
          <a:p>
            <a:fld id="{D092A619-0848-4676-A45E-E2F480019243}" type="slidenum">
              <a:rPr lang="en-US" smtClean="0"/>
              <a:t>107</a:t>
            </a:fld>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092A619-0848-4676-A45E-E2F480019243}" type="slidenum">
              <a:rPr lang="en-US" smtClean="0"/>
              <a:t>109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ChangeArrowheads="1" noTextEdit="1"/>
          </p:cNvSpPr>
          <p:nvPr>
            <p:ph type="sldImg" idx="4294967295"/>
          </p:nvPr>
        </p:nvSpPr>
        <p:spPr/>
      </p:sp>
      <p:sp>
        <p:nvSpPr>
          <p:cNvPr id="13315" name="文本占位符 2"/>
          <p:cNvSpPr>
            <a:spLocks noGrp="1" noChangeArrowheads="1"/>
          </p:cNvSpPr>
          <p:nvPr>
            <p:ph type="body" idx="4294967295"/>
          </p:nvPr>
        </p:nvSpPr>
        <p:spPr>
          <a:noFill/>
        </p:spPr>
        <p:txBody>
          <a:bodyPr/>
          <a:lstStyle/>
          <a:p>
            <a:endParaRPr lang="zh-CN" altLang="en-US"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092A619-0848-4676-A45E-E2F480019243}" type="slidenum">
              <a:rPr lang="en-US" smtClean="0"/>
              <a:t>113</a:t>
            </a:fld>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三极管上下分别串接电阻，上方接</a:t>
            </a:r>
            <a:r>
              <a:rPr lang="en-US" altLang="zh-CN" dirty="0" smtClean="0"/>
              <a:t>VCC</a:t>
            </a:r>
            <a:r>
              <a:rPr lang="zh-CN" altLang="en-US" dirty="0" smtClean="0"/>
              <a:t>，下方接地。</a:t>
            </a:r>
            <a:endParaRPr lang="zh-CN" altLang="en-US" dirty="0"/>
          </a:p>
        </p:txBody>
      </p:sp>
      <p:sp>
        <p:nvSpPr>
          <p:cNvPr id="4" name="灯片编号占位符 3"/>
          <p:cNvSpPr>
            <a:spLocks noGrp="1"/>
          </p:cNvSpPr>
          <p:nvPr>
            <p:ph type="sldNum" sz="quarter" idx="10"/>
          </p:nvPr>
        </p:nvSpPr>
        <p:spPr/>
        <p:txBody>
          <a:bodyPr/>
          <a:lstStyle/>
          <a:p>
            <a:fld id="{D092A619-0848-4676-A45E-E2F480019243}" type="slidenum">
              <a:rPr lang="en-US" smtClean="0"/>
              <a:t>119</a:t>
            </a:fld>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Totem</a:t>
            </a:r>
            <a:endParaRPr lang="zh-CN" altLang="en-US" dirty="0"/>
          </a:p>
        </p:txBody>
      </p:sp>
      <p:sp>
        <p:nvSpPr>
          <p:cNvPr id="4" name="灯片编号占位符 3"/>
          <p:cNvSpPr>
            <a:spLocks noGrp="1"/>
          </p:cNvSpPr>
          <p:nvPr>
            <p:ph type="sldNum" sz="quarter" idx="10"/>
          </p:nvPr>
        </p:nvSpPr>
        <p:spPr/>
        <p:txBody>
          <a:bodyPr/>
          <a:lstStyle/>
          <a:p>
            <a:fld id="{D092A619-0848-4676-A45E-E2F480019243}" type="slidenum">
              <a:rPr lang="en-US" smtClean="0"/>
              <a:t>120</a:t>
            </a:fld>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092A619-0848-4676-A45E-E2F480019243}" type="slidenum">
              <a:rPr lang="en-US" smtClean="0"/>
              <a:t>138</a:t>
            </a:fld>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三极管上下分别串接电阻，上方接</a:t>
            </a:r>
            <a:r>
              <a:rPr lang="en-US" altLang="zh-CN" dirty="0" smtClean="0"/>
              <a:t>VCC</a:t>
            </a:r>
            <a:r>
              <a:rPr lang="zh-CN" altLang="en-US" dirty="0" smtClean="0"/>
              <a:t>，下方接地。</a:t>
            </a:r>
            <a:endParaRPr lang="zh-CN" altLang="en-US" dirty="0"/>
          </a:p>
        </p:txBody>
      </p:sp>
      <p:sp>
        <p:nvSpPr>
          <p:cNvPr id="4" name="灯片编号占位符 3"/>
          <p:cNvSpPr>
            <a:spLocks noGrp="1"/>
          </p:cNvSpPr>
          <p:nvPr>
            <p:ph type="sldNum" sz="quarter" idx="10"/>
          </p:nvPr>
        </p:nvSpPr>
        <p:spPr/>
        <p:txBody>
          <a:bodyPr/>
          <a:lstStyle/>
          <a:p>
            <a:fld id="{D092A619-0848-4676-A45E-E2F480019243}" type="slidenum">
              <a:rPr lang="en-US" smtClean="0"/>
              <a:t>157</a:t>
            </a:fld>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092A619-0848-4676-A45E-E2F480019243}" type="slidenum">
              <a:rPr lang="en-US" smtClean="0"/>
              <a:t>170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E4BCE15-28F2-4B76-98CC-67DE3910C545}" type="datetimeFigureOut">
              <a:rPr lang="en-US" smtClean="0"/>
              <a:t>10/6/2022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F3EDB5-693B-49E2-9C67-E2BB548969B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4BCE15-28F2-4B76-98CC-67DE3910C545}" type="datetimeFigureOut">
              <a:rPr lang="en-US" smtClean="0"/>
              <a:t>10/6/2022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F3EDB5-693B-49E2-9C67-E2BB548969B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4BCE15-28F2-4B76-98CC-67DE3910C545}" type="datetimeFigureOut">
              <a:rPr lang="en-US" smtClean="0"/>
              <a:t>10/6/2022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F3EDB5-693B-49E2-9C67-E2BB548969B9}"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381000"/>
            <a:ext cx="8229600" cy="1371600"/>
          </a:xfrm>
        </p:spPr>
        <p:txBody>
          <a:bodyPr/>
          <a:lstStyle/>
          <a:p>
            <a:r>
              <a:rPr lang="en-US"/>
              <a:t>Click to edit Master title style</a:t>
            </a:r>
          </a:p>
        </p:txBody>
      </p:sp>
      <p:sp>
        <p:nvSpPr>
          <p:cNvPr id="3" name="Content Placeholder 2"/>
          <p:cNvSpPr>
            <a:spLocks noGrp="1"/>
          </p:cNvSpPr>
          <p:nvPr>
            <p:ph sz="quarter" idx="1"/>
          </p:nvPr>
        </p:nvSpPr>
        <p:spPr>
          <a:xfrm>
            <a:off x="457200" y="1981200"/>
            <a:ext cx="4038600" cy="1981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981200"/>
            <a:ext cx="4038600" cy="1981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4114800"/>
            <a:ext cx="4038600" cy="1981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4114800"/>
            <a:ext cx="4038600" cy="1981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463FDEC2-B6B7-493A-92E6-176AEBE4E810}" type="slidenum">
              <a:rPr lang="en-US" altLang="zh-CN"/>
              <a:t>‹#›</a:t>
            </a:fld>
            <a:endParaRPr lang="en-US" altLang="zh-CN"/>
          </a:p>
        </p:txBody>
      </p:sp>
    </p:spTree>
  </p:cSld>
  <p:clrMapOvr>
    <a:masterClrMapping/>
  </p:clrMapOvr>
  <p:transition>
    <p:blinds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549275"/>
            <a:ext cx="8229600" cy="884238"/>
          </a:xfrm>
        </p:spPr>
        <p:txBody>
          <a:bodyPr/>
          <a:lstStyle/>
          <a:p>
            <a:r>
              <a:rPr lang="zh-CN" altLang="en-US"/>
              <a:t>单击此处编辑母版标题样式</a:t>
            </a:r>
          </a:p>
        </p:txBody>
      </p:sp>
      <p:sp>
        <p:nvSpPr>
          <p:cNvPr id="3" name="文本占位符 2"/>
          <p:cNvSpPr>
            <a:spLocks noGrp="1"/>
          </p:cNvSpPr>
          <p:nvPr>
            <p:ph type="body" sz="half" idx="1"/>
          </p:nvPr>
        </p:nvSpPr>
        <p:spPr>
          <a:xfrm>
            <a:off x="427038" y="2028825"/>
            <a:ext cx="3992562" cy="41767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572000" y="2028825"/>
            <a:ext cx="3992563" cy="41767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4BCE15-28F2-4B76-98CC-67DE3910C545}" type="datetimeFigureOut">
              <a:rPr lang="en-US" smtClean="0"/>
              <a:t>10/6/2022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F3EDB5-693B-49E2-9C67-E2BB548969B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E4BCE15-28F2-4B76-98CC-67DE3910C545}" type="datetimeFigureOut">
              <a:rPr lang="en-US" smtClean="0"/>
              <a:t>10/6/2022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F3EDB5-693B-49E2-9C67-E2BB548969B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4BCE15-28F2-4B76-98CC-67DE3910C545}" type="datetimeFigureOut">
              <a:rPr lang="en-US" smtClean="0"/>
              <a:t>10/6/2022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F3EDB5-693B-49E2-9C67-E2BB548969B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E4BCE15-28F2-4B76-98CC-67DE3910C545}" type="datetimeFigureOut">
              <a:rPr lang="en-US" smtClean="0"/>
              <a:t>10/6/2022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F3EDB5-693B-49E2-9C67-E2BB548969B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E4BCE15-28F2-4B76-98CC-67DE3910C545}" type="datetimeFigureOut">
              <a:rPr lang="en-US" smtClean="0"/>
              <a:t>10/6/2022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F3EDB5-693B-49E2-9C67-E2BB548969B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4BCE15-28F2-4B76-98CC-67DE3910C545}" type="datetimeFigureOut">
              <a:rPr lang="en-US" smtClean="0"/>
              <a:t>10/6/2022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F3EDB5-693B-49E2-9C67-E2BB548969B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E4BCE15-28F2-4B76-98CC-67DE3910C545}" type="datetimeFigureOut">
              <a:rPr lang="en-US" smtClean="0"/>
              <a:t>10/6/2022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F3EDB5-693B-49E2-9C67-E2BB548969B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E4BCE15-28F2-4B76-98CC-67DE3910C545}" type="datetimeFigureOut">
              <a:rPr lang="en-US" smtClean="0"/>
              <a:t>10/6/2022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F3EDB5-693B-49E2-9C67-E2BB548969B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4BCE15-28F2-4B76-98CC-67DE3910C545}" type="datetimeFigureOut">
              <a:rPr lang="en-US" smtClean="0"/>
              <a:t>10/6/2022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F3EDB5-693B-49E2-9C67-E2BB548969B9}" type="slidenum">
              <a:rPr lang="en-US" smtClean="0"/>
              <a:t>‹#›</a:t>
            </a:fld>
            <a:endParaRPr lang="en-US"/>
          </a:p>
        </p:txBody>
      </p:sp>
      <p:pic>
        <p:nvPicPr>
          <p:cNvPr id="7" name="Picture 11" descr="http://www.hitsz.edu.cn/media/images/logo.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24400" y="152400"/>
            <a:ext cx="34766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0" y="0"/>
            <a:ext cx="9144000" cy="914400"/>
          </a:xfrm>
          <a:prstGeom prst="rect">
            <a:avLst/>
          </a:prstGeom>
          <a:gradFill flip="none" rotWithShape="1">
            <a:gsLst>
              <a:gs pos="0">
                <a:srgbClr val="B5BDF9"/>
              </a:gs>
              <a:gs pos="33000">
                <a:srgbClr val="6D86EF"/>
              </a:gs>
              <a:gs pos="100000">
                <a:srgbClr val="0532F1"/>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9" name="Picture 13" descr="http://www.hitsz.edu.cn/media/images/logo.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 y="138113"/>
            <a:ext cx="34766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8695232" y="6488668"/>
            <a:ext cx="628650" cy="369332"/>
          </a:xfrm>
          <a:prstGeom prst="rect">
            <a:avLst/>
          </a:prstGeom>
          <a:noFill/>
        </p:spPr>
        <p:txBody>
          <a:bodyPr wrap="square" rtlCol="0">
            <a:spAutoFit/>
          </a:bodyPr>
          <a:lstStyle/>
          <a:p>
            <a:fld id="{162ED32E-0692-4473-BA94-0E006B09D047}"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vmlDrawing" Target="../drawings/vmlDrawing43.vml"/><Relationship Id="rId5" Type="http://schemas.openxmlformats.org/officeDocument/2006/relationships/image" Target="../media/image121.png"/><Relationship Id="rId4" Type="http://schemas.openxmlformats.org/officeDocument/2006/relationships/oleObject" Target="../embeddings/oleObject70.bin"/></Relationships>
</file>

<file path=ppt/slides/_rels/slide10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0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84.xml"/><Relationship Id="rId7" Type="http://schemas.openxmlformats.org/officeDocument/2006/relationships/image" Target="../media/image128.png"/><Relationship Id="rId2" Type="http://schemas.openxmlformats.org/officeDocument/2006/relationships/slideLayout" Target="../slideLayouts/slideLayout4.xml"/><Relationship Id="rId1" Type="http://schemas.openxmlformats.org/officeDocument/2006/relationships/vmlDrawing" Target="../drawings/vmlDrawing44.v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oleObject" Target="../embeddings/oleObject71.bin"/></Relationships>
</file>

<file path=ppt/slides/_rels/slide104.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notesSlide" Target="../notesSlides/notesSlide85.xml"/><Relationship Id="rId7" Type="http://schemas.openxmlformats.org/officeDocument/2006/relationships/oleObject" Target="../embeddings/oleObject73.bin"/><Relationship Id="rId2" Type="http://schemas.openxmlformats.org/officeDocument/2006/relationships/slideLayout" Target="../slideLayouts/slideLayout4.xml"/><Relationship Id="rId1" Type="http://schemas.openxmlformats.org/officeDocument/2006/relationships/vmlDrawing" Target="../drawings/vmlDrawing45.vml"/><Relationship Id="rId6" Type="http://schemas.openxmlformats.org/officeDocument/2006/relationships/image" Target="../media/image128.png"/><Relationship Id="rId5" Type="http://schemas.openxmlformats.org/officeDocument/2006/relationships/image" Target="../media/image126.png"/><Relationship Id="rId4" Type="http://schemas.openxmlformats.org/officeDocument/2006/relationships/oleObject" Target="../embeddings/oleObject72.bin"/></Relationships>
</file>

<file path=ppt/slides/_rels/slide105.xml.rels><?xml version="1.0" encoding="UTF-8" standalone="yes"?>
<Relationships xmlns="http://schemas.openxmlformats.org/package/2006/relationships"><Relationship Id="rId8" Type="http://schemas.openxmlformats.org/officeDocument/2006/relationships/oleObject" Target="../embeddings/oleObject76.bin"/><Relationship Id="rId3" Type="http://schemas.openxmlformats.org/officeDocument/2006/relationships/notesSlide" Target="../notesSlides/notesSlide86.xml"/><Relationship Id="rId7" Type="http://schemas.openxmlformats.org/officeDocument/2006/relationships/image" Target="../media/image126.png"/><Relationship Id="rId2" Type="http://schemas.openxmlformats.org/officeDocument/2006/relationships/slideLayout" Target="../slideLayouts/slideLayout2.xml"/><Relationship Id="rId1" Type="http://schemas.openxmlformats.org/officeDocument/2006/relationships/vmlDrawing" Target="../drawings/vmlDrawing46.vml"/><Relationship Id="rId6" Type="http://schemas.openxmlformats.org/officeDocument/2006/relationships/oleObject" Target="../embeddings/oleObject75.bin"/><Relationship Id="rId5" Type="http://schemas.openxmlformats.org/officeDocument/2006/relationships/image" Target="../media/image130.png"/><Relationship Id="rId4" Type="http://schemas.openxmlformats.org/officeDocument/2006/relationships/oleObject" Target="../embeddings/oleObject74.bin"/><Relationship Id="rId9" Type="http://schemas.openxmlformats.org/officeDocument/2006/relationships/image" Target="../media/image131.wmf"/></Relationships>
</file>

<file path=ppt/slides/_rels/slide106.xml.rels><?xml version="1.0" encoding="UTF-8" standalone="yes"?>
<Relationships xmlns="http://schemas.openxmlformats.org/package/2006/relationships"><Relationship Id="rId8" Type="http://schemas.openxmlformats.org/officeDocument/2006/relationships/oleObject" Target="../embeddings/oleObject79.bin"/><Relationship Id="rId3" Type="http://schemas.openxmlformats.org/officeDocument/2006/relationships/notesSlide" Target="../notesSlides/notesSlide87.xml"/><Relationship Id="rId7" Type="http://schemas.openxmlformats.org/officeDocument/2006/relationships/image" Target="../media/image132.wmf"/><Relationship Id="rId2" Type="http://schemas.openxmlformats.org/officeDocument/2006/relationships/slideLayout" Target="../slideLayouts/slideLayout2.xml"/><Relationship Id="rId1" Type="http://schemas.openxmlformats.org/officeDocument/2006/relationships/vmlDrawing" Target="../drawings/vmlDrawing47.vml"/><Relationship Id="rId6" Type="http://schemas.openxmlformats.org/officeDocument/2006/relationships/oleObject" Target="../embeddings/oleObject78.bin"/><Relationship Id="rId5" Type="http://schemas.openxmlformats.org/officeDocument/2006/relationships/image" Target="../media/image129.png"/><Relationship Id="rId4" Type="http://schemas.openxmlformats.org/officeDocument/2006/relationships/oleObject" Target="../embeddings/oleObject77.bin"/><Relationship Id="rId9" Type="http://schemas.openxmlformats.org/officeDocument/2006/relationships/image" Target="../media/image126.png"/></Relationships>
</file>

<file path=ppt/slides/_rels/slide107.xml.rels><?xml version="1.0" encoding="UTF-8" standalone="yes"?>
<Relationships xmlns="http://schemas.openxmlformats.org/package/2006/relationships"><Relationship Id="rId8" Type="http://schemas.openxmlformats.org/officeDocument/2006/relationships/oleObject" Target="../embeddings/oleObject82.bin"/><Relationship Id="rId3" Type="http://schemas.openxmlformats.org/officeDocument/2006/relationships/notesSlide" Target="../notesSlides/notesSlide88.xml"/><Relationship Id="rId7" Type="http://schemas.openxmlformats.org/officeDocument/2006/relationships/image" Target="../media/image133.wmf"/><Relationship Id="rId2" Type="http://schemas.openxmlformats.org/officeDocument/2006/relationships/slideLayout" Target="../slideLayouts/slideLayout2.xml"/><Relationship Id="rId1" Type="http://schemas.openxmlformats.org/officeDocument/2006/relationships/vmlDrawing" Target="../drawings/vmlDrawing48.vml"/><Relationship Id="rId6" Type="http://schemas.openxmlformats.org/officeDocument/2006/relationships/oleObject" Target="../embeddings/oleObject81.bin"/><Relationship Id="rId5" Type="http://schemas.openxmlformats.org/officeDocument/2006/relationships/image" Target="../media/image129.png"/><Relationship Id="rId10" Type="http://schemas.openxmlformats.org/officeDocument/2006/relationships/image" Target="../media/image134.png"/><Relationship Id="rId4" Type="http://schemas.openxmlformats.org/officeDocument/2006/relationships/oleObject" Target="../embeddings/oleObject80.bin"/><Relationship Id="rId9" Type="http://schemas.openxmlformats.org/officeDocument/2006/relationships/image" Target="../media/image126.png"/></Relationships>
</file>

<file path=ppt/slides/_rels/slide10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2.xml"/><Relationship Id="rId1" Type="http://schemas.openxmlformats.org/officeDocument/2006/relationships/vmlDrawing" Target="../drawings/vmlDrawing49.vml"/><Relationship Id="rId6" Type="http://schemas.openxmlformats.org/officeDocument/2006/relationships/image" Target="../media/image136.wmf"/><Relationship Id="rId5" Type="http://schemas.openxmlformats.org/officeDocument/2006/relationships/oleObject" Target="../embeddings/oleObject83.bin"/><Relationship Id="rId4" Type="http://schemas.openxmlformats.org/officeDocument/2006/relationships/image" Target="../media/image134.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1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1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slideLayout" Target="../slideLayouts/slideLayout2.xml"/><Relationship Id="rId1" Type="http://schemas.openxmlformats.org/officeDocument/2006/relationships/vmlDrawing" Target="../drawings/vmlDrawing50.vml"/><Relationship Id="rId6" Type="http://schemas.openxmlformats.org/officeDocument/2006/relationships/image" Target="../media/image142.wmf"/><Relationship Id="rId5" Type="http://schemas.openxmlformats.org/officeDocument/2006/relationships/oleObject" Target="../embeddings/oleObject84.bin"/><Relationship Id="rId4" Type="http://schemas.openxmlformats.org/officeDocument/2006/relationships/image" Target="../media/image143.png"/></Relationships>
</file>

<file path=ppt/slides/_rels/slide115.xml.rels><?xml version="1.0" encoding="UTF-8" standalone="yes"?>
<Relationships xmlns="http://schemas.openxmlformats.org/package/2006/relationships"><Relationship Id="rId8" Type="http://schemas.openxmlformats.org/officeDocument/2006/relationships/oleObject" Target="../embeddings/oleObject87.bin"/><Relationship Id="rId3" Type="http://schemas.openxmlformats.org/officeDocument/2006/relationships/oleObject" Target="../embeddings/oleObject85.bin"/><Relationship Id="rId7" Type="http://schemas.openxmlformats.org/officeDocument/2006/relationships/image" Target="../media/image147.emf"/><Relationship Id="rId2" Type="http://schemas.openxmlformats.org/officeDocument/2006/relationships/slideLayout" Target="../slideLayouts/slideLayout2.xml"/><Relationship Id="rId1" Type="http://schemas.openxmlformats.org/officeDocument/2006/relationships/vmlDrawing" Target="../drawings/vmlDrawing51.vml"/><Relationship Id="rId6" Type="http://schemas.openxmlformats.org/officeDocument/2006/relationships/image" Target="../media/image145.wmf"/><Relationship Id="rId5" Type="http://schemas.openxmlformats.org/officeDocument/2006/relationships/oleObject" Target="../embeddings/oleObject86.bin"/><Relationship Id="rId4" Type="http://schemas.openxmlformats.org/officeDocument/2006/relationships/image" Target="../media/image144.wmf"/><Relationship Id="rId9" Type="http://schemas.openxmlformats.org/officeDocument/2006/relationships/image" Target="../media/image146.wmf"/></Relationships>
</file>

<file path=ppt/slides/_rels/slide116.xml.rels><?xml version="1.0" encoding="UTF-8" standalone="yes"?>
<Relationships xmlns="http://schemas.openxmlformats.org/package/2006/relationships"><Relationship Id="rId8" Type="http://schemas.openxmlformats.org/officeDocument/2006/relationships/image" Target="../media/image150.wmf"/><Relationship Id="rId3" Type="http://schemas.openxmlformats.org/officeDocument/2006/relationships/oleObject" Target="../embeddings/oleObject88.bin"/><Relationship Id="rId7" Type="http://schemas.openxmlformats.org/officeDocument/2006/relationships/oleObject" Target="../embeddings/oleObject90.bin"/><Relationship Id="rId2" Type="http://schemas.openxmlformats.org/officeDocument/2006/relationships/slideLayout" Target="../slideLayouts/slideLayout2.xml"/><Relationship Id="rId1" Type="http://schemas.openxmlformats.org/officeDocument/2006/relationships/vmlDrawing" Target="../drawings/vmlDrawing52.vml"/><Relationship Id="rId6" Type="http://schemas.openxmlformats.org/officeDocument/2006/relationships/image" Target="../media/image149.wmf"/><Relationship Id="rId11" Type="http://schemas.openxmlformats.org/officeDocument/2006/relationships/image" Target="../media/image147.emf"/><Relationship Id="rId5" Type="http://schemas.openxmlformats.org/officeDocument/2006/relationships/oleObject" Target="../embeddings/oleObject89.bin"/><Relationship Id="rId10" Type="http://schemas.openxmlformats.org/officeDocument/2006/relationships/image" Target="../media/image151.wmf"/><Relationship Id="rId4" Type="http://schemas.openxmlformats.org/officeDocument/2006/relationships/image" Target="../media/image148.wmf"/><Relationship Id="rId9" Type="http://schemas.openxmlformats.org/officeDocument/2006/relationships/oleObject" Target="../embeddings/oleObject91.bin"/></Relationships>
</file>

<file path=ppt/slides/_rels/slide11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slideLayout" Target="../slideLayouts/slideLayout2.xml"/><Relationship Id="rId1" Type="http://schemas.openxmlformats.org/officeDocument/2006/relationships/vmlDrawing" Target="../drawings/vmlDrawing53.vml"/><Relationship Id="rId6" Type="http://schemas.openxmlformats.org/officeDocument/2006/relationships/image" Target="../media/image153.png"/><Relationship Id="rId5" Type="http://schemas.openxmlformats.org/officeDocument/2006/relationships/image" Target="../media/image131.wmf"/><Relationship Id="rId4" Type="http://schemas.openxmlformats.org/officeDocument/2006/relationships/oleObject" Target="../embeddings/oleObject92.bin"/></Relationships>
</file>

<file path=ppt/slides/_rels/slide11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slideLayout" Target="../slideLayouts/slideLayout2.xml"/><Relationship Id="rId1" Type="http://schemas.openxmlformats.org/officeDocument/2006/relationships/vmlDrawing" Target="../drawings/vmlDrawing54.vml"/><Relationship Id="rId6" Type="http://schemas.openxmlformats.org/officeDocument/2006/relationships/image" Target="../media/image155.wmf"/><Relationship Id="rId5" Type="http://schemas.openxmlformats.org/officeDocument/2006/relationships/oleObject" Target="../embeddings/oleObject93.bin"/><Relationship Id="rId4" Type="http://schemas.openxmlformats.org/officeDocument/2006/relationships/image" Target="../media/image156.png"/></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94.bin"/><Relationship Id="rId7" Type="http://schemas.openxmlformats.org/officeDocument/2006/relationships/image" Target="../media/image153.png"/><Relationship Id="rId2" Type="http://schemas.openxmlformats.org/officeDocument/2006/relationships/slideLayout" Target="../slideLayouts/slideLayout2.xml"/><Relationship Id="rId1" Type="http://schemas.openxmlformats.org/officeDocument/2006/relationships/vmlDrawing" Target="../drawings/vmlDrawing55.vml"/><Relationship Id="rId6" Type="http://schemas.openxmlformats.org/officeDocument/2006/relationships/image" Target="../media/image158.png"/><Relationship Id="rId5" Type="http://schemas.openxmlformats.org/officeDocument/2006/relationships/image" Target="../media/image152.png"/><Relationship Id="rId4" Type="http://schemas.openxmlformats.org/officeDocument/2006/relationships/image" Target="../media/image157.wmf"/></Relationships>
</file>

<file path=ppt/slides/_rels/slide12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slideLayout" Target="../slideLayouts/slideLayout2.xml"/><Relationship Id="rId1" Type="http://schemas.openxmlformats.org/officeDocument/2006/relationships/vmlDrawing" Target="../drawings/vmlDrawing56.vml"/><Relationship Id="rId6" Type="http://schemas.openxmlformats.org/officeDocument/2006/relationships/image" Target="../media/image159.wmf"/><Relationship Id="rId5" Type="http://schemas.openxmlformats.org/officeDocument/2006/relationships/oleObject" Target="../embeddings/oleObject95.bin"/><Relationship Id="rId4" Type="http://schemas.openxmlformats.org/officeDocument/2006/relationships/image" Target="../media/image156.png"/></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96.bin"/><Relationship Id="rId2" Type="http://schemas.openxmlformats.org/officeDocument/2006/relationships/slideLayout" Target="../slideLayouts/slideLayout2.xml"/><Relationship Id="rId1" Type="http://schemas.openxmlformats.org/officeDocument/2006/relationships/vmlDrawing" Target="../drawings/vmlDrawing57.vml"/><Relationship Id="rId6" Type="http://schemas.openxmlformats.org/officeDocument/2006/relationships/image" Target="../media/image156.png"/><Relationship Id="rId5" Type="http://schemas.openxmlformats.org/officeDocument/2006/relationships/image" Target="../media/image152.png"/><Relationship Id="rId4" Type="http://schemas.openxmlformats.org/officeDocument/2006/relationships/image" Target="../media/image160.wmf"/></Relationships>
</file>

<file path=ppt/slides/_rels/slide12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52.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hyperlink" Target="https://zhuanlan.zhihu.com/p/337200745" TargetMode="External"/><Relationship Id="rId4" Type="http://schemas.openxmlformats.org/officeDocument/2006/relationships/image" Target="../media/image162.png"/></Relationships>
</file>

<file path=ppt/slides/_rels/slide12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65.emf"/><Relationship Id="rId2" Type="http://schemas.openxmlformats.org/officeDocument/2006/relationships/slideLayout" Target="../slideLayouts/slideLayout2.xml"/><Relationship Id="rId1" Type="http://schemas.openxmlformats.org/officeDocument/2006/relationships/vmlDrawing" Target="../drawings/vmlDrawing58.vml"/><Relationship Id="rId6" Type="http://schemas.openxmlformats.org/officeDocument/2006/relationships/oleObject" Target="../embeddings/oleObject98.bin"/><Relationship Id="rId5" Type="http://schemas.openxmlformats.org/officeDocument/2006/relationships/image" Target="../media/image164.emf"/><Relationship Id="rId4" Type="http://schemas.openxmlformats.org/officeDocument/2006/relationships/oleObject" Target="../embeddings/oleObject97.bin"/></Relationships>
</file>

<file path=ppt/slides/_rels/slide131.xml.rels><?xml version="1.0" encoding="UTF-8" standalone="yes"?>
<Relationships xmlns="http://schemas.openxmlformats.org/package/2006/relationships"><Relationship Id="rId8" Type="http://schemas.openxmlformats.org/officeDocument/2006/relationships/image" Target="../media/image168.wmf"/><Relationship Id="rId3" Type="http://schemas.openxmlformats.org/officeDocument/2006/relationships/oleObject" Target="../embeddings/oleObject99.bin"/><Relationship Id="rId7" Type="http://schemas.openxmlformats.org/officeDocument/2006/relationships/oleObject" Target="../embeddings/oleObject101.bin"/><Relationship Id="rId2" Type="http://schemas.openxmlformats.org/officeDocument/2006/relationships/slideLayout" Target="../slideLayouts/slideLayout2.xml"/><Relationship Id="rId1" Type="http://schemas.openxmlformats.org/officeDocument/2006/relationships/vmlDrawing" Target="../drawings/vmlDrawing59.vml"/><Relationship Id="rId6" Type="http://schemas.openxmlformats.org/officeDocument/2006/relationships/image" Target="../media/image167.wmf"/><Relationship Id="rId5" Type="http://schemas.openxmlformats.org/officeDocument/2006/relationships/oleObject" Target="../embeddings/oleObject100.bin"/><Relationship Id="rId4" Type="http://schemas.openxmlformats.org/officeDocument/2006/relationships/image" Target="../media/image166.emf"/></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102.bin"/><Relationship Id="rId2" Type="http://schemas.openxmlformats.org/officeDocument/2006/relationships/slideLayout" Target="../slideLayouts/slideLayout2.xml"/><Relationship Id="rId1" Type="http://schemas.openxmlformats.org/officeDocument/2006/relationships/vmlDrawing" Target="../drawings/vmlDrawing60.vml"/><Relationship Id="rId5" Type="http://schemas.openxmlformats.org/officeDocument/2006/relationships/image" Target="../media/image170.png"/><Relationship Id="rId4" Type="http://schemas.openxmlformats.org/officeDocument/2006/relationships/image" Target="../media/image169.emf"/></Relationships>
</file>

<file path=ppt/slides/_rels/slide13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103.bin"/><Relationship Id="rId2" Type="http://schemas.openxmlformats.org/officeDocument/2006/relationships/slideLayout" Target="../slideLayouts/slideLayout2.xml"/><Relationship Id="rId1" Type="http://schemas.openxmlformats.org/officeDocument/2006/relationships/vmlDrawing" Target="../drawings/vmlDrawing61.vml"/><Relationship Id="rId6" Type="http://schemas.openxmlformats.org/officeDocument/2006/relationships/image" Target="../media/image175.png"/><Relationship Id="rId5" Type="http://schemas.openxmlformats.org/officeDocument/2006/relationships/image" Target="../media/image173.png"/><Relationship Id="rId4" Type="http://schemas.openxmlformats.org/officeDocument/2006/relationships/image" Target="../media/image174.wmf"/></Relationships>
</file>

<file path=ppt/slides/_rels/slide137.xml.rels><?xml version="1.0" encoding="UTF-8" standalone="yes"?>
<Relationships xmlns="http://schemas.openxmlformats.org/package/2006/relationships"><Relationship Id="rId3" Type="http://schemas.openxmlformats.org/officeDocument/2006/relationships/image" Target="../media/image178.png"/><Relationship Id="rId7" Type="http://schemas.openxmlformats.org/officeDocument/2006/relationships/image" Target="../media/image177.wmf"/><Relationship Id="rId2" Type="http://schemas.openxmlformats.org/officeDocument/2006/relationships/slideLayout" Target="../slideLayouts/slideLayout2.xml"/><Relationship Id="rId1" Type="http://schemas.openxmlformats.org/officeDocument/2006/relationships/vmlDrawing" Target="../drawings/vmlDrawing62.vml"/><Relationship Id="rId6" Type="http://schemas.openxmlformats.org/officeDocument/2006/relationships/oleObject" Target="../embeddings/oleObject105.bin"/><Relationship Id="rId5" Type="http://schemas.openxmlformats.org/officeDocument/2006/relationships/image" Target="../media/image176.wmf"/><Relationship Id="rId4" Type="http://schemas.openxmlformats.org/officeDocument/2006/relationships/oleObject" Target="../embeddings/oleObject104.bin"/></Relationships>
</file>

<file path=ppt/slides/_rels/slide138.xml.rels><?xml version="1.0" encoding="UTF-8" standalone="yes"?>
<Relationships xmlns="http://schemas.openxmlformats.org/package/2006/relationships"><Relationship Id="rId8" Type="http://schemas.openxmlformats.org/officeDocument/2006/relationships/image" Target="../media/image180.wmf"/><Relationship Id="rId3" Type="http://schemas.openxmlformats.org/officeDocument/2006/relationships/notesSlide" Target="../notesSlides/notesSlide93.xml"/><Relationship Id="rId7" Type="http://schemas.openxmlformats.org/officeDocument/2006/relationships/oleObject" Target="../embeddings/oleObject107.bin"/><Relationship Id="rId2" Type="http://schemas.openxmlformats.org/officeDocument/2006/relationships/slideLayout" Target="../slideLayouts/slideLayout2.xml"/><Relationship Id="rId1" Type="http://schemas.openxmlformats.org/officeDocument/2006/relationships/vmlDrawing" Target="../drawings/vmlDrawing63.vml"/><Relationship Id="rId6" Type="http://schemas.openxmlformats.org/officeDocument/2006/relationships/image" Target="../media/image179.wmf"/><Relationship Id="rId5" Type="http://schemas.openxmlformats.org/officeDocument/2006/relationships/oleObject" Target="../embeddings/oleObject106.bin"/><Relationship Id="rId4" Type="http://schemas.openxmlformats.org/officeDocument/2006/relationships/image" Target="../media/image178.png"/></Relationships>
</file>

<file path=ppt/slides/_rels/slide139.xml.rels><?xml version="1.0" encoding="UTF-8" standalone="yes"?>
<Relationships xmlns="http://schemas.openxmlformats.org/package/2006/relationships"><Relationship Id="rId3" Type="http://schemas.openxmlformats.org/officeDocument/2006/relationships/image" Target="../media/image178.png"/><Relationship Id="rId7" Type="http://schemas.openxmlformats.org/officeDocument/2006/relationships/image" Target="../media/image182.wmf"/><Relationship Id="rId2" Type="http://schemas.openxmlformats.org/officeDocument/2006/relationships/slideLayout" Target="../slideLayouts/slideLayout2.xml"/><Relationship Id="rId1" Type="http://schemas.openxmlformats.org/officeDocument/2006/relationships/vmlDrawing" Target="../drawings/vmlDrawing64.vml"/><Relationship Id="rId6" Type="http://schemas.openxmlformats.org/officeDocument/2006/relationships/oleObject" Target="../embeddings/oleObject109.bin"/><Relationship Id="rId5" Type="http://schemas.openxmlformats.org/officeDocument/2006/relationships/image" Target="../media/image181.wmf"/><Relationship Id="rId4" Type="http://schemas.openxmlformats.org/officeDocument/2006/relationships/oleObject" Target="../embeddings/oleObject108.bin"/></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78.png"/><Relationship Id="rId7" Type="http://schemas.openxmlformats.org/officeDocument/2006/relationships/image" Target="../media/image183.wmf"/><Relationship Id="rId2" Type="http://schemas.openxmlformats.org/officeDocument/2006/relationships/slideLayout" Target="../slideLayouts/slideLayout2.xml"/><Relationship Id="rId1" Type="http://schemas.openxmlformats.org/officeDocument/2006/relationships/vmlDrawing" Target="../drawings/vmlDrawing65.vml"/><Relationship Id="rId6" Type="http://schemas.openxmlformats.org/officeDocument/2006/relationships/oleObject" Target="../embeddings/oleObject111.bin"/><Relationship Id="rId5" Type="http://schemas.openxmlformats.org/officeDocument/2006/relationships/image" Target="../media/image179.wmf"/><Relationship Id="rId4" Type="http://schemas.openxmlformats.org/officeDocument/2006/relationships/oleObject" Target="../embeddings/oleObject110.bin"/></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112.bin"/><Relationship Id="rId2" Type="http://schemas.openxmlformats.org/officeDocument/2006/relationships/slideLayout" Target="../slideLayouts/slideLayout2.xml"/><Relationship Id="rId1" Type="http://schemas.openxmlformats.org/officeDocument/2006/relationships/vmlDrawing" Target="../drawings/vmlDrawing66.vml"/><Relationship Id="rId6" Type="http://schemas.openxmlformats.org/officeDocument/2006/relationships/image" Target="../media/image185.emf"/><Relationship Id="rId5" Type="http://schemas.openxmlformats.org/officeDocument/2006/relationships/oleObject" Target="../embeddings/oleObject113.bin"/><Relationship Id="rId4" Type="http://schemas.openxmlformats.org/officeDocument/2006/relationships/image" Target="../media/image184.wmf"/></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114.bin"/><Relationship Id="rId2" Type="http://schemas.openxmlformats.org/officeDocument/2006/relationships/slideLayout" Target="../slideLayouts/slideLayout2.xml"/><Relationship Id="rId1" Type="http://schemas.openxmlformats.org/officeDocument/2006/relationships/vmlDrawing" Target="../drawings/vmlDrawing67.vml"/><Relationship Id="rId4" Type="http://schemas.openxmlformats.org/officeDocument/2006/relationships/image" Target="../media/image186.emf"/></Relationships>
</file>

<file path=ppt/slides/_rels/slide143.xml.rels><?xml version="1.0" encoding="UTF-8" standalone="yes"?>
<Relationships xmlns="http://schemas.openxmlformats.org/package/2006/relationships"><Relationship Id="rId8" Type="http://schemas.openxmlformats.org/officeDocument/2006/relationships/image" Target="../media/image189.wmf"/><Relationship Id="rId3" Type="http://schemas.openxmlformats.org/officeDocument/2006/relationships/oleObject" Target="../embeddings/oleObject115.bin"/><Relationship Id="rId7" Type="http://schemas.openxmlformats.org/officeDocument/2006/relationships/oleObject" Target="../embeddings/oleObject117.bin"/><Relationship Id="rId2" Type="http://schemas.openxmlformats.org/officeDocument/2006/relationships/slideLayout" Target="../slideLayouts/slideLayout2.xml"/><Relationship Id="rId1" Type="http://schemas.openxmlformats.org/officeDocument/2006/relationships/vmlDrawing" Target="../drawings/vmlDrawing68.vml"/><Relationship Id="rId6" Type="http://schemas.openxmlformats.org/officeDocument/2006/relationships/image" Target="../media/image188.wmf"/><Relationship Id="rId5" Type="http://schemas.openxmlformats.org/officeDocument/2006/relationships/oleObject" Target="../embeddings/oleObject116.bin"/><Relationship Id="rId10" Type="http://schemas.openxmlformats.org/officeDocument/2006/relationships/image" Target="../media/image190.wmf"/><Relationship Id="rId4" Type="http://schemas.openxmlformats.org/officeDocument/2006/relationships/image" Target="../media/image187.emf"/><Relationship Id="rId9" Type="http://schemas.openxmlformats.org/officeDocument/2006/relationships/oleObject" Target="../embeddings/oleObject118.bin"/></Relationships>
</file>

<file path=ppt/slides/_rels/slide144.xml.rels><?xml version="1.0" encoding="UTF-8" standalone="yes"?>
<Relationships xmlns="http://schemas.openxmlformats.org/package/2006/relationships"><Relationship Id="rId8" Type="http://schemas.openxmlformats.org/officeDocument/2006/relationships/image" Target="../media/image192.wmf"/><Relationship Id="rId3" Type="http://schemas.openxmlformats.org/officeDocument/2006/relationships/oleObject" Target="../embeddings/oleObject119.bin"/><Relationship Id="rId7" Type="http://schemas.openxmlformats.org/officeDocument/2006/relationships/oleObject" Target="../embeddings/oleObject121.bin"/><Relationship Id="rId2" Type="http://schemas.openxmlformats.org/officeDocument/2006/relationships/slideLayout" Target="../slideLayouts/slideLayout2.xml"/><Relationship Id="rId1" Type="http://schemas.openxmlformats.org/officeDocument/2006/relationships/vmlDrawing" Target="../drawings/vmlDrawing69.vml"/><Relationship Id="rId6" Type="http://schemas.openxmlformats.org/officeDocument/2006/relationships/image" Target="../media/image191.wmf"/><Relationship Id="rId5" Type="http://schemas.openxmlformats.org/officeDocument/2006/relationships/oleObject" Target="../embeddings/oleObject120.bin"/><Relationship Id="rId4" Type="http://schemas.openxmlformats.org/officeDocument/2006/relationships/image" Target="../media/image165.emf"/></Relationships>
</file>

<file path=ppt/slides/_rels/slide145.xml.rels><?xml version="1.0" encoding="UTF-8" standalone="yes"?>
<Relationships xmlns="http://schemas.openxmlformats.org/package/2006/relationships"><Relationship Id="rId8" Type="http://schemas.openxmlformats.org/officeDocument/2006/relationships/image" Target="../media/image195.emf"/><Relationship Id="rId3" Type="http://schemas.openxmlformats.org/officeDocument/2006/relationships/oleObject" Target="../embeddings/oleObject122.bin"/><Relationship Id="rId7" Type="http://schemas.openxmlformats.org/officeDocument/2006/relationships/oleObject" Target="../embeddings/oleObject124.bin"/><Relationship Id="rId2" Type="http://schemas.openxmlformats.org/officeDocument/2006/relationships/slideLayout" Target="../slideLayouts/slideLayout2.xml"/><Relationship Id="rId1" Type="http://schemas.openxmlformats.org/officeDocument/2006/relationships/vmlDrawing" Target="../drawings/vmlDrawing70.vml"/><Relationship Id="rId6" Type="http://schemas.openxmlformats.org/officeDocument/2006/relationships/image" Target="../media/image194.wmf"/><Relationship Id="rId5" Type="http://schemas.openxmlformats.org/officeDocument/2006/relationships/oleObject" Target="../embeddings/oleObject123.bin"/><Relationship Id="rId10" Type="http://schemas.openxmlformats.org/officeDocument/2006/relationships/image" Target="../media/image196.wmf"/><Relationship Id="rId4" Type="http://schemas.openxmlformats.org/officeDocument/2006/relationships/image" Target="../media/image193.emf"/><Relationship Id="rId9" Type="http://schemas.openxmlformats.org/officeDocument/2006/relationships/oleObject" Target="../embeddings/oleObject125.bin"/></Relationships>
</file>

<file path=ppt/slides/_rels/slide146.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8" Type="http://schemas.openxmlformats.org/officeDocument/2006/relationships/oleObject" Target="../embeddings/oleObject128.bin"/><Relationship Id="rId3" Type="http://schemas.openxmlformats.org/officeDocument/2006/relationships/image" Target="../media/image203.png"/><Relationship Id="rId7" Type="http://schemas.openxmlformats.org/officeDocument/2006/relationships/image" Target="../media/image201.wmf"/><Relationship Id="rId2" Type="http://schemas.openxmlformats.org/officeDocument/2006/relationships/slideLayout" Target="../slideLayouts/slideLayout2.xml"/><Relationship Id="rId1" Type="http://schemas.openxmlformats.org/officeDocument/2006/relationships/vmlDrawing" Target="../drawings/vmlDrawing71.vml"/><Relationship Id="rId6" Type="http://schemas.openxmlformats.org/officeDocument/2006/relationships/oleObject" Target="../embeddings/oleObject127.bin"/><Relationship Id="rId5" Type="http://schemas.openxmlformats.org/officeDocument/2006/relationships/image" Target="../media/image200.wmf"/><Relationship Id="rId4" Type="http://schemas.openxmlformats.org/officeDocument/2006/relationships/oleObject" Target="../embeddings/oleObject126.bin"/><Relationship Id="rId9" Type="http://schemas.openxmlformats.org/officeDocument/2006/relationships/image" Target="../media/image202.wmf"/></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slideLayout" Target="../slideLayouts/slideLayout2.xml"/><Relationship Id="rId1" Type="http://schemas.openxmlformats.org/officeDocument/2006/relationships/vmlDrawing" Target="../drawings/vmlDrawing72.vml"/><Relationship Id="rId6" Type="http://schemas.openxmlformats.org/officeDocument/2006/relationships/image" Target="../media/image204.wmf"/><Relationship Id="rId5" Type="http://schemas.openxmlformats.org/officeDocument/2006/relationships/oleObject" Target="../embeddings/oleObject129.bin"/><Relationship Id="rId4" Type="http://schemas.openxmlformats.org/officeDocument/2006/relationships/image" Target="../media/image206.png"/></Relationships>
</file>

<file path=ppt/slides/_rels/slide151.xml.rels><?xml version="1.0" encoding="UTF-8" standalone="yes"?>
<Relationships xmlns="http://schemas.openxmlformats.org/package/2006/relationships"><Relationship Id="rId3" Type="http://schemas.openxmlformats.org/officeDocument/2006/relationships/oleObject" Target="../embeddings/oleObject130.bin"/><Relationship Id="rId7" Type="http://schemas.openxmlformats.org/officeDocument/2006/relationships/image" Target="../media/image209.png"/><Relationship Id="rId2" Type="http://schemas.openxmlformats.org/officeDocument/2006/relationships/slideLayout" Target="../slideLayouts/slideLayout2.xml"/><Relationship Id="rId1" Type="http://schemas.openxmlformats.org/officeDocument/2006/relationships/vmlDrawing" Target="../drawings/vmlDrawing73.vml"/><Relationship Id="rId6" Type="http://schemas.openxmlformats.org/officeDocument/2006/relationships/image" Target="../media/image208.emf"/><Relationship Id="rId5" Type="http://schemas.openxmlformats.org/officeDocument/2006/relationships/oleObject" Target="../embeddings/oleObject131.bin"/><Relationship Id="rId4" Type="http://schemas.openxmlformats.org/officeDocument/2006/relationships/image" Target="../media/image207.emf"/></Relationships>
</file>

<file path=ppt/slides/_rels/slide152.xml.rels><?xml version="1.0" encoding="UTF-8" standalone="yes"?>
<Relationships xmlns="http://schemas.openxmlformats.org/package/2006/relationships"><Relationship Id="rId3" Type="http://schemas.openxmlformats.org/officeDocument/2006/relationships/oleObject" Target="../embeddings/oleObject132.bin"/><Relationship Id="rId7" Type="http://schemas.openxmlformats.org/officeDocument/2006/relationships/image" Target="../media/image211.wmf"/><Relationship Id="rId2" Type="http://schemas.openxmlformats.org/officeDocument/2006/relationships/slideLayout" Target="../slideLayouts/slideLayout2.xml"/><Relationship Id="rId1" Type="http://schemas.openxmlformats.org/officeDocument/2006/relationships/vmlDrawing" Target="../drawings/vmlDrawing74.vml"/><Relationship Id="rId6" Type="http://schemas.openxmlformats.org/officeDocument/2006/relationships/oleObject" Target="../embeddings/oleObject133.bin"/><Relationship Id="rId5" Type="http://schemas.openxmlformats.org/officeDocument/2006/relationships/image" Target="../media/image209.png"/><Relationship Id="rId4" Type="http://schemas.openxmlformats.org/officeDocument/2006/relationships/image" Target="../media/image210.wmf"/></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134.bin"/><Relationship Id="rId2" Type="http://schemas.openxmlformats.org/officeDocument/2006/relationships/slideLayout" Target="../slideLayouts/slideLayout2.xml"/><Relationship Id="rId1" Type="http://schemas.openxmlformats.org/officeDocument/2006/relationships/vmlDrawing" Target="../drawings/vmlDrawing75.vml"/><Relationship Id="rId6" Type="http://schemas.openxmlformats.org/officeDocument/2006/relationships/image" Target="../media/image213.emf"/><Relationship Id="rId5" Type="http://schemas.openxmlformats.org/officeDocument/2006/relationships/oleObject" Target="../embeddings/oleObject135.bin"/><Relationship Id="rId4" Type="http://schemas.openxmlformats.org/officeDocument/2006/relationships/image" Target="../media/image212.wmf"/></Relationships>
</file>

<file path=ppt/slides/_rels/slide154.xml.rels><?xml version="1.0" encoding="UTF-8" standalone="yes"?>
<Relationships xmlns="http://schemas.openxmlformats.org/package/2006/relationships"><Relationship Id="rId8" Type="http://schemas.openxmlformats.org/officeDocument/2006/relationships/oleObject" Target="../embeddings/oleObject138.bin"/><Relationship Id="rId3" Type="http://schemas.openxmlformats.org/officeDocument/2006/relationships/oleObject" Target="../embeddings/oleObject136.bin"/><Relationship Id="rId7" Type="http://schemas.openxmlformats.org/officeDocument/2006/relationships/image" Target="../media/image215.wmf"/><Relationship Id="rId2" Type="http://schemas.openxmlformats.org/officeDocument/2006/relationships/slideLayout" Target="../slideLayouts/slideLayout2.xml"/><Relationship Id="rId1" Type="http://schemas.openxmlformats.org/officeDocument/2006/relationships/vmlDrawing" Target="../drawings/vmlDrawing76.vml"/><Relationship Id="rId6" Type="http://schemas.openxmlformats.org/officeDocument/2006/relationships/oleObject" Target="../embeddings/oleObject137.bin"/><Relationship Id="rId5" Type="http://schemas.openxmlformats.org/officeDocument/2006/relationships/image" Target="../media/image217.png"/><Relationship Id="rId4" Type="http://schemas.openxmlformats.org/officeDocument/2006/relationships/image" Target="../media/image214.wmf"/><Relationship Id="rId9" Type="http://schemas.openxmlformats.org/officeDocument/2006/relationships/image" Target="../media/image216.wmf"/></Relationships>
</file>

<file path=ppt/slides/_rels/slide155.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slideLayout" Target="../slideLayouts/slideLayout2.xml"/><Relationship Id="rId1" Type="http://schemas.openxmlformats.org/officeDocument/2006/relationships/vmlDrawing" Target="../drawings/vmlDrawing77.vml"/><Relationship Id="rId5" Type="http://schemas.openxmlformats.org/officeDocument/2006/relationships/image" Target="../media/image218.wmf"/><Relationship Id="rId4" Type="http://schemas.openxmlformats.org/officeDocument/2006/relationships/oleObject" Target="../embeddings/oleObject139.bin"/></Relationships>
</file>

<file path=ppt/slides/_rels/slide156.xml.rels><?xml version="1.0" encoding="UTF-8" standalone="yes"?>
<Relationships xmlns="http://schemas.openxmlformats.org/package/2006/relationships"><Relationship Id="rId3" Type="http://schemas.openxmlformats.org/officeDocument/2006/relationships/oleObject" Target="../embeddings/oleObject140.bin"/><Relationship Id="rId2" Type="http://schemas.openxmlformats.org/officeDocument/2006/relationships/slideLayout" Target="../slideLayouts/slideLayout2.xml"/><Relationship Id="rId1" Type="http://schemas.openxmlformats.org/officeDocument/2006/relationships/vmlDrawing" Target="../drawings/vmlDrawing78.vml"/><Relationship Id="rId5" Type="http://schemas.openxmlformats.org/officeDocument/2006/relationships/image" Target="../media/image221.png"/><Relationship Id="rId4" Type="http://schemas.openxmlformats.org/officeDocument/2006/relationships/image" Target="../media/image220.wmf"/></Relationships>
</file>

<file path=ppt/slides/_rels/slide15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222.png"/></Relationships>
</file>

<file path=ppt/slides/_rels/slide158.xml.rels><?xml version="1.0" encoding="UTF-8" standalone="yes"?>
<Relationships xmlns="http://schemas.openxmlformats.org/package/2006/relationships"><Relationship Id="rId3" Type="http://schemas.openxmlformats.org/officeDocument/2006/relationships/oleObject" Target="../embeddings/oleObject141.bin"/><Relationship Id="rId2" Type="http://schemas.openxmlformats.org/officeDocument/2006/relationships/slideLayout" Target="../slideLayouts/slideLayout2.xml"/><Relationship Id="rId1" Type="http://schemas.openxmlformats.org/officeDocument/2006/relationships/vmlDrawing" Target="../drawings/vmlDrawing79.vml"/><Relationship Id="rId5" Type="http://schemas.openxmlformats.org/officeDocument/2006/relationships/image" Target="../media/image221.png"/><Relationship Id="rId4" Type="http://schemas.openxmlformats.org/officeDocument/2006/relationships/image" Target="../media/image220.wmf"/></Relationships>
</file>

<file path=ppt/slides/_rels/slide159.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slideLayout" Target="../slideLayouts/slideLayout2.xml"/><Relationship Id="rId1" Type="http://schemas.openxmlformats.org/officeDocument/2006/relationships/vmlDrawing" Target="../drawings/vmlDrawing80.vml"/><Relationship Id="rId5" Type="http://schemas.openxmlformats.org/officeDocument/2006/relationships/image" Target="../media/image224.wmf"/><Relationship Id="rId4" Type="http://schemas.openxmlformats.org/officeDocument/2006/relationships/oleObject" Target="../embeddings/oleObject142.bin"/></Relationships>
</file>

<file path=ppt/slides/_rels/slide162.xml.rels><?xml version="1.0" encoding="UTF-8" standalone="yes"?>
<Relationships xmlns="http://schemas.openxmlformats.org/package/2006/relationships"><Relationship Id="rId3" Type="http://schemas.openxmlformats.org/officeDocument/2006/relationships/oleObject" Target="../embeddings/oleObject143.bin"/><Relationship Id="rId7" Type="http://schemas.openxmlformats.org/officeDocument/2006/relationships/image" Target="../media/image228.png"/><Relationship Id="rId2" Type="http://schemas.openxmlformats.org/officeDocument/2006/relationships/slideLayout" Target="../slideLayouts/slideLayout2.xml"/><Relationship Id="rId1" Type="http://schemas.openxmlformats.org/officeDocument/2006/relationships/vmlDrawing" Target="../drawings/vmlDrawing81.vml"/><Relationship Id="rId6" Type="http://schemas.openxmlformats.org/officeDocument/2006/relationships/image" Target="../media/image227.emf"/><Relationship Id="rId5" Type="http://schemas.openxmlformats.org/officeDocument/2006/relationships/oleObject" Target="../embeddings/oleObject144.bin"/><Relationship Id="rId4" Type="http://schemas.openxmlformats.org/officeDocument/2006/relationships/image" Target="../media/image226.wmf"/></Relationships>
</file>

<file path=ppt/slides/_rels/slide163.xml.rels><?xml version="1.0" encoding="UTF-8" standalone="yes"?>
<Relationships xmlns="http://schemas.openxmlformats.org/package/2006/relationships"><Relationship Id="rId3" Type="http://schemas.openxmlformats.org/officeDocument/2006/relationships/oleObject" Target="../embeddings/oleObject145.bin"/><Relationship Id="rId2" Type="http://schemas.openxmlformats.org/officeDocument/2006/relationships/slideLayout" Target="../slideLayouts/slideLayout2.xml"/><Relationship Id="rId1" Type="http://schemas.openxmlformats.org/officeDocument/2006/relationships/vmlDrawing" Target="../drawings/vmlDrawing82.vml"/><Relationship Id="rId5" Type="http://schemas.openxmlformats.org/officeDocument/2006/relationships/image" Target="../media/image228.png"/><Relationship Id="rId4" Type="http://schemas.openxmlformats.org/officeDocument/2006/relationships/image" Target="../media/image229.wmf"/></Relationships>
</file>

<file path=ppt/slides/_rels/slide164.xml.rels><?xml version="1.0" encoding="UTF-8" standalone="yes"?>
<Relationships xmlns="http://schemas.openxmlformats.org/package/2006/relationships"><Relationship Id="rId3" Type="http://schemas.openxmlformats.org/officeDocument/2006/relationships/oleObject" Target="../embeddings/oleObject146.bin"/><Relationship Id="rId2" Type="http://schemas.openxmlformats.org/officeDocument/2006/relationships/slideLayout" Target="../slideLayouts/slideLayout2.xml"/><Relationship Id="rId1" Type="http://schemas.openxmlformats.org/officeDocument/2006/relationships/vmlDrawing" Target="../drawings/vmlDrawing83.vml"/><Relationship Id="rId6" Type="http://schemas.openxmlformats.org/officeDocument/2006/relationships/image" Target="../media/image231.wmf"/><Relationship Id="rId5" Type="http://schemas.openxmlformats.org/officeDocument/2006/relationships/oleObject" Target="../embeddings/oleObject147.bin"/><Relationship Id="rId4" Type="http://schemas.openxmlformats.org/officeDocument/2006/relationships/image" Target="../media/image230.emf"/></Relationships>
</file>

<file path=ppt/slides/_rels/slide165.xml.rels><?xml version="1.0" encoding="UTF-8" standalone="yes"?>
<Relationships xmlns="http://schemas.openxmlformats.org/package/2006/relationships"><Relationship Id="rId8" Type="http://schemas.openxmlformats.org/officeDocument/2006/relationships/image" Target="../media/image234.emf"/><Relationship Id="rId3" Type="http://schemas.openxmlformats.org/officeDocument/2006/relationships/oleObject" Target="../embeddings/oleObject148.bin"/><Relationship Id="rId7" Type="http://schemas.openxmlformats.org/officeDocument/2006/relationships/oleObject" Target="../embeddings/oleObject150.bin"/><Relationship Id="rId2" Type="http://schemas.openxmlformats.org/officeDocument/2006/relationships/slideLayout" Target="../slideLayouts/slideLayout2.xml"/><Relationship Id="rId1" Type="http://schemas.openxmlformats.org/officeDocument/2006/relationships/vmlDrawing" Target="../drawings/vmlDrawing84.vml"/><Relationship Id="rId6" Type="http://schemas.openxmlformats.org/officeDocument/2006/relationships/image" Target="../media/image233.wmf"/><Relationship Id="rId5" Type="http://schemas.openxmlformats.org/officeDocument/2006/relationships/oleObject" Target="../embeddings/oleObject149.bin"/><Relationship Id="rId4" Type="http://schemas.openxmlformats.org/officeDocument/2006/relationships/image" Target="../media/image232.wmf"/></Relationships>
</file>

<file path=ppt/slides/_rels/slide166.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slideLayout" Target="../slideLayouts/slideLayout2.xml"/><Relationship Id="rId1" Type="http://schemas.openxmlformats.org/officeDocument/2006/relationships/vmlDrawing" Target="../drawings/vmlDrawing85.vml"/><Relationship Id="rId5" Type="http://schemas.openxmlformats.org/officeDocument/2006/relationships/image" Target="../media/image236.wmf"/><Relationship Id="rId4" Type="http://schemas.openxmlformats.org/officeDocument/2006/relationships/oleObject" Target="../embeddings/oleObject151.bin"/></Relationships>
</file>

<file path=ppt/slides/_rels/slide168.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95.xml"/><Relationship Id="rId7" Type="http://schemas.openxmlformats.org/officeDocument/2006/relationships/image" Target="../media/image242.emf"/><Relationship Id="rId2" Type="http://schemas.openxmlformats.org/officeDocument/2006/relationships/slideLayout" Target="../slideLayouts/slideLayout2.xml"/><Relationship Id="rId1" Type="http://schemas.openxmlformats.org/officeDocument/2006/relationships/vmlDrawing" Target="../drawings/vmlDrawing86.vml"/><Relationship Id="rId6" Type="http://schemas.openxmlformats.org/officeDocument/2006/relationships/oleObject" Target="../embeddings/oleObject153.bin"/><Relationship Id="rId5" Type="http://schemas.openxmlformats.org/officeDocument/2006/relationships/image" Target="../media/image241.emf"/><Relationship Id="rId4" Type="http://schemas.openxmlformats.org/officeDocument/2006/relationships/oleObject" Target="../embeddings/oleObject152.bin"/></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8" Type="http://schemas.openxmlformats.org/officeDocument/2006/relationships/image" Target="../media/image245.wmf"/><Relationship Id="rId3" Type="http://schemas.openxmlformats.org/officeDocument/2006/relationships/oleObject" Target="../embeddings/oleObject154.bin"/><Relationship Id="rId7" Type="http://schemas.openxmlformats.org/officeDocument/2006/relationships/oleObject" Target="../embeddings/oleObject156.bin"/><Relationship Id="rId2" Type="http://schemas.openxmlformats.org/officeDocument/2006/relationships/slideLayout" Target="../slideLayouts/slideLayout2.xml"/><Relationship Id="rId1" Type="http://schemas.openxmlformats.org/officeDocument/2006/relationships/vmlDrawing" Target="../drawings/vmlDrawing87.vml"/><Relationship Id="rId6" Type="http://schemas.openxmlformats.org/officeDocument/2006/relationships/image" Target="../media/image244.wmf"/><Relationship Id="rId5" Type="http://schemas.openxmlformats.org/officeDocument/2006/relationships/oleObject" Target="../embeddings/oleObject155.bin"/><Relationship Id="rId4" Type="http://schemas.openxmlformats.org/officeDocument/2006/relationships/image" Target="../media/image243.emf"/></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oleObject" Target="../embeddings/oleObject157.bin"/><Relationship Id="rId2" Type="http://schemas.openxmlformats.org/officeDocument/2006/relationships/slideLayout" Target="../slideLayouts/slideLayout2.xml"/><Relationship Id="rId1" Type="http://schemas.openxmlformats.org/officeDocument/2006/relationships/vmlDrawing" Target="../drawings/vmlDrawing88.vml"/><Relationship Id="rId6" Type="http://schemas.openxmlformats.org/officeDocument/2006/relationships/image" Target="../media/image247.emf"/><Relationship Id="rId5" Type="http://schemas.openxmlformats.org/officeDocument/2006/relationships/oleObject" Target="../embeddings/oleObject158.bin"/><Relationship Id="rId4" Type="http://schemas.openxmlformats.org/officeDocument/2006/relationships/image" Target="../media/image246.wmf"/></Relationships>
</file>

<file path=ppt/slides/_rels/slide177.xml.rels><?xml version="1.0" encoding="UTF-8" standalone="yes"?>
<Relationships xmlns="http://schemas.openxmlformats.org/package/2006/relationships"><Relationship Id="rId3" Type="http://schemas.openxmlformats.org/officeDocument/2006/relationships/oleObject" Target="../embeddings/oleObject159.bin"/><Relationship Id="rId2" Type="http://schemas.openxmlformats.org/officeDocument/2006/relationships/slideLayout" Target="../slideLayouts/slideLayout2.xml"/><Relationship Id="rId1" Type="http://schemas.openxmlformats.org/officeDocument/2006/relationships/vmlDrawing" Target="../drawings/vmlDrawing89.vml"/><Relationship Id="rId4" Type="http://schemas.openxmlformats.org/officeDocument/2006/relationships/image" Target="../media/image248.emf"/></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oleObject" Target="../embeddings/oleObject4.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vmlDrawing" Target="../drawings/vmlDrawing5.vml"/><Relationship Id="rId5" Type="http://schemas.openxmlformats.org/officeDocument/2006/relationships/image" Target="../media/image26.png"/><Relationship Id="rId4" Type="http://schemas.openxmlformats.org/officeDocument/2006/relationships/oleObject" Target="../embeddings/oleObject5.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vmlDrawing" Target="../drawings/vmlDrawing6.vml"/><Relationship Id="rId6" Type="http://schemas.openxmlformats.org/officeDocument/2006/relationships/image" Target="../media/image28.png"/><Relationship Id="rId5" Type="http://schemas.openxmlformats.org/officeDocument/2006/relationships/image" Target="../media/image26.png"/><Relationship Id="rId4" Type="http://schemas.openxmlformats.org/officeDocument/2006/relationships/oleObject" Target="../embeddings/oleObject6.bin"/></Relationships>
</file>

<file path=ppt/slides/_rels/slide39.xml.rels><?xml version="1.0" encoding="UTF-8" standalone="yes"?>
<Relationships xmlns="http://schemas.openxmlformats.org/package/2006/relationships"><Relationship Id="rId8" Type="http://schemas.openxmlformats.org/officeDocument/2006/relationships/image" Target="../media/image29.wmf"/><Relationship Id="rId13" Type="http://schemas.openxmlformats.org/officeDocument/2006/relationships/oleObject" Target="../embeddings/oleObject11.bin"/><Relationship Id="rId3" Type="http://schemas.openxmlformats.org/officeDocument/2006/relationships/notesSlide" Target="../notesSlides/notesSlide35.xml"/><Relationship Id="rId7" Type="http://schemas.openxmlformats.org/officeDocument/2006/relationships/oleObject" Target="../embeddings/oleObject8.bin"/><Relationship Id="rId12" Type="http://schemas.openxmlformats.org/officeDocument/2006/relationships/image" Target="../media/image31.wmf"/><Relationship Id="rId2" Type="http://schemas.openxmlformats.org/officeDocument/2006/relationships/slideLayout" Target="../slideLayouts/slideLayout12.xml"/><Relationship Id="rId1" Type="http://schemas.openxmlformats.org/officeDocument/2006/relationships/vmlDrawing" Target="../drawings/vmlDrawing7.vml"/><Relationship Id="rId6" Type="http://schemas.openxmlformats.org/officeDocument/2006/relationships/image" Target="../media/image26.png"/><Relationship Id="rId11" Type="http://schemas.openxmlformats.org/officeDocument/2006/relationships/oleObject" Target="../embeddings/oleObject10.bin"/><Relationship Id="rId5" Type="http://schemas.openxmlformats.org/officeDocument/2006/relationships/oleObject" Target="../embeddings/oleObject7.bin"/><Relationship Id="rId15" Type="http://schemas.openxmlformats.org/officeDocument/2006/relationships/image" Target="../media/image28.png"/><Relationship Id="rId10" Type="http://schemas.openxmlformats.org/officeDocument/2006/relationships/image" Target="../media/image30.wmf"/><Relationship Id="rId4" Type="http://schemas.openxmlformats.org/officeDocument/2006/relationships/image" Target="../media/image33.png"/><Relationship Id="rId9" Type="http://schemas.openxmlformats.org/officeDocument/2006/relationships/oleObject" Target="../embeddings/oleObject9.bin"/><Relationship Id="rId14" Type="http://schemas.openxmlformats.org/officeDocument/2006/relationships/image" Target="../media/image32.w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36.xml"/><Relationship Id="rId7" Type="http://schemas.openxmlformats.org/officeDocument/2006/relationships/oleObject" Target="../embeddings/oleObject13.bin"/><Relationship Id="rId2" Type="http://schemas.openxmlformats.org/officeDocument/2006/relationships/slideLayout" Target="../slideLayouts/slideLayout4.xml"/><Relationship Id="rId1" Type="http://schemas.openxmlformats.org/officeDocument/2006/relationships/vmlDrawing" Target="../drawings/vmlDrawing8.vml"/><Relationship Id="rId6" Type="http://schemas.openxmlformats.org/officeDocument/2006/relationships/image" Target="../media/image33.png"/><Relationship Id="rId5" Type="http://schemas.openxmlformats.org/officeDocument/2006/relationships/image" Target="../media/image34.wmf"/><Relationship Id="rId4" Type="http://schemas.openxmlformats.org/officeDocument/2006/relationships/oleObject" Target="../embeddings/oleObject12.bin"/></Relationships>
</file>

<file path=ppt/slides/_rels/slide4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37.xml"/><Relationship Id="rId7" Type="http://schemas.openxmlformats.org/officeDocument/2006/relationships/oleObject" Target="../embeddings/oleObject15.bin"/><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image" Target="../media/image33.png"/><Relationship Id="rId5" Type="http://schemas.openxmlformats.org/officeDocument/2006/relationships/image" Target="../media/image34.wmf"/><Relationship Id="rId10" Type="http://schemas.openxmlformats.org/officeDocument/2006/relationships/image" Target="../media/image28.png"/><Relationship Id="rId4" Type="http://schemas.openxmlformats.org/officeDocument/2006/relationships/oleObject" Target="../embeddings/oleObject14.bin"/><Relationship Id="rId9" Type="http://schemas.openxmlformats.org/officeDocument/2006/relationships/image" Target="../media/image35.png"/></Relationships>
</file>

<file path=ppt/slides/_rels/slide42.xml.rels><?xml version="1.0" encoding="UTF-8" standalone="yes"?>
<Relationships xmlns="http://schemas.openxmlformats.org/package/2006/relationships"><Relationship Id="rId8" Type="http://schemas.openxmlformats.org/officeDocument/2006/relationships/image" Target="../media/image31.wmf"/><Relationship Id="rId3" Type="http://schemas.openxmlformats.org/officeDocument/2006/relationships/notesSlide" Target="../notesSlides/notesSlide38.xml"/><Relationship Id="rId7"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29.wmf"/><Relationship Id="rId5" Type="http://schemas.openxmlformats.org/officeDocument/2006/relationships/oleObject" Target="../embeddings/oleObject16.bin"/><Relationship Id="rId10" Type="http://schemas.openxmlformats.org/officeDocument/2006/relationships/image" Target="../media/image26.png"/><Relationship Id="rId4" Type="http://schemas.openxmlformats.org/officeDocument/2006/relationships/image" Target="../media/image36.png"/><Relationship Id="rId9" Type="http://schemas.openxmlformats.org/officeDocument/2006/relationships/oleObject" Target="../embeddings/oleObject18.bin"/></Relationships>
</file>

<file path=ppt/slides/_rels/slide4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39.xml"/><Relationship Id="rId7"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36.png"/><Relationship Id="rId5" Type="http://schemas.openxmlformats.org/officeDocument/2006/relationships/image" Target="../media/image34.wmf"/><Relationship Id="rId4" Type="http://schemas.openxmlformats.org/officeDocument/2006/relationships/oleObject" Target="../embeddings/oleObject19.bin"/></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26.png"/><Relationship Id="rId5" Type="http://schemas.openxmlformats.org/officeDocument/2006/relationships/oleObject" Target="../embeddings/oleObject21.bin"/><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41.emf"/><Relationship Id="rId5" Type="http://schemas.openxmlformats.org/officeDocument/2006/relationships/image" Target="../media/image40.png"/><Relationship Id="rId4" Type="http://schemas.openxmlformats.org/officeDocument/2006/relationships/image" Target="../media/image26.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15.jpeg"/><Relationship Id="rId5" Type="http://schemas.openxmlformats.org/officeDocument/2006/relationships/image" Target="../media/image26.png"/><Relationship Id="rId4" Type="http://schemas.openxmlformats.org/officeDocument/2006/relationships/oleObject" Target="../embeddings/oleObject23.bin"/></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44.png"/><Relationship Id="rId5" Type="http://schemas.openxmlformats.org/officeDocument/2006/relationships/image" Target="../media/image46.png"/><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26.png"/><Relationship Id="rId4" Type="http://schemas.openxmlformats.org/officeDocument/2006/relationships/oleObject" Target="../embeddings/oleObject25.bin"/></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49.png"/><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6.xml"/><Relationship Id="rId1" Type="http://schemas.openxmlformats.org/officeDocument/2006/relationships/slideLayout" Target="../slideLayouts/slideLayout13.xml"/><Relationship Id="rId4" Type="http://schemas.openxmlformats.org/officeDocument/2006/relationships/image" Target="../media/image51.GIF"/></Relationships>
</file>

<file path=ppt/slides/_rels/slide5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8.xml"/><Relationship Id="rId7" Type="http://schemas.openxmlformats.org/officeDocument/2006/relationships/image" Target="../media/image54.wmf"/><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oleObject" Target="../embeddings/oleObject27.bin"/><Relationship Id="rId5" Type="http://schemas.openxmlformats.org/officeDocument/2006/relationships/image" Target="../media/image56.png"/><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e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notesSlide" Target="../notesSlides/notesSlide49.xml"/><Relationship Id="rId7"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57.wmf"/><Relationship Id="rId5" Type="http://schemas.openxmlformats.org/officeDocument/2006/relationships/oleObject" Target="../embeddings/oleObject28.bin"/><Relationship Id="rId10" Type="http://schemas.openxmlformats.org/officeDocument/2006/relationships/image" Target="../media/image59.wmf"/><Relationship Id="rId4" Type="http://schemas.openxmlformats.org/officeDocument/2006/relationships/image" Target="../media/image60.png"/><Relationship Id="rId9" Type="http://schemas.openxmlformats.org/officeDocument/2006/relationships/oleObject" Target="../embeddings/oleObject30.bin"/></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3.wmf"/><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oleObject" Target="../embeddings/oleObject32.bin"/><Relationship Id="rId5" Type="http://schemas.openxmlformats.org/officeDocument/2006/relationships/image" Target="../media/image62.wmf"/><Relationship Id="rId4" Type="http://schemas.openxmlformats.org/officeDocument/2006/relationships/oleObject" Target="../embeddings/oleObject31.bin"/></Relationships>
</file>

<file path=ppt/slides/_rels/slide64.xml.rels><?xml version="1.0" encoding="UTF-8" standalone="yes"?>
<Relationships xmlns="http://schemas.openxmlformats.org/package/2006/relationships"><Relationship Id="rId8" Type="http://schemas.openxmlformats.org/officeDocument/2006/relationships/image" Target="../media/image65.wmf"/><Relationship Id="rId3" Type="http://schemas.openxmlformats.org/officeDocument/2006/relationships/notesSlide" Target="../notesSlides/notesSlide52.xml"/><Relationship Id="rId7"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64.wmf"/><Relationship Id="rId5" Type="http://schemas.openxmlformats.org/officeDocument/2006/relationships/oleObject" Target="../embeddings/oleObject33.bin"/><Relationship Id="rId4" Type="http://schemas.openxmlformats.org/officeDocument/2006/relationships/image" Target="../media/image66.png"/></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67.png"/><Relationship Id="rId5" Type="http://schemas.openxmlformats.org/officeDocument/2006/relationships/image" Target="../media/image68.wmf"/><Relationship Id="rId4" Type="http://schemas.openxmlformats.org/officeDocument/2006/relationships/oleObject" Target="../embeddings/oleObject35.bin"/></Relationships>
</file>

<file path=ppt/slides/_rels/slide6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23.vml"/><Relationship Id="rId5" Type="http://schemas.openxmlformats.org/officeDocument/2006/relationships/image" Target="../media/image69.png"/><Relationship Id="rId4" Type="http://schemas.openxmlformats.org/officeDocument/2006/relationships/image" Target="../media/image70.wmf"/></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71.wmf"/><Relationship Id="rId5" Type="http://schemas.openxmlformats.org/officeDocument/2006/relationships/oleObject" Target="../embeddings/oleObject37.bin"/><Relationship Id="rId4" Type="http://schemas.openxmlformats.org/officeDocument/2006/relationships/image" Target="../media/image72.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56.xml"/><Relationship Id="rId7" Type="http://schemas.openxmlformats.org/officeDocument/2006/relationships/image" Target="../media/image76.png"/><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74.wmf"/><Relationship Id="rId5" Type="http://schemas.openxmlformats.org/officeDocument/2006/relationships/oleObject" Target="../embeddings/oleObject38.bin"/><Relationship Id="rId4" Type="http://schemas.openxmlformats.org/officeDocument/2006/relationships/image" Target="../media/image75.png"/></Relationships>
</file>

<file path=ppt/slides/_rels/slide72.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notesSlide" Target="../notesSlides/notesSlide57.xml"/><Relationship Id="rId7" Type="http://schemas.openxmlformats.org/officeDocument/2006/relationships/image" Target="../media/image74.wmf"/><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oleObject" Target="../embeddings/oleObject40.bin"/><Relationship Id="rId5" Type="http://schemas.openxmlformats.org/officeDocument/2006/relationships/image" Target="../media/image77.wmf"/><Relationship Id="rId10" Type="http://schemas.openxmlformats.org/officeDocument/2006/relationships/image" Target="../media/image78.wmf"/><Relationship Id="rId4" Type="http://schemas.openxmlformats.org/officeDocument/2006/relationships/oleObject" Target="../embeddings/oleObject39.bin"/><Relationship Id="rId9" Type="http://schemas.openxmlformats.org/officeDocument/2006/relationships/oleObject" Target="../embeddings/oleObject41.bin"/></Relationships>
</file>

<file path=ppt/slides/_rels/slide73.xml.rels><?xml version="1.0" encoding="UTF-8" standalone="yes"?>
<Relationships xmlns="http://schemas.openxmlformats.org/package/2006/relationships"><Relationship Id="rId8" Type="http://schemas.openxmlformats.org/officeDocument/2006/relationships/image" Target="../media/image79.wmf"/><Relationship Id="rId3" Type="http://schemas.openxmlformats.org/officeDocument/2006/relationships/notesSlide" Target="../notesSlides/notesSlide58.xml"/><Relationship Id="rId7"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76.png"/><Relationship Id="rId5" Type="http://schemas.openxmlformats.org/officeDocument/2006/relationships/image" Target="../media/image74.wmf"/><Relationship Id="rId4" Type="http://schemas.openxmlformats.org/officeDocument/2006/relationships/oleObject" Target="../embeddings/oleObject42.bin"/></Relationships>
</file>

<file path=ppt/slides/_rels/slide7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60.xml"/><Relationship Id="rId7" Type="http://schemas.openxmlformats.org/officeDocument/2006/relationships/image" Target="../media/image80.png"/><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image" Target="../media/image81.emf"/><Relationship Id="rId5" Type="http://schemas.openxmlformats.org/officeDocument/2006/relationships/oleObject" Target="../embeddings/oleObject44.bin"/><Relationship Id="rId4" Type="http://schemas.openxmlformats.org/officeDocument/2006/relationships/image" Target="../media/image82.jpeg"/></Relationships>
</file>

<file path=ppt/slides/_rels/slide76.xml.rels><?xml version="1.0" encoding="UTF-8" standalone="yes"?>
<Relationships xmlns="http://schemas.openxmlformats.org/package/2006/relationships"><Relationship Id="rId8" Type="http://schemas.openxmlformats.org/officeDocument/2006/relationships/image" Target="../media/image84.wmf"/><Relationship Id="rId3" Type="http://schemas.openxmlformats.org/officeDocument/2006/relationships/notesSlide" Target="../notesSlides/notesSlide61.xml"/><Relationship Id="rId7"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image" Target="../media/image80.png"/><Relationship Id="rId5" Type="http://schemas.openxmlformats.org/officeDocument/2006/relationships/image" Target="../media/image83.emf"/><Relationship Id="rId4" Type="http://schemas.openxmlformats.org/officeDocument/2006/relationships/oleObject" Target="../embeddings/oleObject45.bin"/></Relationships>
</file>

<file path=ppt/slides/_rels/slide77.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86.jpeg"/></Relationships>
</file>

<file path=ppt/slides/_rels/slide78.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86.jpe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media/image87.wmf"/><Relationship Id="rId5" Type="http://schemas.openxmlformats.org/officeDocument/2006/relationships/oleObject" Target="../embeddings/oleObject47.bin"/><Relationship Id="rId4" Type="http://schemas.openxmlformats.org/officeDocument/2006/relationships/image" Target="../media/image88.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90.png"/><Relationship Id="rId5" Type="http://schemas.openxmlformats.org/officeDocument/2006/relationships/image" Target="../media/image89.emf"/><Relationship Id="rId4" Type="http://schemas.openxmlformats.org/officeDocument/2006/relationships/oleObject" Target="../embeddings/oleObject48.bin"/></Relationships>
</file>

<file path=ppt/slides/_rels/slide81.xml.rels><?xml version="1.0" encoding="UTF-8" standalone="yes"?>
<Relationships xmlns="http://schemas.openxmlformats.org/package/2006/relationships"><Relationship Id="rId8" Type="http://schemas.openxmlformats.org/officeDocument/2006/relationships/oleObject" Target="../embeddings/oleObject51.bin"/><Relationship Id="rId3" Type="http://schemas.openxmlformats.org/officeDocument/2006/relationships/notesSlide" Target="../notesSlides/notesSlide66.xml"/><Relationship Id="rId7" Type="http://schemas.openxmlformats.org/officeDocument/2006/relationships/image" Target="../media/image92.wmf"/><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oleObject" Target="../embeddings/oleObject50.bin"/><Relationship Id="rId5" Type="http://schemas.openxmlformats.org/officeDocument/2006/relationships/image" Target="../media/image91.wmf"/><Relationship Id="rId10" Type="http://schemas.openxmlformats.org/officeDocument/2006/relationships/image" Target="../media/image90.png"/><Relationship Id="rId4" Type="http://schemas.openxmlformats.org/officeDocument/2006/relationships/oleObject" Target="../embeddings/oleObject49.bin"/><Relationship Id="rId9" Type="http://schemas.openxmlformats.org/officeDocument/2006/relationships/image" Target="../media/image89.emf"/></Relationships>
</file>

<file path=ppt/slides/_rels/slide82.xml.rels><?xml version="1.0" encoding="UTF-8" standalone="yes"?>
<Relationships xmlns="http://schemas.openxmlformats.org/package/2006/relationships"><Relationship Id="rId8" Type="http://schemas.openxmlformats.org/officeDocument/2006/relationships/oleObject" Target="../embeddings/oleObject54.bin"/><Relationship Id="rId3" Type="http://schemas.openxmlformats.org/officeDocument/2006/relationships/notesSlide" Target="../notesSlides/notesSlide67.xml"/><Relationship Id="rId7" Type="http://schemas.openxmlformats.org/officeDocument/2006/relationships/image" Target="../media/image94.wmf"/><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oleObject" Target="../embeddings/oleObject53.bin"/><Relationship Id="rId11" Type="http://schemas.openxmlformats.org/officeDocument/2006/relationships/image" Target="../media/image80.png"/><Relationship Id="rId5" Type="http://schemas.openxmlformats.org/officeDocument/2006/relationships/image" Target="../media/image93.emf"/><Relationship Id="rId10" Type="http://schemas.openxmlformats.org/officeDocument/2006/relationships/image" Target="../media/image96.png"/><Relationship Id="rId4" Type="http://schemas.openxmlformats.org/officeDocument/2006/relationships/oleObject" Target="../embeddings/oleObject52.bin"/><Relationship Id="rId9" Type="http://schemas.openxmlformats.org/officeDocument/2006/relationships/image" Target="../media/image95.wmf"/></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2.xml"/><Relationship Id="rId1" Type="http://schemas.openxmlformats.org/officeDocument/2006/relationships/vmlDrawing" Target="../drawings/vmlDrawing34.vml"/><Relationship Id="rId5" Type="http://schemas.openxmlformats.org/officeDocument/2006/relationships/image" Target="../media/image98.png"/><Relationship Id="rId4" Type="http://schemas.openxmlformats.org/officeDocument/2006/relationships/image" Target="../media/image97.emf"/></Relationships>
</file>

<file path=ppt/slides/_rels/slide84.xml.rels><?xml version="1.0" encoding="UTF-8" standalone="yes"?>
<Relationships xmlns="http://schemas.openxmlformats.org/package/2006/relationships"><Relationship Id="rId8" Type="http://schemas.openxmlformats.org/officeDocument/2006/relationships/image" Target="../media/image101.emf"/><Relationship Id="rId3" Type="http://schemas.openxmlformats.org/officeDocument/2006/relationships/oleObject" Target="../embeddings/oleObject56.bin"/><Relationship Id="rId7" Type="http://schemas.openxmlformats.org/officeDocument/2006/relationships/oleObject" Target="../embeddings/oleObject58.bin"/><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image" Target="../media/image100.wmf"/><Relationship Id="rId5" Type="http://schemas.openxmlformats.org/officeDocument/2006/relationships/oleObject" Target="../embeddings/oleObject57.bin"/><Relationship Id="rId4" Type="http://schemas.openxmlformats.org/officeDocument/2006/relationships/image" Target="../media/image99.wmf"/></Relationships>
</file>

<file path=ppt/slides/_rels/slide8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6.wmf"/></Relationships>
</file>

<file path=ppt/slides/_rels/slide90.xml.rels><?xml version="1.0" encoding="UTF-8" standalone="yes"?>
<Relationships xmlns="http://schemas.openxmlformats.org/package/2006/relationships"><Relationship Id="rId8" Type="http://schemas.openxmlformats.org/officeDocument/2006/relationships/image" Target="../media/image108.wmf"/><Relationship Id="rId3" Type="http://schemas.openxmlformats.org/officeDocument/2006/relationships/oleObject" Target="../embeddings/oleObject59.bin"/><Relationship Id="rId7"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image" Target="../media/image107.wmf"/><Relationship Id="rId5" Type="http://schemas.openxmlformats.org/officeDocument/2006/relationships/oleObject" Target="../embeddings/oleObject60.bin"/><Relationship Id="rId4" Type="http://schemas.openxmlformats.org/officeDocument/2006/relationships/image" Target="../media/image106.emf"/></Relationships>
</file>

<file path=ppt/slides/_rels/slide91.xml.rels><?xml version="1.0" encoding="UTF-8" standalone="yes"?>
<Relationships xmlns="http://schemas.openxmlformats.org/package/2006/relationships"><Relationship Id="rId8" Type="http://schemas.openxmlformats.org/officeDocument/2006/relationships/image" Target="../media/image111.wmf"/><Relationship Id="rId3" Type="http://schemas.openxmlformats.org/officeDocument/2006/relationships/oleObject" Target="../embeddings/oleObject62.bin"/><Relationship Id="rId7" Type="http://schemas.openxmlformats.org/officeDocument/2006/relationships/oleObject" Target="../embeddings/oleObject64.bin"/><Relationship Id="rId2" Type="http://schemas.openxmlformats.org/officeDocument/2006/relationships/slideLayout" Target="../slideLayouts/slideLayout2.xml"/><Relationship Id="rId1" Type="http://schemas.openxmlformats.org/officeDocument/2006/relationships/vmlDrawing" Target="../drawings/vmlDrawing37.vml"/><Relationship Id="rId6" Type="http://schemas.openxmlformats.org/officeDocument/2006/relationships/image" Target="../media/image110.emf"/><Relationship Id="rId5" Type="http://schemas.openxmlformats.org/officeDocument/2006/relationships/oleObject" Target="../embeddings/oleObject63.bin"/><Relationship Id="rId4" Type="http://schemas.openxmlformats.org/officeDocument/2006/relationships/image" Target="../media/image109.wmf"/></Relationships>
</file>

<file path=ppt/slides/_rels/slide92.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13.jpeg"/></Relationships>
</file>

<file path=ppt/slides/_rels/slide93.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xml"/><Relationship Id="rId1" Type="http://schemas.openxmlformats.org/officeDocument/2006/relationships/vmlDrawing" Target="../drawings/vmlDrawing38.vml"/><Relationship Id="rId6" Type="http://schemas.openxmlformats.org/officeDocument/2006/relationships/image" Target="../media/image115.wmf"/><Relationship Id="rId5" Type="http://schemas.openxmlformats.org/officeDocument/2006/relationships/oleObject" Target="../embeddings/oleObject65.bin"/><Relationship Id="rId4" Type="http://schemas.openxmlformats.org/officeDocument/2006/relationships/image" Target="../media/image114.jpe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vmlDrawing" Target="../drawings/vmlDrawing39.vml"/><Relationship Id="rId6" Type="http://schemas.openxmlformats.org/officeDocument/2006/relationships/image" Target="../media/image116.wmf"/><Relationship Id="rId5" Type="http://schemas.openxmlformats.org/officeDocument/2006/relationships/oleObject" Target="../embeddings/oleObject66.bin"/><Relationship Id="rId4" Type="http://schemas.openxmlformats.org/officeDocument/2006/relationships/image" Target="../media/image114.jpe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2.xml"/><Relationship Id="rId1" Type="http://schemas.openxmlformats.org/officeDocument/2006/relationships/vmlDrawing" Target="../drawings/vmlDrawing40.vml"/><Relationship Id="rId6" Type="http://schemas.openxmlformats.org/officeDocument/2006/relationships/image" Target="../media/image118.png"/><Relationship Id="rId5" Type="http://schemas.openxmlformats.org/officeDocument/2006/relationships/image" Target="../media/image117.emf"/><Relationship Id="rId4" Type="http://schemas.openxmlformats.org/officeDocument/2006/relationships/oleObject" Target="../embeddings/oleObject67.bin"/></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2.xml"/><Relationship Id="rId1" Type="http://schemas.openxmlformats.org/officeDocument/2006/relationships/vmlDrawing" Target="../drawings/vmlDrawing41.vml"/><Relationship Id="rId6" Type="http://schemas.openxmlformats.org/officeDocument/2006/relationships/image" Target="../media/image120.png"/><Relationship Id="rId5" Type="http://schemas.openxmlformats.org/officeDocument/2006/relationships/image" Target="../media/image119.emf"/><Relationship Id="rId4" Type="http://schemas.openxmlformats.org/officeDocument/2006/relationships/oleObject" Target="../embeddings/oleObject68.bin"/></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xml"/><Relationship Id="rId1" Type="http://schemas.openxmlformats.org/officeDocument/2006/relationships/vmlDrawing" Target="../drawings/vmlDrawing42.vml"/><Relationship Id="rId6" Type="http://schemas.openxmlformats.org/officeDocument/2006/relationships/image" Target="../media/image120.png"/><Relationship Id="rId5" Type="http://schemas.openxmlformats.org/officeDocument/2006/relationships/image" Target="../media/image119.emf"/><Relationship Id="rId4" Type="http://schemas.openxmlformats.org/officeDocument/2006/relationships/oleObject" Target="../embeddings/oleObject69.bin"/></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3"/>
          <p:cNvSpPr txBox="1">
            <a:spLocks noChangeArrowheads="1"/>
          </p:cNvSpPr>
          <p:nvPr/>
        </p:nvSpPr>
        <p:spPr bwMode="auto">
          <a:xfrm>
            <a:off x="1368351" y="2614227"/>
            <a:ext cx="53292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endParaRPr lang="zh-CN" altLang="en-US" sz="1800">
              <a:latin typeface="楷体" panose="02010609060101010101" pitchFamily="49" charset="-122"/>
              <a:ea typeface="楷体" panose="02010609060101010101" pitchFamily="49" charset="-122"/>
            </a:endParaRPr>
          </a:p>
        </p:txBody>
      </p:sp>
      <p:grpSp>
        <p:nvGrpSpPr>
          <p:cNvPr id="4099" name="Group 4"/>
          <p:cNvGrpSpPr/>
          <p:nvPr/>
        </p:nvGrpSpPr>
        <p:grpSpPr bwMode="auto">
          <a:xfrm>
            <a:off x="1449313" y="2087177"/>
            <a:ext cx="6049963" cy="2166937"/>
            <a:chOff x="1202" y="1026"/>
            <a:chExt cx="3811" cy="1365"/>
          </a:xfrm>
        </p:grpSpPr>
        <p:sp>
          <p:nvSpPr>
            <p:cNvPr id="4103" name="Text Box 2"/>
            <p:cNvSpPr txBox="1">
              <a:spLocks noChangeArrowheads="1"/>
            </p:cNvSpPr>
            <p:nvPr/>
          </p:nvSpPr>
          <p:spPr bwMode="auto">
            <a:xfrm>
              <a:off x="1429" y="1026"/>
              <a:ext cx="3584"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endParaRPr lang="zh-CN" altLang="en-US" sz="8000">
                <a:latin typeface="楷体" panose="02010609060101010101" pitchFamily="49" charset="-122"/>
                <a:ea typeface="楷体" panose="02010609060101010101" pitchFamily="49" charset="-122"/>
              </a:endParaRPr>
            </a:p>
          </p:txBody>
        </p:sp>
        <p:sp>
          <p:nvSpPr>
            <p:cNvPr id="4104" name="Text Box 3"/>
            <p:cNvSpPr txBox="1">
              <a:spLocks noChangeArrowheads="1"/>
            </p:cNvSpPr>
            <p:nvPr/>
          </p:nvSpPr>
          <p:spPr bwMode="auto">
            <a:xfrm>
              <a:off x="1202" y="2160"/>
              <a:ext cx="335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endParaRPr lang="zh-CN" altLang="en-US" sz="1800">
                <a:latin typeface="楷体" panose="02010609060101010101" pitchFamily="49" charset="-122"/>
                <a:ea typeface="楷体" panose="02010609060101010101" pitchFamily="49" charset="-122"/>
              </a:endParaRPr>
            </a:p>
          </p:txBody>
        </p:sp>
      </p:grpSp>
      <p:sp>
        <p:nvSpPr>
          <p:cNvPr id="50180" name="文本框 50179"/>
          <p:cNvSpPr txBox="1"/>
          <p:nvPr/>
        </p:nvSpPr>
        <p:spPr>
          <a:xfrm>
            <a:off x="350763" y="1074352"/>
            <a:ext cx="2876550" cy="644525"/>
          </a:xfrm>
          <a:prstGeom prst="rect">
            <a:avLst/>
          </a:prstGeom>
          <a:noFill/>
          <a:ln w="57150">
            <a:noFill/>
          </a:ln>
        </p:spPr>
        <p:txBody>
          <a:bodyPr>
            <a:spAutoFit/>
          </a:bodyPr>
          <a:lstStyle/>
          <a:p>
            <a:pPr eaLnBrk="1" hangingPunct="1">
              <a:buFont typeface="Arial" panose="020B0604020202020204" pitchFamily="34" charset="0"/>
              <a:buNone/>
              <a:defRPr/>
            </a:pPr>
            <a:r>
              <a:rPr lang="en-US" altLang="zh-CN" sz="3600" b="1" noProof="1">
                <a:effectLst>
                  <a:outerShdw blurRad="38100" dist="38100" dir="2700000">
                    <a:srgbClr val="C0C0C0"/>
                  </a:outerShdw>
                </a:effectLst>
                <a:latin typeface="楷体" panose="02010609060101010101" pitchFamily="49" charset="-122"/>
                <a:ea typeface="楷体" panose="02010609060101010101" pitchFamily="49" charset="-122"/>
              </a:rPr>
              <a:t> </a:t>
            </a:r>
            <a:r>
              <a:rPr lang="zh-CN" altLang="en-US" sz="3600" b="1" noProof="1">
                <a:effectLst>
                  <a:outerShdw blurRad="38100" dist="38100" dir="2700000">
                    <a:srgbClr val="C0C0C0"/>
                  </a:outerShdw>
                </a:effectLst>
                <a:latin typeface="楷体" panose="02010609060101010101" pitchFamily="49" charset="-122"/>
                <a:ea typeface="楷体" panose="02010609060101010101" pitchFamily="49" charset="-122"/>
              </a:rPr>
              <a:t>内容提要</a:t>
            </a:r>
          </a:p>
        </p:txBody>
      </p:sp>
      <p:sp>
        <p:nvSpPr>
          <p:cNvPr id="2" name="文本框 1"/>
          <p:cNvSpPr txBox="1"/>
          <p:nvPr/>
        </p:nvSpPr>
        <p:spPr>
          <a:xfrm>
            <a:off x="4046597" y="15875"/>
            <a:ext cx="4386203" cy="830263"/>
          </a:xfrm>
          <a:prstGeom prst="rect">
            <a:avLst/>
          </a:prstGeom>
          <a:noFill/>
          <a:ln w="57150">
            <a:noFill/>
          </a:ln>
        </p:spPr>
        <p:txBody>
          <a:bodyPr wrap="square">
            <a:spAutoFit/>
          </a:bodyPr>
          <a:lstStyle/>
          <a:p>
            <a:pPr eaLnBrk="1" hangingPunct="1">
              <a:buFont typeface="Arial" panose="020B0604020202020204" pitchFamily="34" charset="0"/>
              <a:buNone/>
              <a:defRPr/>
            </a:pPr>
            <a:r>
              <a:rPr lang="zh-CN" altLang="en-US" sz="4800" b="1" noProof="1">
                <a:effectLst>
                  <a:outerShdw blurRad="38100" dist="38100" dir="2700000">
                    <a:srgbClr val="C0C0C0"/>
                  </a:outerShdw>
                </a:effectLst>
                <a:latin typeface="楷体" panose="02010609060101010101" pitchFamily="49" charset="-122"/>
                <a:ea typeface="楷体" panose="02010609060101010101" pitchFamily="49" charset="-122"/>
              </a:rPr>
              <a:t>第三章 门电路</a:t>
            </a:r>
            <a:endParaRPr lang="zh-CN" altLang="en-US" sz="3200" u="sng" noProof="1">
              <a:solidFill>
                <a:schemeClr val="bg2"/>
              </a:solidFill>
              <a:effectLst>
                <a:outerShdw blurRad="38100" dist="38100" dir="2700000">
                  <a:srgbClr val="C0C0C0"/>
                </a:outerShdw>
              </a:effectLst>
              <a:latin typeface="楷体" panose="02010609060101010101" pitchFamily="49" charset="-122"/>
              <a:ea typeface="楷体" panose="02010609060101010101" pitchFamily="49" charset="-122"/>
            </a:endParaRPr>
          </a:p>
        </p:txBody>
      </p:sp>
      <p:sp>
        <p:nvSpPr>
          <p:cNvPr id="175108" name="文本框 175107"/>
          <p:cNvSpPr txBox="1">
            <a:spLocks noChangeArrowheads="1"/>
          </p:cNvSpPr>
          <p:nvPr/>
        </p:nvSpPr>
        <p:spPr bwMode="auto">
          <a:xfrm>
            <a:off x="988145" y="2364196"/>
            <a:ext cx="7332662"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3200" dirty="0">
                <a:latin typeface="Times New Roman" panose="02020603050405020304" pitchFamily="18" charset="0"/>
                <a:ea typeface="楷体" panose="02010609060101010101" pitchFamily="49" charset="-122"/>
                <a:cs typeface="Times New Roman" panose="02020603050405020304" pitchFamily="18" charset="0"/>
              </a:rPr>
              <a:t>3.1  </a:t>
            </a:r>
            <a:r>
              <a:rPr lang="zh-CN" altLang="en-US" sz="3200" dirty="0">
                <a:latin typeface="Times New Roman" panose="02020603050405020304" pitchFamily="18" charset="0"/>
                <a:ea typeface="楷体" panose="02010609060101010101" pitchFamily="49" charset="-122"/>
                <a:cs typeface="Times New Roman" panose="02020603050405020304" pitchFamily="18" charset="0"/>
              </a:rPr>
              <a:t>概述</a:t>
            </a:r>
          </a:p>
          <a:p>
            <a:pPr eaLnBrk="1" hangingPunct="1">
              <a:buFont typeface="Arial" panose="020B0604020202020204" pitchFamily="34" charset="0"/>
              <a:buNone/>
            </a:pPr>
            <a:r>
              <a:rPr lang="en-US" altLang="zh-CN" sz="3200" dirty="0">
                <a:latin typeface="Times New Roman" panose="02020603050405020304" pitchFamily="18" charset="0"/>
                <a:ea typeface="楷体" panose="02010609060101010101" pitchFamily="49" charset="-122"/>
                <a:cs typeface="Times New Roman" panose="02020603050405020304" pitchFamily="18" charset="0"/>
              </a:rPr>
              <a:t>3.2  </a:t>
            </a:r>
            <a:r>
              <a:rPr lang="zh-CN" altLang="en-US" sz="3200" dirty="0">
                <a:latin typeface="Times New Roman" panose="02020603050405020304" pitchFamily="18" charset="0"/>
                <a:ea typeface="楷体" panose="02010609060101010101" pitchFamily="49" charset="-122"/>
                <a:cs typeface="Times New Roman" panose="02020603050405020304" pitchFamily="18" charset="0"/>
              </a:rPr>
              <a:t>二极管门电路</a:t>
            </a:r>
          </a:p>
          <a:p>
            <a:pPr eaLnBrk="1" hangingPunct="1">
              <a:buFont typeface="Arial" panose="020B0604020202020204" pitchFamily="34" charset="0"/>
              <a:buNone/>
            </a:pPr>
            <a:r>
              <a:rPr lang="en-US" altLang="zh-CN" sz="3200" dirty="0">
                <a:latin typeface="Times New Roman" panose="02020603050405020304" pitchFamily="18" charset="0"/>
                <a:ea typeface="楷体" panose="02010609060101010101" pitchFamily="49" charset="-122"/>
                <a:cs typeface="Times New Roman" panose="02020603050405020304" pitchFamily="18" charset="0"/>
              </a:rPr>
              <a:t>3.3  CMOS</a:t>
            </a:r>
            <a:r>
              <a:rPr lang="zh-CN" altLang="en-US" sz="3200" dirty="0">
                <a:latin typeface="Times New Roman" panose="02020603050405020304" pitchFamily="18" charset="0"/>
                <a:ea typeface="楷体" panose="02010609060101010101" pitchFamily="49" charset="-122"/>
                <a:cs typeface="Times New Roman" panose="02020603050405020304" pitchFamily="18" charset="0"/>
              </a:rPr>
              <a:t>门电路</a:t>
            </a:r>
          </a:p>
          <a:p>
            <a:pPr eaLnBrk="1" hangingPunct="1">
              <a:buFont typeface="Arial" panose="020B0604020202020204" pitchFamily="34" charset="0"/>
              <a:buNone/>
            </a:pPr>
            <a:r>
              <a:rPr lang="en-US" altLang="zh-CN" sz="3200" dirty="0">
                <a:latin typeface="Times New Roman" panose="02020603050405020304" pitchFamily="18" charset="0"/>
                <a:ea typeface="楷体" panose="02010609060101010101" pitchFamily="49" charset="-122"/>
                <a:cs typeface="Times New Roman" panose="02020603050405020304" pitchFamily="18" charset="0"/>
              </a:rPr>
              <a:t>3.4  TTL</a:t>
            </a:r>
            <a:r>
              <a:rPr lang="zh-CN" altLang="en-US" sz="3200" dirty="0">
                <a:latin typeface="Times New Roman" panose="02020603050405020304" pitchFamily="18" charset="0"/>
                <a:ea typeface="楷体" panose="02010609060101010101" pitchFamily="49" charset="-122"/>
                <a:cs typeface="Times New Roman" panose="02020603050405020304" pitchFamily="18" charset="0"/>
              </a:rPr>
              <a:t>门电路</a:t>
            </a:r>
            <a:r>
              <a:rPr lang="en-US" altLang="zh-CN" sz="3200" dirty="0">
                <a:latin typeface="Times New Roman" panose="02020603050405020304" pitchFamily="18" charset="0"/>
                <a:ea typeface="楷体" panose="02010609060101010101" pitchFamily="49" charset="-122"/>
                <a:cs typeface="Times New Roman" panose="02020603050405020304" pitchFamily="18" charset="0"/>
              </a:rPr>
              <a:t> </a:t>
            </a:r>
          </a:p>
          <a:p>
            <a:pPr eaLnBrk="1" hangingPunct="1">
              <a:buFont typeface="Arial" panose="020B0604020202020204" pitchFamily="34" charset="0"/>
              <a:buNone/>
            </a:pPr>
            <a:r>
              <a:rPr lang="en-US" altLang="zh-CN" sz="3200" dirty="0">
                <a:latin typeface="Times New Roman" panose="02020603050405020304" pitchFamily="18" charset="0"/>
                <a:ea typeface="楷体" panose="02010609060101010101" pitchFamily="49" charset="-122"/>
                <a:cs typeface="Times New Roman" panose="02020603050405020304" pitchFamily="18" charset="0"/>
              </a:rPr>
              <a:t>3.7  </a:t>
            </a:r>
            <a:r>
              <a:rPr lang="zh-CN" altLang="en-US" sz="3200" dirty="0">
                <a:latin typeface="Times New Roman" panose="02020603050405020304" pitchFamily="18" charset="0"/>
                <a:ea typeface="楷体" panose="02010609060101010101" pitchFamily="49" charset="-122"/>
                <a:cs typeface="Times New Roman" panose="02020603050405020304" pitchFamily="18" charset="0"/>
              </a:rPr>
              <a:t>不同类型数字集成电路间的接口</a:t>
            </a:r>
          </a:p>
          <a:p>
            <a:pPr eaLnBrk="1" hangingPunct="1">
              <a:buFont typeface="Arial" panose="020B0604020202020204" pitchFamily="34" charset="0"/>
              <a:buNone/>
            </a:pPr>
            <a:endParaRPr lang="zh-CN" altLang="en-US" sz="32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0180"/>
                                        </p:tgtEl>
                                        <p:attrNameLst>
                                          <p:attrName>style.visibility</p:attrName>
                                        </p:attrNameLst>
                                      </p:cBhvr>
                                      <p:to>
                                        <p:strVal val="visible"/>
                                      </p:to>
                                    </p:set>
                                    <p:animEffect transition="in" filter="barn(inVertical)">
                                      <p:cBhvr>
                                        <p:cTn id="7" dur="500"/>
                                        <p:tgtEl>
                                          <p:spTgt spid="5018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5108"/>
                                        </p:tgtEl>
                                        <p:attrNameLst>
                                          <p:attrName>style.visibility</p:attrName>
                                        </p:attrNameLst>
                                      </p:cBhvr>
                                      <p:to>
                                        <p:strVal val="visible"/>
                                      </p:to>
                                    </p:set>
                                    <p:animEffect transition="in" filter="dissolve">
                                      <p:cBhvr>
                                        <p:cTn id="12" dur="500"/>
                                        <p:tgtEl>
                                          <p:spTgt spid="175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0" grpId="0"/>
      <p:bldP spid="17510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57345"/>
          <p:cNvSpPr>
            <a:spLocks noGrp="1" noChangeArrowheads="1"/>
          </p:cNvSpPr>
          <p:nvPr>
            <p:ph type="title"/>
          </p:nvPr>
        </p:nvSpPr>
        <p:spPr bwMode="auto">
          <a:xfrm>
            <a:off x="262194" y="1106516"/>
            <a:ext cx="6264275" cy="6492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algn="l"/>
            <a:r>
              <a:rPr lang="en-US" altLang="zh-CN" sz="3200" b="1" dirty="0">
                <a:latin typeface="Times New Roman" panose="02020603050405020304" pitchFamily="18" charset="0"/>
                <a:ea typeface="楷体" panose="02010609060101010101" pitchFamily="49" charset="-122"/>
                <a:cs typeface="Times New Roman" panose="02020603050405020304" pitchFamily="18" charset="0"/>
              </a:rPr>
              <a:t>3.2 </a:t>
            </a:r>
            <a:r>
              <a:rPr lang="zh-CN" altLang="en-US" sz="3200" b="1" dirty="0">
                <a:latin typeface="Times New Roman" panose="02020603050405020304" pitchFamily="18" charset="0"/>
                <a:ea typeface="楷体" panose="02010609060101010101" pitchFamily="49" charset="-122"/>
                <a:cs typeface="Times New Roman" panose="02020603050405020304" pitchFamily="18" charset="0"/>
              </a:rPr>
              <a:t>半导体二极管门电路</a:t>
            </a:r>
          </a:p>
        </p:txBody>
      </p:sp>
      <p:sp>
        <p:nvSpPr>
          <p:cNvPr id="9" name="文本框 1"/>
          <p:cNvSpPr txBox="1"/>
          <p:nvPr/>
        </p:nvSpPr>
        <p:spPr>
          <a:xfrm>
            <a:off x="4046597" y="15875"/>
            <a:ext cx="6499225" cy="830263"/>
          </a:xfrm>
          <a:prstGeom prst="rect">
            <a:avLst/>
          </a:prstGeom>
          <a:noFill/>
          <a:ln w="57150">
            <a:noFill/>
          </a:ln>
        </p:spPr>
        <p:txBody>
          <a:bodyPr>
            <a:spAutoFit/>
          </a:bodyPr>
          <a:lstStyle/>
          <a:p>
            <a:pPr eaLnBrk="1" hangingPunct="1">
              <a:buFont typeface="Arial" panose="020B0604020202020204" pitchFamily="34" charset="0"/>
              <a:buNone/>
              <a:defRPr/>
            </a:pPr>
            <a:r>
              <a:rPr lang="zh-CN" altLang="en-US" sz="4800" b="1" noProof="1">
                <a:effectLst>
                  <a:outerShdw blurRad="38100" dist="38100" dir="2700000">
                    <a:srgbClr val="C0C0C0"/>
                  </a:outerShdw>
                </a:effectLst>
                <a:latin typeface="楷体" panose="02010609060101010101" pitchFamily="49" charset="-122"/>
                <a:ea typeface="楷体" panose="02010609060101010101" pitchFamily="49" charset="-122"/>
              </a:rPr>
              <a:t>第三章 门电路</a:t>
            </a:r>
            <a:endParaRPr lang="zh-CN" altLang="en-US" sz="3200" u="sng" noProof="1">
              <a:solidFill>
                <a:schemeClr val="bg2"/>
              </a:solidFill>
              <a:effectLst>
                <a:outerShdw blurRad="38100" dist="38100" dir="2700000">
                  <a:srgbClr val="C0C0C0"/>
                </a:outerShdw>
              </a:effectLst>
              <a:latin typeface="楷体" panose="02010609060101010101" pitchFamily="49" charset="-122"/>
              <a:ea typeface="楷体" panose="02010609060101010101" pitchFamily="49" charset="-122"/>
            </a:endParaRPr>
          </a:p>
        </p:txBody>
      </p:sp>
      <p:sp>
        <p:nvSpPr>
          <p:cNvPr id="22" name="文本框 57348"/>
          <p:cNvSpPr txBox="1">
            <a:spLocks noChangeArrowheads="1"/>
          </p:cNvSpPr>
          <p:nvPr/>
        </p:nvSpPr>
        <p:spPr bwMode="auto">
          <a:xfrm>
            <a:off x="835925" y="1921162"/>
            <a:ext cx="54519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buFont typeface="Arial" panose="020B0604020202020204" pitchFamily="34" charset="0"/>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3.2.1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半导体二极管的开关特性</a:t>
            </a:r>
          </a:p>
        </p:txBody>
      </p:sp>
      <p:sp>
        <p:nvSpPr>
          <p:cNvPr id="24" name="文本框 57349"/>
          <p:cNvSpPr txBox="1">
            <a:spLocks noChangeArrowheads="1"/>
          </p:cNvSpPr>
          <p:nvPr/>
        </p:nvSpPr>
        <p:spPr bwMode="auto">
          <a:xfrm>
            <a:off x="1785782" y="2601799"/>
            <a:ext cx="29718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u="sng"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800" u="sng" dirty="0">
                <a:latin typeface="Times New Roman" panose="02020603050405020304" pitchFamily="18" charset="0"/>
                <a:ea typeface="楷体" panose="02010609060101010101" pitchFamily="49" charset="-122"/>
                <a:cs typeface="Times New Roman" panose="02020603050405020304" pitchFamily="18" charset="0"/>
              </a:rPr>
              <a:t>稳态开关特性</a:t>
            </a:r>
          </a:p>
        </p:txBody>
      </p:sp>
      <p:sp>
        <p:nvSpPr>
          <p:cNvPr id="25" name="矩形 24"/>
          <p:cNvSpPr>
            <a:spLocks noRot="1"/>
          </p:cNvSpPr>
          <p:nvPr/>
        </p:nvSpPr>
        <p:spPr>
          <a:xfrm>
            <a:off x="1785782" y="3321565"/>
            <a:ext cx="4249737" cy="457200"/>
          </a:xfrm>
          <a:prstGeom prst="rect">
            <a:avLst/>
          </a:prstGeom>
          <a:noFill/>
          <a:ln w="9525">
            <a:noFill/>
          </a:ln>
        </p:spPr>
        <p:txBody>
          <a:bodyPr anchor="ctr"/>
          <a:lstStyle>
            <a:lvl1pPr marL="0" lvl="0" indent="0" algn="ctr" defTabSz="914400" rtl="0" eaLnBrk="1" fontAlgn="base" latinLnBrk="0" hangingPunct="1">
              <a:lnSpc>
                <a:spcPct val="100000"/>
              </a:lnSpc>
              <a:spcBef>
                <a:spcPct val="0"/>
              </a:spcBef>
              <a:spcAft>
                <a:spcPct val="0"/>
              </a:spcAft>
              <a:buNone/>
              <a:defRPr sz="4400" u="none" kern="1200" baseline="0">
                <a:solidFill>
                  <a:srgbClr val="000000"/>
                </a:solidFill>
                <a:effectLst>
                  <a:outerShdw blurRad="38100" dist="38100" dir="2700000">
                    <a:srgbClr val="C0C0C0"/>
                  </a:outerShdw>
                </a:effectLst>
                <a:latin typeface="Tahoma" panose="020B0604030504040204" pitchFamily="34" charset="0"/>
                <a:ea typeface="宋体" panose="02010600030101010101" pitchFamily="2" charset="-122"/>
              </a:defRPr>
            </a:lvl1pPr>
          </a:lstStyle>
          <a:p>
            <a:pPr algn="l">
              <a:buFont typeface="Arial" panose="020B0604020202020204" pitchFamily="34" charset="0"/>
              <a:buNone/>
              <a:defRPr/>
            </a:pPr>
            <a:r>
              <a:rPr lang="en-US" altLang="zh-CN" sz="2800" u="sng" noProof="1">
                <a:effectLst/>
                <a:latin typeface="楷体" panose="02010609060101010101" pitchFamily="49" charset="-122"/>
                <a:ea typeface="楷体" panose="02010609060101010101" pitchFamily="49" charset="-122"/>
              </a:rPr>
              <a:t>2.</a:t>
            </a:r>
            <a:r>
              <a:rPr lang="zh-CN" altLang="en-US" sz="2800" u="sng" noProof="1">
                <a:effectLst/>
                <a:latin typeface="楷体" panose="02010609060101010101" pitchFamily="49" charset="-122"/>
                <a:ea typeface="楷体" panose="02010609060101010101" pitchFamily="49" charset="-122"/>
              </a:rPr>
              <a:t>动态开关特性</a:t>
            </a:r>
          </a:p>
        </p:txBody>
      </p:sp>
      <p:sp>
        <p:nvSpPr>
          <p:cNvPr id="26" name="文本框 57348"/>
          <p:cNvSpPr txBox="1">
            <a:spLocks noChangeArrowheads="1"/>
          </p:cNvSpPr>
          <p:nvPr/>
        </p:nvSpPr>
        <p:spPr bwMode="auto">
          <a:xfrm>
            <a:off x="835924" y="4153999"/>
            <a:ext cx="54519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buFont typeface="Arial" panose="020B0604020202020204" pitchFamily="34" charset="0"/>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3.2.2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二极管与门</a:t>
            </a:r>
          </a:p>
        </p:txBody>
      </p:sp>
      <p:sp>
        <p:nvSpPr>
          <p:cNvPr id="28" name="文本框 57348"/>
          <p:cNvSpPr txBox="1">
            <a:spLocks noChangeArrowheads="1"/>
          </p:cNvSpPr>
          <p:nvPr/>
        </p:nvSpPr>
        <p:spPr bwMode="auto">
          <a:xfrm>
            <a:off x="835923" y="4791953"/>
            <a:ext cx="54519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buFont typeface="Arial" panose="020B0604020202020204" pitchFamily="34" charset="0"/>
              <a:buNone/>
            </a:pP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3.2.3 </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二极管或门</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9" name="Rectangle 5"/>
          <p:cNvSpPr>
            <a:spLocks noChangeArrowheads="1"/>
          </p:cNvSpPr>
          <p:nvPr/>
        </p:nvSpPr>
        <p:spPr bwMode="auto">
          <a:xfrm>
            <a:off x="246062" y="903558"/>
            <a:ext cx="866933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dirty="0">
                <a:latin typeface="华文楷体" panose="02010600040101010101" pitchFamily="2" charset="-122"/>
                <a:ea typeface="华文楷体" panose="02010600040101010101" pitchFamily="2" charset="-122"/>
              </a:rPr>
              <a:t>TTL—Transistor-Transistor Logic(</a:t>
            </a:r>
            <a:r>
              <a:rPr kumimoji="1" lang="zh-CN" altLang="en-US" sz="2400" dirty="0">
                <a:latin typeface="华文楷体" panose="02010600040101010101" pitchFamily="2" charset="-122"/>
                <a:ea typeface="华文楷体" panose="02010600040101010101" pitchFamily="2" charset="-122"/>
              </a:rPr>
              <a:t>三极管－三极管逻辑），</a:t>
            </a:r>
            <a:r>
              <a:rPr kumimoji="1" lang="en-US" altLang="zh-CN" sz="2400" dirty="0">
                <a:latin typeface="华文楷体" panose="02010600040101010101" pitchFamily="2" charset="-122"/>
                <a:ea typeface="华文楷体" panose="02010600040101010101" pitchFamily="2" charset="-122"/>
              </a:rPr>
              <a:t>TTL</a:t>
            </a:r>
            <a:r>
              <a:rPr kumimoji="1" lang="zh-CN" altLang="en-US" sz="2400" dirty="0">
                <a:latin typeface="华文楷体" panose="02010600040101010101" pitchFamily="2" charset="-122"/>
                <a:ea typeface="华文楷体" panose="02010600040101010101" pitchFamily="2" charset="-122"/>
              </a:rPr>
              <a:t>逻辑门就是由双极型晶体三极管构成的逻辑门电路。</a:t>
            </a:r>
          </a:p>
        </p:txBody>
      </p:sp>
      <p:sp>
        <p:nvSpPr>
          <p:cNvPr id="9" name="Rectangle 12"/>
          <p:cNvSpPr>
            <a:spLocks noChangeArrowheads="1"/>
          </p:cNvSpPr>
          <p:nvPr/>
        </p:nvSpPr>
        <p:spPr bwMode="auto">
          <a:xfrm>
            <a:off x="3515994" y="72495"/>
            <a:ext cx="5694284"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algn="l"/>
            <a:r>
              <a:rPr kumimoji="1" lang="en-US" altLang="zh-CN" sz="3200" b="1" dirty="0">
                <a:effectLst/>
                <a:latin typeface="Times New Roman" panose="02020603050405020304" pitchFamily="18" charset="0"/>
                <a:ea typeface="楷体" panose="02010609060101010101" pitchFamily="49" charset="-122"/>
                <a:cs typeface="Times New Roman" panose="02020603050405020304" pitchFamily="18" charset="0"/>
              </a:rPr>
              <a:t>3.4.1  </a:t>
            </a:r>
            <a:r>
              <a:rPr kumimoji="1" lang="zh-CN" altLang="en-US" sz="3200" b="1" dirty="0">
                <a:effectLst/>
                <a:latin typeface="Times New Roman" panose="02020603050405020304" pitchFamily="18" charset="0"/>
                <a:ea typeface="楷体" panose="02010609060101010101" pitchFamily="49" charset="-122"/>
                <a:cs typeface="Times New Roman" panose="02020603050405020304" pitchFamily="18" charset="0"/>
              </a:rPr>
              <a:t>双极型三极管的开关特性</a:t>
            </a:r>
          </a:p>
        </p:txBody>
      </p:sp>
      <p:sp>
        <p:nvSpPr>
          <p:cNvPr id="8" name="Rectangle 2"/>
          <p:cNvSpPr txBox="1">
            <a:spLocks noChangeArrowheads="1"/>
          </p:cNvSpPr>
          <p:nvPr/>
        </p:nvSpPr>
        <p:spPr>
          <a:xfrm>
            <a:off x="0" y="1906005"/>
            <a:ext cx="8918496" cy="15843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None/>
              <a:defRPr/>
            </a:pPr>
            <a:r>
              <a:rPr lang="zh-CN" altLang="en-US" sz="2400" b="1" dirty="0">
                <a:latin typeface="华文楷体" panose="02010600040101010101" pitchFamily="2" charset="-122"/>
                <a:ea typeface="华文楷体" panose="02010600040101010101" pitchFamily="2" charset="-122"/>
              </a:rPr>
              <a:t>一、双极型三极管的结构</a:t>
            </a:r>
            <a:r>
              <a:rPr lang="zh-CN" altLang="en-US" sz="2400" dirty="0">
                <a:latin typeface="华文楷体" panose="02010600040101010101" pitchFamily="2" charset="-122"/>
                <a:ea typeface="华文楷体" panose="02010600040101010101" pitchFamily="2" charset="-122"/>
              </a:rPr>
              <a:t>（</a:t>
            </a:r>
            <a:r>
              <a:rPr lang="en-US" altLang="zh-CN" sz="2400" dirty="0">
                <a:latin typeface="华文楷体" panose="02010600040101010101" pitchFamily="2" charset="-122"/>
                <a:ea typeface="华文楷体" panose="02010600040101010101" pitchFamily="2" charset="-122"/>
              </a:rPr>
              <a:t>BJT, Bipolar Junction Transistor</a:t>
            </a:r>
            <a:r>
              <a:rPr lang="zh-CN" altLang="en-US" sz="2400" dirty="0">
                <a:latin typeface="华文楷体" panose="02010600040101010101" pitchFamily="2" charset="-122"/>
                <a:ea typeface="华文楷体" panose="02010600040101010101" pitchFamily="2" charset="-122"/>
              </a:rPr>
              <a:t>）</a:t>
            </a:r>
            <a:endParaRPr lang="en-US" altLang="zh-CN" sz="2400" dirty="0">
              <a:latin typeface="华文楷体" panose="02010600040101010101" pitchFamily="2" charset="-122"/>
              <a:ea typeface="华文楷体" panose="02010600040101010101" pitchFamily="2" charset="-122"/>
            </a:endParaRPr>
          </a:p>
          <a:p>
            <a:pPr algn="just">
              <a:buFontTx/>
              <a:buNone/>
              <a:defRPr/>
            </a:pPr>
            <a:endParaRPr lang="en-US" altLang="zh-CN" sz="2400" b="1" dirty="0">
              <a:latin typeface="华文楷体" panose="02010600040101010101" pitchFamily="2" charset="-122"/>
              <a:ea typeface="华文楷体" panose="02010600040101010101" pitchFamily="2" charset="-122"/>
            </a:endParaRPr>
          </a:p>
          <a:p>
            <a:pPr algn="just">
              <a:buFontTx/>
              <a:buNone/>
              <a:defRPr/>
            </a:pPr>
            <a:endParaRPr lang="en-US" altLang="zh-CN" sz="2400" dirty="0">
              <a:latin typeface="华文楷体" panose="02010600040101010101" pitchFamily="2" charset="-122"/>
              <a:ea typeface="华文楷体" panose="02010600040101010101" pitchFamily="2" charset="-122"/>
            </a:endParaRPr>
          </a:p>
        </p:txBody>
      </p:sp>
      <p:graphicFrame>
        <p:nvGraphicFramePr>
          <p:cNvPr id="10" name="Object 3"/>
          <p:cNvGraphicFramePr>
            <a:graphicFrameLocks noGrp="1" noChangeAspect="1"/>
          </p:cNvGraphicFramePr>
          <p:nvPr>
            <p:ph sz="half" idx="4294967295"/>
          </p:nvPr>
        </p:nvGraphicFramePr>
        <p:xfrm>
          <a:off x="1099554" y="3757376"/>
          <a:ext cx="6962354" cy="2164068"/>
        </p:xfrm>
        <a:graphic>
          <a:graphicData uri="http://schemas.openxmlformats.org/presentationml/2006/ole">
            <mc:AlternateContent xmlns:mc="http://schemas.openxmlformats.org/markup-compatibility/2006">
              <mc:Choice xmlns:v="urn:schemas-microsoft-com:vml" Requires="v">
                <p:oleObj spid="_x0000_s44088" name="Photo Editor 照片" r:id="rId4" imgW="29175075" imgH="9067800" progId="">
                  <p:embed/>
                </p:oleObj>
              </mc:Choice>
              <mc:Fallback>
                <p:oleObj name="Photo Editor 照片" r:id="rId4" imgW="29175075" imgH="9067800" progId="">
                  <p:embed/>
                  <p:pic>
                    <p:nvPicPr>
                      <p:cNvPr id="0" name="Object 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9554" y="3757376"/>
                        <a:ext cx="6962354" cy="2164068"/>
                      </a:xfrm>
                      <a:prstGeom prst="rect">
                        <a:avLst/>
                      </a:prstGeom>
                      <a:noFill/>
                      <a:ln>
                        <a:noFill/>
                      </a:ln>
                      <a:effectLst/>
                    </p:spPr>
                  </p:pic>
                </p:oleObj>
              </mc:Fallback>
            </mc:AlternateContent>
          </a:graphicData>
        </a:graphic>
      </p:graphicFrame>
      <p:sp>
        <p:nvSpPr>
          <p:cNvPr id="6" name="矩形 5"/>
          <p:cNvSpPr/>
          <p:nvPr/>
        </p:nvSpPr>
        <p:spPr>
          <a:xfrm>
            <a:off x="496939" y="2345977"/>
            <a:ext cx="8227271"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5000"/>
              </a:lnSpc>
            </a:pP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双极</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是指</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结当中的空穴和电子都参与了导电过程，把这样的器件类型称为双极型器件。</a:t>
            </a:r>
          </a:p>
        </p:txBody>
      </p:sp>
      <p:sp>
        <p:nvSpPr>
          <p:cNvPr id="2" name="矩形 1"/>
          <p:cNvSpPr/>
          <p:nvPr/>
        </p:nvSpPr>
        <p:spPr>
          <a:xfrm>
            <a:off x="2675401" y="3317448"/>
            <a:ext cx="3810659" cy="400110"/>
          </a:xfrm>
          <a:prstGeom prst="rect">
            <a:avLst/>
          </a:prstGeom>
        </p:spPr>
        <p:txBody>
          <a:bodyPr wrap="none">
            <a:spAutoFit/>
          </a:bodyPr>
          <a:lstStyle/>
          <a:p>
            <a:pPr lvl="1" algn="just">
              <a:buFontTx/>
              <a:buNone/>
              <a:defRPr/>
            </a:pPr>
            <a:r>
              <a:rPr lang="zh-CN" altLang="en-US" sz="2000" dirty="0">
                <a:latin typeface="华文楷体" panose="02010600040101010101" pitchFamily="2" charset="-122"/>
                <a:ea typeface="华文楷体" panose="02010600040101010101" pitchFamily="2" charset="-122"/>
              </a:rPr>
              <a:t>管芯</a:t>
            </a:r>
            <a:r>
              <a:rPr lang="en-US" altLang="zh-CN" sz="2000" dirty="0">
                <a:latin typeface="华文楷体" panose="02010600040101010101" pitchFamily="2" charset="-122"/>
                <a:ea typeface="华文楷体" panose="02010600040101010101" pitchFamily="2" charset="-122"/>
              </a:rPr>
              <a:t> + </a:t>
            </a:r>
            <a:r>
              <a:rPr lang="zh-CN" altLang="en-US" sz="2000" dirty="0">
                <a:latin typeface="华文楷体" panose="02010600040101010101" pitchFamily="2" charset="-122"/>
                <a:ea typeface="华文楷体" panose="02010600040101010101" pitchFamily="2" charset="-122"/>
              </a:rPr>
              <a:t>三个引出电极</a:t>
            </a:r>
            <a:r>
              <a:rPr lang="en-US" altLang="zh-CN" sz="2000" dirty="0">
                <a:latin typeface="华文楷体" panose="02010600040101010101" pitchFamily="2" charset="-122"/>
                <a:ea typeface="华文楷体" panose="02010600040101010101" pitchFamily="2" charset="-122"/>
              </a:rPr>
              <a:t> + </a:t>
            </a:r>
            <a:r>
              <a:rPr lang="zh-CN" altLang="en-US" sz="2000" dirty="0">
                <a:latin typeface="华文楷体" panose="02010600040101010101" pitchFamily="2" charset="-122"/>
                <a:ea typeface="华文楷体" panose="02010600040101010101" pitchFamily="2" charset="-122"/>
              </a:rPr>
              <a:t>外壳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4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heel(1)">
                                      <p:cBhvr>
                                        <p:cTn id="2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9" grpId="0"/>
      <p:bldP spid="8" grpId="0"/>
      <p:bldP spid="6" grpId="0"/>
      <p:bldP spid="2" grpId="0"/>
    </p:bld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Rectangle 2"/>
          <p:cNvSpPr txBox="1">
            <a:spLocks noChangeArrowheads="1"/>
          </p:cNvSpPr>
          <p:nvPr/>
        </p:nvSpPr>
        <p:spPr>
          <a:xfrm>
            <a:off x="136734" y="1078828"/>
            <a:ext cx="8497094" cy="15843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defRPr/>
            </a:pPr>
            <a:r>
              <a:rPr lang="en-US" altLang="zh-CN" dirty="0">
                <a:latin typeface="华文楷体" panose="02010600040101010101" pitchFamily="2" charset="-122"/>
                <a:ea typeface="华文楷体" panose="02010600040101010101" pitchFamily="2" charset="-122"/>
              </a:rPr>
              <a:t>PN</a:t>
            </a:r>
            <a:r>
              <a:rPr lang="zh-CN" altLang="en-US" dirty="0">
                <a:latin typeface="华文楷体" panose="02010600040101010101" pitchFamily="2" charset="-122"/>
                <a:ea typeface="华文楷体" panose="02010600040101010101" pitchFamily="2" charset="-122"/>
              </a:rPr>
              <a:t>结</a:t>
            </a:r>
            <a:endParaRPr lang="en-US" altLang="zh-CN" u="sng" dirty="0">
              <a:latin typeface="华文楷体" panose="02010600040101010101" pitchFamily="2" charset="-122"/>
              <a:ea typeface="华文楷体" panose="02010600040101010101" pitchFamily="2" charset="-122"/>
            </a:endParaRPr>
          </a:p>
        </p:txBody>
      </p:sp>
      <p:sp>
        <p:nvSpPr>
          <p:cNvPr id="16" name="矩形 15"/>
          <p:cNvSpPr/>
          <p:nvPr/>
        </p:nvSpPr>
        <p:spPr>
          <a:xfrm>
            <a:off x="5956009" y="1679736"/>
            <a:ext cx="3317531" cy="830997"/>
          </a:xfrm>
          <a:prstGeom prst="rect">
            <a:avLst/>
          </a:prstGeom>
        </p:spPr>
        <p:txBody>
          <a:bodyPr wrap="square">
            <a:spAutoFit/>
          </a:bodyPr>
          <a:lstStyle/>
          <a:p>
            <a:pPr marL="342900" indent="-342900" algn="just">
              <a:buFont typeface="Arial" panose="020B0604020202020204" pitchFamily="34" charset="0"/>
              <a:buChar char="•"/>
            </a:pP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N</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区：</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多子电子；</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p>
          <a:p>
            <a:pPr marL="342900" indent="-342900" algn="just">
              <a:buFont typeface="Arial" panose="020B0604020202020204" pitchFamily="34" charset="0"/>
              <a:buChar char="•"/>
            </a:pP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区：</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多子空穴；</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314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871" y="1637867"/>
            <a:ext cx="5553002" cy="2903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325710" y="4726945"/>
            <a:ext cx="8724199" cy="830997"/>
          </a:xfrm>
          <a:prstGeom prst="rect">
            <a:avLst/>
          </a:prstGeom>
        </p:spPr>
        <p:txBody>
          <a:bodyPr wrap="square">
            <a:spAutoFit/>
          </a:bodyPr>
          <a:lstStyle/>
          <a:p>
            <a:pPr marL="342900" indent="-342900">
              <a:buFont typeface="Arial" panose="020B0604020202020204" pitchFamily="34" charset="0"/>
              <a:buChar char="•"/>
            </a:pPr>
            <a:r>
              <a:rPr lang="zh-CN" altLang="en-US" sz="2400" b="1" dirty="0">
                <a:latin typeface="楷体" panose="02010609060101010101" pitchFamily="49" charset="-122"/>
                <a:ea typeface="楷体" panose="02010609060101010101" pitchFamily="49" charset="-122"/>
              </a:rPr>
              <a:t>漂移运动</a:t>
            </a:r>
            <a:r>
              <a:rPr lang="zh-CN" altLang="en-US" sz="2400" dirty="0">
                <a:latin typeface="楷体" panose="02010609060101010101" pitchFamily="49" charset="-122"/>
                <a:ea typeface="楷体" panose="02010609060101010101" pitchFamily="49" charset="-122"/>
              </a:rPr>
              <a:t>：在电场力作用下，载流子的运动称为漂移运动。</a:t>
            </a:r>
            <a:endParaRPr lang="en-US" altLang="zh-CN" sz="2400" dirty="0">
              <a:latin typeface="楷体" panose="02010609060101010101" pitchFamily="49" charset="-122"/>
              <a:ea typeface="楷体" panose="02010609060101010101" pitchFamily="49" charset="-122"/>
            </a:endParaRPr>
          </a:p>
          <a:p>
            <a:pPr marL="342900" indent="-342900">
              <a:buFont typeface="Arial" panose="020B0604020202020204" pitchFamily="34" charset="0"/>
              <a:buChar char="•"/>
            </a:pPr>
            <a:r>
              <a:rPr lang="en-US" altLang="zh-CN" sz="2400" dirty="0">
                <a:latin typeface="楷体" panose="02010609060101010101" pitchFamily="49" charset="-122"/>
                <a:ea typeface="楷体" panose="02010609060101010101" pitchFamily="49" charset="-122"/>
              </a:rPr>
              <a:t>PN</a:t>
            </a:r>
            <a:r>
              <a:rPr lang="zh-CN" altLang="en-US" sz="2400" dirty="0">
                <a:latin typeface="楷体" panose="02010609060101010101" pitchFamily="49" charset="-122"/>
                <a:ea typeface="楷体" panose="02010609060101010101" pitchFamily="49" charset="-122"/>
              </a:rPr>
              <a:t>结正偏：</a:t>
            </a:r>
            <a:r>
              <a:rPr lang="en-US" altLang="zh-CN" sz="2400" dirty="0">
                <a:latin typeface="楷体" panose="02010609060101010101" pitchFamily="49" charset="-122"/>
                <a:ea typeface="楷体" panose="02010609060101010101" pitchFamily="49" charset="-122"/>
              </a:rPr>
              <a:t>PN</a:t>
            </a:r>
            <a:r>
              <a:rPr lang="zh-CN" altLang="en-US" sz="2400" dirty="0">
                <a:latin typeface="楷体" panose="02010609060101010101" pitchFamily="49" charset="-122"/>
                <a:ea typeface="楷体" panose="02010609060101010101" pitchFamily="49" charset="-122"/>
              </a:rPr>
              <a:t>结加</a:t>
            </a:r>
            <a:r>
              <a:rPr lang="en-US" altLang="zh-CN" sz="2400" dirty="0">
                <a:latin typeface="楷体" panose="02010609060101010101" pitchFamily="49" charset="-122"/>
                <a:ea typeface="楷体" panose="02010609060101010101" pitchFamily="49" charset="-122"/>
              </a:rPr>
              <a:t>P+N-</a:t>
            </a:r>
            <a:r>
              <a:rPr lang="zh-CN" altLang="en-US" sz="2400" dirty="0">
                <a:latin typeface="楷体" panose="02010609060101010101" pitchFamily="49" charset="-122"/>
                <a:ea typeface="楷体" panose="02010609060101010101" pitchFamily="49" charset="-122"/>
              </a:rPr>
              <a:t>的电压；</a:t>
            </a:r>
            <a:r>
              <a:rPr lang="en-US" altLang="zh-CN" sz="2400" dirty="0">
                <a:latin typeface="楷体" panose="02010609060101010101" pitchFamily="49" charset="-122"/>
                <a:ea typeface="楷体" panose="02010609060101010101" pitchFamily="49" charset="-122"/>
              </a:rPr>
              <a:t>PN</a:t>
            </a:r>
            <a:r>
              <a:rPr lang="zh-CN" altLang="en-US" sz="2400" dirty="0">
                <a:latin typeface="楷体" panose="02010609060101010101" pitchFamily="49" charset="-122"/>
                <a:ea typeface="楷体" panose="02010609060101010101" pitchFamily="49" charset="-122"/>
              </a:rPr>
              <a:t>结反偏</a:t>
            </a:r>
            <a:r>
              <a:rPr lang="en-US" altLang="zh-CN" sz="2400" dirty="0">
                <a:latin typeface="楷体" panose="02010609060101010101" pitchFamily="49" charset="-122"/>
                <a:ea typeface="楷体" panose="02010609060101010101" pitchFamily="49" charset="-122"/>
              </a:rPr>
              <a:t>:PN</a:t>
            </a:r>
            <a:r>
              <a:rPr lang="zh-CN" altLang="en-US" sz="2400" dirty="0">
                <a:latin typeface="楷体" panose="02010609060101010101" pitchFamily="49" charset="-122"/>
                <a:ea typeface="楷体" panose="02010609060101010101" pitchFamily="49" charset="-122"/>
              </a:rPr>
              <a:t>结加</a:t>
            </a:r>
            <a:r>
              <a:rPr lang="en-US" altLang="zh-CN" sz="2400" dirty="0">
                <a:latin typeface="楷体" panose="02010609060101010101" pitchFamily="49" charset="-122"/>
                <a:ea typeface="楷体" panose="02010609060101010101" pitchFamily="49" charset="-122"/>
              </a:rPr>
              <a:t>P-N+</a:t>
            </a:r>
            <a:r>
              <a:rPr lang="zh-CN" altLang="en-US" sz="2400" dirty="0">
                <a:latin typeface="楷体" panose="02010609060101010101" pitchFamily="49" charset="-122"/>
                <a:ea typeface="楷体" panose="02010609060101010101" pitchFamily="49" charset="-122"/>
              </a:rPr>
              <a:t>的电压。</a:t>
            </a:r>
          </a:p>
        </p:txBody>
      </p:sp>
      <p:sp>
        <p:nvSpPr>
          <p:cNvPr id="7" name="Rectangle 12"/>
          <p:cNvSpPr>
            <a:spLocks noChangeArrowheads="1"/>
          </p:cNvSpPr>
          <p:nvPr/>
        </p:nvSpPr>
        <p:spPr bwMode="auto">
          <a:xfrm>
            <a:off x="3515994" y="72495"/>
            <a:ext cx="5694284"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algn="l"/>
            <a:r>
              <a:rPr kumimoji="1" lang="en-US" altLang="zh-CN" sz="3200" b="1" dirty="0">
                <a:effectLst/>
                <a:latin typeface="Times New Roman" panose="02020603050405020304" pitchFamily="18" charset="0"/>
                <a:ea typeface="楷体" panose="02010609060101010101" pitchFamily="49" charset="-122"/>
                <a:cs typeface="Times New Roman" panose="02020603050405020304" pitchFamily="18" charset="0"/>
              </a:rPr>
              <a:t>3.4.1  </a:t>
            </a:r>
            <a:r>
              <a:rPr kumimoji="1" lang="zh-CN" altLang="en-US" sz="3200" b="1" dirty="0">
                <a:effectLst/>
                <a:latin typeface="Times New Roman" panose="02020603050405020304" pitchFamily="18" charset="0"/>
                <a:ea typeface="楷体" panose="02010609060101010101" pitchFamily="49" charset="-122"/>
                <a:cs typeface="Times New Roman" panose="02020603050405020304" pitchFamily="18" charset="0"/>
              </a:rPr>
              <a:t>双极型三极管的开关特性</a:t>
            </a:r>
          </a:p>
        </p:txBody>
      </p:sp>
      <p:pic>
        <p:nvPicPr>
          <p:cNvPr id="2"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60509"/>
          <a:stretch>
            <a:fillRect/>
          </a:stretch>
        </p:blipFill>
        <p:spPr bwMode="auto">
          <a:xfrm>
            <a:off x="2089794" y="5596296"/>
            <a:ext cx="2885916" cy="733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60509"/>
          <a:stretch>
            <a:fillRect/>
          </a:stretch>
        </p:blipFill>
        <p:spPr bwMode="auto">
          <a:xfrm>
            <a:off x="5622077" y="5650674"/>
            <a:ext cx="2885916" cy="733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4"/>
          <p:cNvSpPr txBox="1"/>
          <p:nvPr/>
        </p:nvSpPr>
        <p:spPr>
          <a:xfrm>
            <a:off x="6127663" y="5767109"/>
            <a:ext cx="357393" cy="369332"/>
          </a:xfrm>
          <a:prstGeom prst="rect">
            <a:avLst/>
          </a:prstGeom>
          <a:solidFill>
            <a:schemeClr val="bg1"/>
          </a:solidFill>
        </p:spPr>
        <p:txBody>
          <a:bodyPr wrap="square">
            <a:spAutoFit/>
          </a:bodyPr>
          <a:lstStyle/>
          <a:p>
            <a:r>
              <a:rPr lang="en-US" altLang="zh-CN" sz="1800" dirty="0">
                <a:latin typeface="楷体" panose="02010609060101010101" pitchFamily="49" charset="-122"/>
                <a:ea typeface="楷体" panose="02010609060101010101" pitchFamily="49" charset="-122"/>
              </a:rPr>
              <a:t>-</a:t>
            </a:r>
            <a:endParaRPr lang="zh-CN" altLang="en-US" dirty="0"/>
          </a:p>
        </p:txBody>
      </p:sp>
      <p:sp>
        <p:nvSpPr>
          <p:cNvPr id="4" name="文本框 3"/>
          <p:cNvSpPr txBox="1"/>
          <p:nvPr/>
        </p:nvSpPr>
        <p:spPr>
          <a:xfrm>
            <a:off x="7682143" y="5796358"/>
            <a:ext cx="357393" cy="369332"/>
          </a:xfrm>
          <a:prstGeom prst="rect">
            <a:avLst/>
          </a:prstGeom>
          <a:solidFill>
            <a:schemeClr val="bg1"/>
          </a:solidFill>
        </p:spPr>
        <p:txBody>
          <a:bodyPr wrap="square">
            <a:spAutoFit/>
          </a:bodyPr>
          <a:lstStyle/>
          <a:p>
            <a:r>
              <a:rPr lang="en-US" altLang="zh-CN" sz="1800" dirty="0">
                <a:latin typeface="楷体" panose="02010609060101010101" pitchFamily="49" charset="-122"/>
                <a:ea typeface="楷体" panose="02010609060101010101" pitchFamily="49" charset="-122"/>
              </a:rPr>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31426"/>
                                        </p:tgtEl>
                                        <p:attrNameLst>
                                          <p:attrName>style.visibility</p:attrName>
                                        </p:attrNameLst>
                                      </p:cBhvr>
                                      <p:to>
                                        <p:strVal val="visible"/>
                                      </p:to>
                                    </p:set>
                                    <p:anim calcmode="lin" valueType="num">
                                      <p:cBhvr additive="base">
                                        <p:cTn id="12" dur="500" fill="hold"/>
                                        <p:tgtEl>
                                          <p:spTgt spid="231426"/>
                                        </p:tgtEl>
                                        <p:attrNameLst>
                                          <p:attrName>ppt_x</p:attrName>
                                        </p:attrNameLst>
                                      </p:cBhvr>
                                      <p:tavLst>
                                        <p:tav tm="0">
                                          <p:val>
                                            <p:strVal val="#ppt_x"/>
                                          </p:val>
                                        </p:tav>
                                        <p:tav tm="100000">
                                          <p:val>
                                            <p:strVal val="#ppt_x"/>
                                          </p:val>
                                        </p:tav>
                                      </p:tavLst>
                                    </p:anim>
                                    <p:anim calcmode="lin" valueType="num">
                                      <p:cBhvr additive="base">
                                        <p:cTn id="13" dur="500" fill="hold"/>
                                        <p:tgtEl>
                                          <p:spTgt spid="23142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1000"/>
                                        <p:tgtEl>
                                          <p:spTgt spid="16"/>
                                        </p:tgtEl>
                                      </p:cBhvr>
                                    </p:animEffect>
                                    <p:anim calcmode="lin" valueType="num">
                                      <p:cBhvr>
                                        <p:cTn id="19" dur="1000" fill="hold"/>
                                        <p:tgtEl>
                                          <p:spTgt spid="16"/>
                                        </p:tgtEl>
                                        <p:attrNameLst>
                                          <p:attrName>ppt_x</p:attrName>
                                        </p:attrNameLst>
                                      </p:cBhvr>
                                      <p:tavLst>
                                        <p:tav tm="0">
                                          <p:val>
                                            <p:strVal val="#ppt_x"/>
                                          </p:val>
                                        </p:tav>
                                        <p:tav tm="100000">
                                          <p:val>
                                            <p:strVal val="#ppt_x"/>
                                          </p:val>
                                        </p:tav>
                                      </p:tavLst>
                                    </p:anim>
                                    <p:anim calcmode="lin" valueType="num">
                                      <p:cBhvr>
                                        <p:cTn id="2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P spid="6" grpId="0"/>
    </p:bldLst>
  </p:timing>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Rectangle 2"/>
          <p:cNvSpPr txBox="1">
            <a:spLocks noChangeArrowheads="1"/>
          </p:cNvSpPr>
          <p:nvPr/>
        </p:nvSpPr>
        <p:spPr>
          <a:xfrm>
            <a:off x="0" y="1067400"/>
            <a:ext cx="9144000" cy="15843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defRPr/>
            </a:pPr>
            <a:r>
              <a:rPr lang="zh-CN" altLang="en-US" b="1" dirty="0">
                <a:latin typeface="华文楷体" panose="02010600040101010101" pitchFamily="2" charset="-122"/>
                <a:ea typeface="华文楷体" panose="02010600040101010101" pitchFamily="2" charset="-122"/>
              </a:rPr>
              <a:t>一、双极型三极管的结构（</a:t>
            </a:r>
            <a:r>
              <a:rPr lang="en-US" altLang="zh-CN" b="1" dirty="0">
                <a:latin typeface="华文楷体" panose="02010600040101010101" pitchFamily="2" charset="-122"/>
                <a:ea typeface="华文楷体" panose="02010600040101010101" pitchFamily="2" charset="-122"/>
              </a:rPr>
              <a:t>BJT, Bipolar Junction Transistor</a:t>
            </a:r>
            <a:r>
              <a:rPr lang="zh-CN" altLang="en-US" b="1" dirty="0">
                <a:latin typeface="华文楷体" panose="02010600040101010101" pitchFamily="2" charset="-122"/>
                <a:ea typeface="华文楷体" panose="02010600040101010101" pitchFamily="2" charset="-122"/>
              </a:rPr>
              <a:t>）</a:t>
            </a:r>
            <a:endParaRPr lang="en-US" altLang="zh-CN" b="1" dirty="0">
              <a:latin typeface="华文楷体" panose="02010600040101010101" pitchFamily="2" charset="-122"/>
              <a:ea typeface="华文楷体" panose="02010600040101010101" pitchFamily="2" charset="-122"/>
            </a:endParaRPr>
          </a:p>
        </p:txBody>
      </p:sp>
      <p:pic>
        <p:nvPicPr>
          <p:cNvPr id="23040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37149"/>
          <a:stretch>
            <a:fillRect/>
          </a:stretch>
        </p:blipFill>
        <p:spPr bwMode="auto">
          <a:xfrm>
            <a:off x="385695" y="1874502"/>
            <a:ext cx="3005205" cy="4096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1708834" y="3049508"/>
            <a:ext cx="877163" cy="369332"/>
          </a:xfrm>
          <a:prstGeom prst="rect">
            <a:avLst/>
          </a:prstGeom>
        </p:spPr>
        <p:txBody>
          <a:bodyPr wrap="none">
            <a:spAutoFit/>
          </a:bodyPr>
          <a:lstStyle/>
          <a:p>
            <a:r>
              <a:rPr lang="zh-CN" altLang="en-US" b="1" dirty="0">
                <a:solidFill>
                  <a:srgbClr val="FF0000"/>
                </a:solidFill>
                <a:latin typeface="宋体" panose="02010600030101010101" pitchFamily="2" charset="-122"/>
                <a:ea typeface="宋体" panose="02010600030101010101" pitchFamily="2" charset="-122"/>
              </a:rPr>
              <a:t>集电区</a:t>
            </a:r>
          </a:p>
        </p:txBody>
      </p:sp>
      <p:sp>
        <p:nvSpPr>
          <p:cNvPr id="11" name="矩形 10"/>
          <p:cNvSpPr/>
          <p:nvPr/>
        </p:nvSpPr>
        <p:spPr>
          <a:xfrm>
            <a:off x="809674" y="3965548"/>
            <a:ext cx="646331" cy="369332"/>
          </a:xfrm>
          <a:prstGeom prst="rect">
            <a:avLst/>
          </a:prstGeom>
        </p:spPr>
        <p:txBody>
          <a:bodyPr wrap="none">
            <a:spAutoFit/>
          </a:bodyPr>
          <a:lstStyle/>
          <a:p>
            <a:r>
              <a:rPr lang="zh-CN" altLang="en-US" b="1" dirty="0">
                <a:solidFill>
                  <a:srgbClr val="FF0000"/>
                </a:solidFill>
                <a:latin typeface="宋体" panose="02010600030101010101" pitchFamily="2" charset="-122"/>
                <a:ea typeface="宋体" panose="02010600030101010101" pitchFamily="2" charset="-122"/>
              </a:rPr>
              <a:t>基区</a:t>
            </a:r>
          </a:p>
        </p:txBody>
      </p:sp>
      <p:sp>
        <p:nvSpPr>
          <p:cNvPr id="12" name="矩形 11"/>
          <p:cNvSpPr/>
          <p:nvPr/>
        </p:nvSpPr>
        <p:spPr>
          <a:xfrm>
            <a:off x="1703754" y="4426188"/>
            <a:ext cx="877163" cy="369332"/>
          </a:xfrm>
          <a:prstGeom prst="rect">
            <a:avLst/>
          </a:prstGeom>
        </p:spPr>
        <p:txBody>
          <a:bodyPr wrap="none">
            <a:spAutoFit/>
          </a:bodyPr>
          <a:lstStyle/>
          <a:p>
            <a:r>
              <a:rPr lang="zh-CN" altLang="en-US" b="1" dirty="0">
                <a:solidFill>
                  <a:srgbClr val="FF0000"/>
                </a:solidFill>
                <a:latin typeface="宋体" panose="02010600030101010101" pitchFamily="2" charset="-122"/>
                <a:ea typeface="宋体" panose="02010600030101010101" pitchFamily="2" charset="-122"/>
              </a:rPr>
              <a:t>发射区</a:t>
            </a:r>
          </a:p>
        </p:txBody>
      </p:sp>
      <p:sp>
        <p:nvSpPr>
          <p:cNvPr id="13" name="矩形 12"/>
          <p:cNvSpPr/>
          <p:nvPr/>
        </p:nvSpPr>
        <p:spPr>
          <a:xfrm>
            <a:off x="2724834" y="3140948"/>
            <a:ext cx="881973" cy="369332"/>
          </a:xfrm>
          <a:prstGeom prst="rect">
            <a:avLst/>
          </a:prstGeom>
        </p:spPr>
        <p:txBody>
          <a:bodyPr wrap="none">
            <a:spAutoFit/>
          </a:bodyPr>
          <a:lstStyle/>
          <a:p>
            <a:r>
              <a:rPr lang="zh-CN" altLang="en-US" b="1" dirty="0">
                <a:solidFill>
                  <a:schemeClr val="accent5">
                    <a:lumMod val="75000"/>
                  </a:schemeClr>
                </a:solidFill>
                <a:latin typeface="宋体" panose="02010600030101010101" pitchFamily="2" charset="-122"/>
                <a:ea typeface="宋体" panose="02010600030101010101" pitchFamily="2" charset="-122"/>
              </a:rPr>
              <a:t>集电结</a:t>
            </a:r>
          </a:p>
        </p:txBody>
      </p:sp>
      <p:sp>
        <p:nvSpPr>
          <p:cNvPr id="14" name="矩形 13"/>
          <p:cNvSpPr/>
          <p:nvPr/>
        </p:nvSpPr>
        <p:spPr>
          <a:xfrm>
            <a:off x="2724833" y="4095988"/>
            <a:ext cx="881973" cy="369332"/>
          </a:xfrm>
          <a:prstGeom prst="rect">
            <a:avLst/>
          </a:prstGeom>
        </p:spPr>
        <p:txBody>
          <a:bodyPr wrap="none">
            <a:spAutoFit/>
          </a:bodyPr>
          <a:lstStyle/>
          <a:p>
            <a:r>
              <a:rPr lang="zh-CN" altLang="en-US" b="1" dirty="0">
                <a:solidFill>
                  <a:schemeClr val="accent5">
                    <a:lumMod val="75000"/>
                  </a:schemeClr>
                </a:solidFill>
                <a:latin typeface="宋体" panose="02010600030101010101" pitchFamily="2" charset="-122"/>
                <a:ea typeface="宋体" panose="02010600030101010101" pitchFamily="2" charset="-122"/>
              </a:rPr>
              <a:t>发射结</a:t>
            </a:r>
          </a:p>
        </p:txBody>
      </p:sp>
      <p:cxnSp>
        <p:nvCxnSpPr>
          <p:cNvPr id="4" name="直接箭头连接符 3"/>
          <p:cNvCxnSpPr/>
          <p:nvPr/>
        </p:nvCxnSpPr>
        <p:spPr>
          <a:xfrm flipV="1">
            <a:off x="2184400" y="3418840"/>
            <a:ext cx="592018" cy="436880"/>
          </a:xfrm>
          <a:prstGeom prst="straightConnector1">
            <a:avLst/>
          </a:prstGeom>
          <a:ln w="28575">
            <a:solidFill>
              <a:schemeClr val="accent5">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2184400" y="4003040"/>
            <a:ext cx="592018" cy="277614"/>
          </a:xfrm>
          <a:prstGeom prst="straightConnector1">
            <a:avLst/>
          </a:prstGeom>
          <a:ln w="28575">
            <a:solidFill>
              <a:schemeClr val="accent5">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577362" y="1735058"/>
            <a:ext cx="1237839" cy="369332"/>
          </a:xfrm>
          <a:prstGeom prst="rect">
            <a:avLst/>
          </a:prstGeom>
        </p:spPr>
        <p:txBody>
          <a:bodyPr wrap="none">
            <a:spAutoFit/>
          </a:bodyPr>
          <a:lstStyle/>
          <a:p>
            <a:r>
              <a:rPr lang="en-US" altLang="zh-CN" b="1" dirty="0">
                <a:latin typeface="宋体" panose="02010600030101010101" pitchFamily="2" charset="-122"/>
                <a:ea typeface="宋体" panose="02010600030101010101" pitchFamily="2" charset="-122"/>
              </a:rPr>
              <a:t>Collector</a:t>
            </a:r>
            <a:endParaRPr lang="zh-CN" altLang="en-US" b="1" dirty="0">
              <a:latin typeface="宋体" panose="02010600030101010101" pitchFamily="2" charset="-122"/>
              <a:ea typeface="宋体" panose="02010600030101010101" pitchFamily="2" charset="-122"/>
            </a:endParaRPr>
          </a:p>
        </p:txBody>
      </p:sp>
      <p:sp>
        <p:nvSpPr>
          <p:cNvPr id="20" name="矩形 19"/>
          <p:cNvSpPr/>
          <p:nvPr/>
        </p:nvSpPr>
        <p:spPr>
          <a:xfrm>
            <a:off x="678183" y="3157458"/>
            <a:ext cx="652743" cy="369332"/>
          </a:xfrm>
          <a:prstGeom prst="rect">
            <a:avLst/>
          </a:prstGeom>
        </p:spPr>
        <p:txBody>
          <a:bodyPr wrap="none">
            <a:spAutoFit/>
          </a:bodyPr>
          <a:lstStyle/>
          <a:p>
            <a:r>
              <a:rPr lang="en-US" altLang="zh-CN" b="1" dirty="0">
                <a:latin typeface="宋体" panose="02010600030101010101" pitchFamily="2" charset="-122"/>
                <a:ea typeface="宋体" panose="02010600030101010101" pitchFamily="2" charset="-122"/>
              </a:rPr>
              <a:t>Base</a:t>
            </a:r>
            <a:endParaRPr lang="zh-CN" altLang="en-US" b="1" dirty="0">
              <a:latin typeface="宋体" panose="02010600030101010101" pitchFamily="2" charset="-122"/>
              <a:ea typeface="宋体" panose="02010600030101010101" pitchFamily="2" charset="-122"/>
            </a:endParaRPr>
          </a:p>
        </p:txBody>
      </p:sp>
      <p:sp>
        <p:nvSpPr>
          <p:cNvPr id="21" name="矩形 20"/>
          <p:cNvSpPr/>
          <p:nvPr/>
        </p:nvSpPr>
        <p:spPr>
          <a:xfrm>
            <a:off x="678183" y="5449554"/>
            <a:ext cx="1003801" cy="369332"/>
          </a:xfrm>
          <a:prstGeom prst="rect">
            <a:avLst/>
          </a:prstGeom>
        </p:spPr>
        <p:txBody>
          <a:bodyPr wrap="none">
            <a:spAutoFit/>
          </a:bodyPr>
          <a:lstStyle/>
          <a:p>
            <a:r>
              <a:rPr lang="en-US" altLang="zh-CN" b="1" dirty="0">
                <a:latin typeface="宋体" panose="02010600030101010101" pitchFamily="2" charset="-122"/>
                <a:ea typeface="宋体" panose="02010600030101010101" pitchFamily="2" charset="-122"/>
              </a:rPr>
              <a:t>Emitter</a:t>
            </a:r>
            <a:endParaRPr lang="zh-CN" altLang="en-US" b="1" dirty="0">
              <a:latin typeface="宋体" panose="02010600030101010101" pitchFamily="2" charset="-122"/>
              <a:ea typeface="宋体" panose="02010600030101010101" pitchFamily="2" charset="-122"/>
            </a:endParaRPr>
          </a:p>
        </p:txBody>
      </p:sp>
      <p:pic>
        <p:nvPicPr>
          <p:cNvPr id="23040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275" y="2028944"/>
            <a:ext cx="4871636" cy="3335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12"/>
          <p:cNvSpPr>
            <a:spLocks noChangeArrowheads="1"/>
          </p:cNvSpPr>
          <p:nvPr/>
        </p:nvSpPr>
        <p:spPr bwMode="auto">
          <a:xfrm>
            <a:off x="3510676" y="74612"/>
            <a:ext cx="5694284"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sz="3200" b="1" dirty="0">
                <a:effectLst/>
                <a:latin typeface="Times New Roman" panose="02020603050405020304" pitchFamily="18" charset="0"/>
                <a:ea typeface="楷体" panose="02010609060101010101" pitchFamily="49" charset="-122"/>
                <a:cs typeface="Times New Roman" panose="02020603050405020304" pitchFamily="18" charset="0"/>
              </a:rPr>
              <a:t>3.4.1  </a:t>
            </a:r>
            <a:r>
              <a:rPr kumimoji="1" lang="zh-CN" altLang="en-US" sz="3200" b="1" dirty="0">
                <a:effectLst/>
                <a:latin typeface="Times New Roman" panose="02020603050405020304" pitchFamily="18" charset="0"/>
                <a:ea typeface="楷体" panose="02010609060101010101" pitchFamily="49" charset="-122"/>
                <a:cs typeface="Times New Roman" panose="02020603050405020304" pitchFamily="18" charset="0"/>
              </a:rPr>
              <a:t>双极型三极管的开关特性</a:t>
            </a:r>
          </a:p>
        </p:txBody>
      </p:sp>
      <p:sp>
        <p:nvSpPr>
          <p:cNvPr id="3" name="矩形 2"/>
          <p:cNvSpPr/>
          <p:nvPr/>
        </p:nvSpPr>
        <p:spPr>
          <a:xfrm>
            <a:off x="4983480" y="3696711"/>
            <a:ext cx="762000" cy="643374"/>
          </a:xfrm>
          <a:prstGeom prst="rect">
            <a:avLst/>
          </a:prstGeom>
          <a:noFill/>
          <a:ln w="3810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7345680" y="3661853"/>
            <a:ext cx="762000" cy="643374"/>
          </a:xfrm>
          <a:prstGeom prst="rect">
            <a:avLst/>
          </a:prstGeom>
          <a:noFill/>
          <a:ln w="3810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851275" y="5576070"/>
            <a:ext cx="5100743" cy="1207318"/>
          </a:xfrm>
          <a:prstGeom prst="rect">
            <a:avLst/>
          </a:prstGeom>
        </p:spPr>
        <p:txBody>
          <a:bodyPr wrap="square">
            <a:spAutoFit/>
          </a:bodyPr>
          <a:lstStyle/>
          <a:p>
            <a:pPr marL="342900" indent="-342900" algn="just">
              <a:lnSpc>
                <a:spcPct val="125000"/>
              </a:lnSpc>
              <a:buFont typeface="Arial" panose="020B0604020202020204" pitchFamily="34" charset="0"/>
              <a:buChar char="•"/>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发射区的掺杂浓度</a:t>
            </a:r>
            <a:r>
              <a:rPr lang="zh-CN" altLang="en-US" sz="20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最高</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ct val="125000"/>
              </a:lnSpc>
              <a:buFont typeface="Arial" panose="020B0604020202020204" pitchFamily="34" charset="0"/>
              <a:buChar char="•"/>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基区很</a:t>
            </a:r>
            <a:r>
              <a:rPr lang="zh-CN" altLang="en-US" sz="20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薄</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，一般在几微米至几十微米，掺杂浓度低于发射区。</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anim calcmode="lin" valueType="num">
                                      <p:cBhvr>
                                        <p:cTn id="23" dur="1000" fill="hold"/>
                                        <p:tgtEl>
                                          <p:spTgt spid="19"/>
                                        </p:tgtEl>
                                        <p:attrNameLst>
                                          <p:attrName>ppt_x</p:attrName>
                                        </p:attrNameLst>
                                      </p:cBhvr>
                                      <p:tavLst>
                                        <p:tav tm="0">
                                          <p:val>
                                            <p:strVal val="#ppt_x"/>
                                          </p:val>
                                        </p:tav>
                                        <p:tav tm="100000">
                                          <p:val>
                                            <p:strVal val="#ppt_x"/>
                                          </p:val>
                                        </p:tav>
                                      </p:tavLst>
                                    </p:anim>
                                    <p:anim calcmode="lin" valueType="num">
                                      <p:cBhvr>
                                        <p:cTn id="2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1000"/>
                                        <p:tgtEl>
                                          <p:spTgt spid="20"/>
                                        </p:tgtEl>
                                      </p:cBhvr>
                                    </p:animEffect>
                                    <p:anim calcmode="lin" valueType="num">
                                      <p:cBhvr>
                                        <p:cTn id="30" dur="1000" fill="hold"/>
                                        <p:tgtEl>
                                          <p:spTgt spid="20"/>
                                        </p:tgtEl>
                                        <p:attrNameLst>
                                          <p:attrName>ppt_x</p:attrName>
                                        </p:attrNameLst>
                                      </p:cBhvr>
                                      <p:tavLst>
                                        <p:tav tm="0">
                                          <p:val>
                                            <p:strVal val="#ppt_x"/>
                                          </p:val>
                                        </p:tav>
                                        <p:tav tm="100000">
                                          <p:val>
                                            <p:strVal val="#ppt_x"/>
                                          </p:val>
                                        </p:tav>
                                      </p:tavLst>
                                    </p:anim>
                                    <p:anim calcmode="lin" valueType="num">
                                      <p:cBhvr>
                                        <p:cTn id="3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1000"/>
                                        <p:tgtEl>
                                          <p:spTgt spid="21"/>
                                        </p:tgtEl>
                                      </p:cBhvr>
                                    </p:animEffect>
                                    <p:anim calcmode="lin" valueType="num">
                                      <p:cBhvr>
                                        <p:cTn id="37" dur="1000" fill="hold"/>
                                        <p:tgtEl>
                                          <p:spTgt spid="21"/>
                                        </p:tgtEl>
                                        <p:attrNameLst>
                                          <p:attrName>ppt_x</p:attrName>
                                        </p:attrNameLst>
                                      </p:cBhvr>
                                      <p:tavLst>
                                        <p:tav tm="0">
                                          <p:val>
                                            <p:strVal val="#ppt_x"/>
                                          </p:val>
                                        </p:tav>
                                        <p:tav tm="100000">
                                          <p:val>
                                            <p:strVal val="#ppt_x"/>
                                          </p:val>
                                        </p:tav>
                                      </p:tavLst>
                                    </p:anim>
                                    <p:anim calcmode="lin" valueType="num">
                                      <p:cBhvr>
                                        <p:cTn id="38"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ppt_x"/>
                                          </p:val>
                                        </p:tav>
                                        <p:tav tm="100000">
                                          <p:val>
                                            <p:strVal val="#ppt_x"/>
                                          </p:val>
                                        </p:tav>
                                      </p:tavLst>
                                    </p:anim>
                                    <p:anim calcmode="lin" valueType="num">
                                      <p:cBhvr additive="base">
                                        <p:cTn id="4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additive="base">
                                        <p:cTn id="53" dur="500" fill="hold"/>
                                        <p:tgtEl>
                                          <p:spTgt spid="15"/>
                                        </p:tgtEl>
                                        <p:attrNameLst>
                                          <p:attrName>ppt_x</p:attrName>
                                        </p:attrNameLst>
                                      </p:cBhvr>
                                      <p:tavLst>
                                        <p:tav tm="0">
                                          <p:val>
                                            <p:strVal val="#ppt_x"/>
                                          </p:val>
                                        </p:tav>
                                        <p:tav tm="100000">
                                          <p:val>
                                            <p:strVal val="#ppt_x"/>
                                          </p:val>
                                        </p:tav>
                                      </p:tavLst>
                                    </p:anim>
                                    <p:anim calcmode="lin" valueType="num">
                                      <p:cBhvr additive="base">
                                        <p:cTn id="54" dur="500" fill="hold"/>
                                        <p:tgtEl>
                                          <p:spTgt spid="15"/>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500" fill="hold"/>
                                        <p:tgtEl>
                                          <p:spTgt spid="14"/>
                                        </p:tgtEl>
                                        <p:attrNameLst>
                                          <p:attrName>ppt_x</p:attrName>
                                        </p:attrNameLst>
                                      </p:cBhvr>
                                      <p:tavLst>
                                        <p:tav tm="0">
                                          <p:val>
                                            <p:strVal val="#ppt_x"/>
                                          </p:val>
                                        </p:tav>
                                        <p:tav tm="100000">
                                          <p:val>
                                            <p:strVal val="#ppt_x"/>
                                          </p:val>
                                        </p:tav>
                                      </p:tavLst>
                                    </p:anim>
                                    <p:anim calcmode="lin" valueType="num">
                                      <p:cBhvr additive="base">
                                        <p:cTn id="5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230404"/>
                                        </p:tgtEl>
                                        <p:attrNameLst>
                                          <p:attrName>style.visibility</p:attrName>
                                        </p:attrNameLst>
                                      </p:cBhvr>
                                      <p:to>
                                        <p:strVal val="visible"/>
                                      </p:to>
                                    </p:set>
                                    <p:animEffect transition="in" filter="fade">
                                      <p:cBhvr>
                                        <p:cTn id="63" dur="1000"/>
                                        <p:tgtEl>
                                          <p:spTgt spid="230404"/>
                                        </p:tgtEl>
                                      </p:cBhvr>
                                    </p:animEffect>
                                    <p:anim calcmode="lin" valueType="num">
                                      <p:cBhvr>
                                        <p:cTn id="64" dur="1000" fill="hold"/>
                                        <p:tgtEl>
                                          <p:spTgt spid="230404"/>
                                        </p:tgtEl>
                                        <p:attrNameLst>
                                          <p:attrName>ppt_x</p:attrName>
                                        </p:attrNameLst>
                                      </p:cBhvr>
                                      <p:tavLst>
                                        <p:tav tm="0">
                                          <p:val>
                                            <p:strVal val="#ppt_x"/>
                                          </p:val>
                                        </p:tav>
                                        <p:tav tm="100000">
                                          <p:val>
                                            <p:strVal val="#ppt_x"/>
                                          </p:val>
                                        </p:tav>
                                      </p:tavLst>
                                    </p:anim>
                                    <p:anim calcmode="lin" valueType="num">
                                      <p:cBhvr>
                                        <p:cTn id="65" dur="1000" fill="hold"/>
                                        <p:tgtEl>
                                          <p:spTgt spid="2304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2" grpId="0"/>
      <p:bldP spid="13" grpId="0"/>
      <p:bldP spid="14" grpId="0"/>
      <p:bldP spid="19" grpId="0"/>
      <p:bldP spid="20" grpId="0"/>
      <p:bldP spid="21"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p:nvPr>
        </p:nvSpPr>
        <p:spPr>
          <a:xfrm>
            <a:off x="123049" y="432041"/>
            <a:ext cx="7886700" cy="1325563"/>
          </a:xfrm>
        </p:spPr>
        <p:txBody>
          <a:bodyPr/>
          <a:lstStyle/>
          <a:p>
            <a:pPr eaLnBrk="1" hangingPunct="1">
              <a:defRPr/>
            </a:pPr>
            <a:r>
              <a:rPr lang="zh-CN" altLang="en-US" sz="2400" dirty="0">
                <a:latin typeface="华文楷体" panose="02010600040101010101" pitchFamily="2" charset="-122"/>
                <a:ea typeface="华文楷体" panose="02010600040101010101" pitchFamily="2" charset="-122"/>
              </a:rPr>
              <a:t>以</a:t>
            </a:r>
            <a:r>
              <a:rPr lang="en-US" altLang="zh-CN" sz="2400" b="1" dirty="0">
                <a:latin typeface="华文楷体" panose="02010600040101010101" pitchFamily="2" charset="-122"/>
                <a:ea typeface="华文楷体" panose="02010600040101010101" pitchFamily="2" charset="-122"/>
              </a:rPr>
              <a:t>NPN</a:t>
            </a:r>
            <a:r>
              <a:rPr lang="zh-CN" altLang="en-US" sz="2400" b="1" dirty="0">
                <a:latin typeface="华文楷体" panose="02010600040101010101" pitchFamily="2" charset="-122"/>
                <a:ea typeface="华文楷体" panose="02010600040101010101" pitchFamily="2" charset="-122"/>
              </a:rPr>
              <a:t>共射极电路</a:t>
            </a:r>
            <a:r>
              <a:rPr lang="zh-CN" altLang="en-US" sz="2400" dirty="0">
                <a:latin typeface="华文楷体" panose="02010600040101010101" pitchFamily="2" charset="-122"/>
                <a:ea typeface="华文楷体" panose="02010600040101010101" pitchFamily="2" charset="-122"/>
              </a:rPr>
              <a:t>为例说明工作原理：</a:t>
            </a:r>
          </a:p>
        </p:txBody>
      </p:sp>
      <p:graphicFrame>
        <p:nvGraphicFramePr>
          <p:cNvPr id="58370" name="Object 3"/>
          <p:cNvGraphicFramePr>
            <a:graphicFrameLocks noGrp="1" noChangeAspect="1"/>
          </p:cNvGraphicFramePr>
          <p:nvPr>
            <p:ph sz="half" idx="1"/>
          </p:nvPr>
        </p:nvGraphicFramePr>
        <p:xfrm>
          <a:off x="63629" y="1336045"/>
          <a:ext cx="5063778" cy="4185909"/>
        </p:xfrm>
        <a:graphic>
          <a:graphicData uri="http://schemas.openxmlformats.org/presentationml/2006/ole">
            <mc:AlternateContent xmlns:mc="http://schemas.openxmlformats.org/markup-compatibility/2006">
              <mc:Choice xmlns:v="urn:schemas-microsoft-com:vml" Requires="v">
                <p:oleObj spid="_x0000_s45112" name="Photo Editor 照片" r:id="rId4" imgW="13801725" imgH="11410950" progId="">
                  <p:embed/>
                </p:oleObj>
              </mc:Choice>
              <mc:Fallback>
                <p:oleObj name="Photo Editor 照片" r:id="rId4" imgW="13801725" imgH="11410950" progId="">
                  <p:embed/>
                  <p:pic>
                    <p:nvPicPr>
                      <p:cNvPr id="0" name="Object 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29" y="1336045"/>
                        <a:ext cx="5063778" cy="4185909"/>
                      </a:xfrm>
                      <a:prstGeom prst="rect">
                        <a:avLst/>
                      </a:prstGeom>
                      <a:noFill/>
                      <a:ln>
                        <a:noFill/>
                      </a:ln>
                      <a:effectLst/>
                    </p:spPr>
                  </p:pic>
                </p:oleObj>
              </mc:Fallback>
            </mc:AlternateContent>
          </a:graphicData>
        </a:graphic>
      </p:graphicFrame>
      <p:sp>
        <p:nvSpPr>
          <p:cNvPr id="21" name="矩形 20"/>
          <p:cNvSpPr/>
          <p:nvPr/>
        </p:nvSpPr>
        <p:spPr>
          <a:xfrm>
            <a:off x="1750027" y="1750941"/>
            <a:ext cx="543593" cy="11929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p>
        </p:txBody>
      </p:sp>
      <p:sp>
        <p:nvSpPr>
          <p:cNvPr id="22" name="矩形 21"/>
          <p:cNvSpPr/>
          <p:nvPr/>
        </p:nvSpPr>
        <p:spPr>
          <a:xfrm>
            <a:off x="635619" y="4951935"/>
            <a:ext cx="1114408" cy="369332"/>
          </a:xfrm>
          <a:prstGeom prst="rect">
            <a:avLst/>
          </a:prstGeom>
        </p:spPr>
        <p:txBody>
          <a:bodyPr wrap="none">
            <a:spAutoFit/>
          </a:bodyPr>
          <a:lstStyle/>
          <a:p>
            <a:r>
              <a:rPr lang="zh-CN" altLang="en-US" b="1" dirty="0">
                <a:latin typeface="宋体" panose="02010600030101010101" pitchFamily="2" charset="-122"/>
                <a:ea typeface="宋体" panose="02010600030101010101" pitchFamily="2" charset="-122"/>
              </a:rPr>
              <a:t>输入回路</a:t>
            </a:r>
          </a:p>
        </p:txBody>
      </p:sp>
      <p:sp>
        <p:nvSpPr>
          <p:cNvPr id="23" name="矩形 22"/>
          <p:cNvSpPr/>
          <p:nvPr/>
        </p:nvSpPr>
        <p:spPr>
          <a:xfrm>
            <a:off x="3497883" y="4951935"/>
            <a:ext cx="1114408" cy="369332"/>
          </a:xfrm>
          <a:prstGeom prst="rect">
            <a:avLst/>
          </a:prstGeom>
        </p:spPr>
        <p:txBody>
          <a:bodyPr wrap="none">
            <a:spAutoFit/>
          </a:bodyPr>
          <a:lstStyle/>
          <a:p>
            <a:r>
              <a:rPr lang="zh-CN" altLang="en-US" b="1" dirty="0">
                <a:latin typeface="宋体" panose="02010600030101010101" pitchFamily="2" charset="-122"/>
                <a:ea typeface="宋体" panose="02010600030101010101" pitchFamily="2" charset="-122"/>
              </a:rPr>
              <a:t>输出回路</a:t>
            </a:r>
          </a:p>
        </p:txBody>
      </p:sp>
      <p:sp>
        <p:nvSpPr>
          <p:cNvPr id="25" name="矩形 24"/>
          <p:cNvSpPr/>
          <p:nvPr/>
        </p:nvSpPr>
        <p:spPr>
          <a:xfrm>
            <a:off x="5743358" y="926926"/>
            <a:ext cx="649537" cy="369332"/>
          </a:xfrm>
          <a:prstGeom prst="rect">
            <a:avLst/>
          </a:prstGeom>
        </p:spPr>
        <p:txBody>
          <a:bodyPr wrap="none">
            <a:spAutoFit/>
          </a:bodyPr>
          <a:lstStyle/>
          <a:p>
            <a:r>
              <a:rPr lang="zh-CN" altLang="en-US" b="1" dirty="0">
                <a:solidFill>
                  <a:srgbClr val="002060"/>
                </a:solidFill>
                <a:latin typeface="宋体" panose="02010600030101010101" pitchFamily="2" charset="-122"/>
                <a:ea typeface="宋体" panose="02010600030101010101" pitchFamily="2" charset="-122"/>
              </a:rPr>
              <a:t>电子</a:t>
            </a:r>
          </a:p>
        </p:txBody>
      </p:sp>
      <p:sp>
        <p:nvSpPr>
          <p:cNvPr id="3" name="椭圆 2"/>
          <p:cNvSpPr/>
          <p:nvPr/>
        </p:nvSpPr>
        <p:spPr>
          <a:xfrm>
            <a:off x="5518525" y="1028091"/>
            <a:ext cx="182033" cy="18466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27" name="椭圆 26"/>
          <p:cNvSpPr/>
          <p:nvPr/>
        </p:nvSpPr>
        <p:spPr>
          <a:xfrm>
            <a:off x="6573455" y="1019259"/>
            <a:ext cx="182033" cy="1846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solidFill>
                <a:srgbClr val="002060"/>
              </a:solidFill>
            </a:endParaRPr>
          </a:p>
        </p:txBody>
      </p:sp>
      <p:sp>
        <p:nvSpPr>
          <p:cNvPr id="28" name="矩形 27"/>
          <p:cNvSpPr/>
          <p:nvPr/>
        </p:nvSpPr>
        <p:spPr>
          <a:xfrm>
            <a:off x="6828549" y="920566"/>
            <a:ext cx="649537" cy="369332"/>
          </a:xfrm>
          <a:prstGeom prst="rect">
            <a:avLst/>
          </a:prstGeom>
        </p:spPr>
        <p:txBody>
          <a:bodyPr wrap="none">
            <a:spAutoFit/>
          </a:bodyPr>
          <a:lstStyle/>
          <a:p>
            <a:r>
              <a:rPr lang="zh-CN" altLang="en-US" b="1" dirty="0">
                <a:solidFill>
                  <a:srgbClr val="002060"/>
                </a:solidFill>
                <a:latin typeface="宋体" panose="02010600030101010101" pitchFamily="2" charset="-122"/>
                <a:ea typeface="宋体" panose="02010600030101010101" pitchFamily="2" charset="-122"/>
              </a:rPr>
              <a:t>空穴</a:t>
            </a:r>
          </a:p>
        </p:txBody>
      </p:sp>
      <p:sp>
        <p:nvSpPr>
          <p:cNvPr id="33" name="矩形 32"/>
          <p:cNvSpPr/>
          <p:nvPr/>
        </p:nvSpPr>
        <p:spPr>
          <a:xfrm>
            <a:off x="5129238" y="3475095"/>
            <a:ext cx="3815247" cy="1446550"/>
          </a:xfrm>
          <a:prstGeom prst="rect">
            <a:avLst/>
          </a:prstGeom>
        </p:spPr>
        <p:txBody>
          <a:bodyPr wrap="square">
            <a:spAutoFit/>
          </a:bodyPr>
          <a:lstStyle/>
          <a:p>
            <a:pPr algn="just"/>
            <a:r>
              <a:rPr lang="en-US" altLang="zh-CN" sz="22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1. BE</a:t>
            </a:r>
            <a:r>
              <a:rPr lang="zh-CN" altLang="en-US" sz="22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发射结加正向电压，使</a:t>
            </a:r>
            <a:r>
              <a:rPr lang="en-US" altLang="zh-CN" sz="22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BE</a:t>
            </a:r>
            <a:r>
              <a:rPr lang="zh-CN" altLang="en-US" sz="22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结正偏，若高于</a:t>
            </a:r>
            <a:r>
              <a:rPr lang="en-US" altLang="zh-CN" sz="22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Von</a:t>
            </a:r>
            <a:r>
              <a:rPr lang="zh-CN" altLang="en-US" sz="22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，则</a:t>
            </a:r>
            <a:r>
              <a:rPr lang="en-US" altLang="zh-CN" sz="22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BE</a:t>
            </a:r>
            <a:r>
              <a:rPr lang="zh-CN" altLang="en-US" sz="22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结导通，发射区电子扩散运动形成发射极电流 </a:t>
            </a:r>
            <a:r>
              <a:rPr lang="en-US" altLang="zh-CN" sz="2200" i="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I</a:t>
            </a:r>
            <a:r>
              <a:rPr lang="en-US" altLang="zh-CN" sz="2200" i="1" baseline="-250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E</a:t>
            </a:r>
            <a:endParaRPr lang="zh-CN" altLang="en-US" sz="2200" i="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4" name="矩形 33"/>
          <p:cNvSpPr/>
          <p:nvPr/>
        </p:nvSpPr>
        <p:spPr>
          <a:xfrm>
            <a:off x="5071049" y="4921645"/>
            <a:ext cx="3931623" cy="1107996"/>
          </a:xfrm>
          <a:prstGeom prst="rect">
            <a:avLst/>
          </a:prstGeom>
        </p:spPr>
        <p:txBody>
          <a:bodyPr wrap="square">
            <a:spAutoFit/>
          </a:bodyPr>
          <a:lstStyle/>
          <a:p>
            <a:pPr algn="just"/>
            <a:r>
              <a:rPr lang="en-US" altLang="zh-CN" sz="22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en-US" sz="22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从发射区扩散到基区的</a:t>
            </a:r>
            <a:r>
              <a:rPr lang="zh-CN" altLang="en-US" sz="22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一部分</a:t>
            </a:r>
            <a:r>
              <a:rPr lang="zh-CN" altLang="en-US" sz="22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自由电子与空穴的复合运动形成基极电流 </a:t>
            </a:r>
            <a:r>
              <a:rPr lang="en-US" altLang="zh-CN" sz="2200" i="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I</a:t>
            </a:r>
            <a:r>
              <a:rPr lang="en-US" altLang="zh-CN" sz="2200" i="1" baseline="-250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B</a:t>
            </a:r>
            <a:endParaRPr lang="zh-CN" altLang="en-US" sz="2200" i="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1" name="Rectangle 12"/>
          <p:cNvSpPr>
            <a:spLocks noChangeArrowheads="1"/>
          </p:cNvSpPr>
          <p:nvPr/>
        </p:nvSpPr>
        <p:spPr bwMode="auto">
          <a:xfrm>
            <a:off x="3515994" y="72495"/>
            <a:ext cx="5694284"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algn="l"/>
            <a:r>
              <a:rPr kumimoji="1" lang="en-US" altLang="zh-CN" sz="3200" b="1" dirty="0">
                <a:effectLst/>
                <a:latin typeface="Times New Roman" panose="02020603050405020304" pitchFamily="18" charset="0"/>
                <a:ea typeface="楷体" panose="02010609060101010101" pitchFamily="49" charset="-122"/>
                <a:cs typeface="Times New Roman" panose="02020603050405020304" pitchFamily="18" charset="0"/>
              </a:rPr>
              <a:t>3.4.1  </a:t>
            </a:r>
            <a:r>
              <a:rPr kumimoji="1" lang="zh-CN" altLang="en-US" sz="3200" b="1" dirty="0">
                <a:effectLst/>
                <a:latin typeface="Times New Roman" panose="02020603050405020304" pitchFamily="18" charset="0"/>
                <a:ea typeface="楷体" panose="02010609060101010101" pitchFamily="49" charset="-122"/>
                <a:cs typeface="Times New Roman" panose="02020603050405020304" pitchFamily="18" charset="0"/>
              </a:rPr>
              <a:t>双极型三极管的开关特性</a:t>
            </a:r>
          </a:p>
        </p:txBody>
      </p:sp>
      <p:sp>
        <p:nvSpPr>
          <p:cNvPr id="11" name="矩形 10"/>
          <p:cNvSpPr/>
          <p:nvPr/>
        </p:nvSpPr>
        <p:spPr>
          <a:xfrm>
            <a:off x="1595392" y="4418293"/>
            <a:ext cx="998991" cy="369332"/>
          </a:xfrm>
          <a:prstGeom prst="rect">
            <a:avLst/>
          </a:prstGeom>
        </p:spPr>
        <p:txBody>
          <a:bodyPr wrap="none">
            <a:spAutoFit/>
          </a:bodyPr>
          <a:lstStyle/>
          <a:p>
            <a:r>
              <a:rPr lang="zh-CN" altLang="en-US" b="1" dirty="0">
                <a:solidFill>
                  <a:srgbClr val="FF0000"/>
                </a:solidFill>
                <a:latin typeface="宋体" panose="02010600030101010101" pitchFamily="2" charset="-122"/>
                <a:ea typeface="宋体" panose="02010600030101010101" pitchFamily="2" charset="-122"/>
              </a:rPr>
              <a:t>发射区</a:t>
            </a:r>
            <a:r>
              <a:rPr lang="en-US" altLang="zh-CN" b="1" dirty="0">
                <a:solidFill>
                  <a:srgbClr val="FF0000"/>
                </a:solidFill>
                <a:latin typeface="宋体" panose="02010600030101010101" pitchFamily="2" charset="-122"/>
                <a:ea typeface="宋体" panose="02010600030101010101" pitchFamily="2" charset="-122"/>
              </a:rPr>
              <a:t>N</a:t>
            </a:r>
            <a:endParaRPr lang="zh-CN" altLang="en-US" b="1" dirty="0">
              <a:solidFill>
                <a:srgbClr val="FF0000"/>
              </a:solidFill>
              <a:latin typeface="宋体" panose="02010600030101010101" pitchFamily="2" charset="-122"/>
              <a:ea typeface="宋体" panose="02010600030101010101" pitchFamily="2" charset="-122"/>
            </a:endParaRPr>
          </a:p>
        </p:txBody>
      </p:sp>
      <p:sp>
        <p:nvSpPr>
          <p:cNvPr id="9" name="矩形 8"/>
          <p:cNvSpPr/>
          <p:nvPr/>
        </p:nvSpPr>
        <p:spPr>
          <a:xfrm>
            <a:off x="651624" y="2399959"/>
            <a:ext cx="1193898" cy="369332"/>
          </a:xfrm>
          <a:prstGeom prst="rect">
            <a:avLst/>
          </a:prstGeom>
        </p:spPr>
        <p:txBody>
          <a:bodyPr wrap="square">
            <a:spAutoFit/>
          </a:bodyPr>
          <a:lstStyle/>
          <a:p>
            <a:r>
              <a:rPr lang="en-US" altLang="zh-CN" b="1" dirty="0">
                <a:solidFill>
                  <a:srgbClr val="FF0000"/>
                </a:solidFill>
                <a:latin typeface="宋体" panose="02010600030101010101" pitchFamily="2" charset="-122"/>
                <a:ea typeface="宋体" panose="02010600030101010101" pitchFamily="2" charset="-122"/>
              </a:rPr>
              <a:t>BC</a:t>
            </a:r>
            <a:r>
              <a:rPr lang="zh-CN" altLang="en-US" b="1" dirty="0">
                <a:solidFill>
                  <a:srgbClr val="FF0000"/>
                </a:solidFill>
                <a:latin typeface="宋体" panose="02010600030101010101" pitchFamily="2" charset="-122"/>
                <a:ea typeface="宋体" panose="02010600030101010101" pitchFamily="2" charset="-122"/>
              </a:rPr>
              <a:t>集电结</a:t>
            </a:r>
          </a:p>
        </p:txBody>
      </p:sp>
      <p:sp>
        <p:nvSpPr>
          <p:cNvPr id="12" name="矩形 11"/>
          <p:cNvSpPr/>
          <p:nvPr/>
        </p:nvSpPr>
        <p:spPr>
          <a:xfrm>
            <a:off x="3570482" y="2967643"/>
            <a:ext cx="823717" cy="369332"/>
          </a:xfrm>
          <a:prstGeom prst="rect">
            <a:avLst/>
          </a:prstGeom>
        </p:spPr>
        <p:txBody>
          <a:bodyPr wrap="square">
            <a:spAutoFit/>
          </a:bodyPr>
          <a:lstStyle/>
          <a:p>
            <a:r>
              <a:rPr lang="zh-CN" altLang="en-US" b="1" dirty="0">
                <a:solidFill>
                  <a:srgbClr val="FF0000"/>
                </a:solidFill>
                <a:latin typeface="宋体" panose="02010600030101010101" pitchFamily="2" charset="-122"/>
                <a:ea typeface="宋体" panose="02010600030101010101" pitchFamily="2" charset="-122"/>
              </a:rPr>
              <a:t>基区</a:t>
            </a:r>
            <a:r>
              <a:rPr lang="en-US" altLang="zh-CN" b="1" dirty="0">
                <a:solidFill>
                  <a:srgbClr val="FF0000"/>
                </a:solidFill>
                <a:latin typeface="宋体" panose="02010600030101010101" pitchFamily="2" charset="-122"/>
                <a:ea typeface="宋体" panose="02010600030101010101" pitchFamily="2" charset="-122"/>
              </a:rPr>
              <a:t>P</a:t>
            </a:r>
            <a:endParaRPr lang="zh-CN" altLang="en-US" b="1" dirty="0">
              <a:solidFill>
                <a:srgbClr val="FF0000"/>
              </a:solidFill>
              <a:latin typeface="宋体" panose="02010600030101010101" pitchFamily="2" charset="-122"/>
              <a:ea typeface="宋体" panose="02010600030101010101" pitchFamily="2" charset="-122"/>
            </a:endParaRPr>
          </a:p>
        </p:txBody>
      </p:sp>
      <p:sp>
        <p:nvSpPr>
          <p:cNvPr id="13" name="矩形 12"/>
          <p:cNvSpPr/>
          <p:nvPr/>
        </p:nvSpPr>
        <p:spPr>
          <a:xfrm>
            <a:off x="1607615" y="1637298"/>
            <a:ext cx="998991" cy="369332"/>
          </a:xfrm>
          <a:prstGeom prst="rect">
            <a:avLst/>
          </a:prstGeom>
        </p:spPr>
        <p:txBody>
          <a:bodyPr wrap="none">
            <a:spAutoFit/>
          </a:bodyPr>
          <a:lstStyle/>
          <a:p>
            <a:r>
              <a:rPr lang="zh-CN" altLang="en-US" b="1" dirty="0">
                <a:solidFill>
                  <a:srgbClr val="FF0000"/>
                </a:solidFill>
                <a:latin typeface="宋体" panose="02010600030101010101" pitchFamily="2" charset="-122"/>
                <a:ea typeface="宋体" panose="02010600030101010101" pitchFamily="2" charset="-122"/>
              </a:rPr>
              <a:t>集电区</a:t>
            </a:r>
            <a:r>
              <a:rPr lang="en-US" altLang="zh-CN" b="1" dirty="0">
                <a:solidFill>
                  <a:srgbClr val="FF0000"/>
                </a:solidFill>
                <a:latin typeface="宋体" panose="02010600030101010101" pitchFamily="2" charset="-122"/>
                <a:ea typeface="宋体" panose="02010600030101010101" pitchFamily="2" charset="-122"/>
              </a:rPr>
              <a:t>N</a:t>
            </a:r>
            <a:endParaRPr lang="zh-CN" altLang="en-US" b="1" dirty="0">
              <a:solidFill>
                <a:srgbClr val="FF0000"/>
              </a:solidFill>
              <a:latin typeface="宋体" panose="02010600030101010101" pitchFamily="2" charset="-122"/>
              <a:ea typeface="宋体" panose="02010600030101010101" pitchFamily="2" charset="-122"/>
            </a:endParaRPr>
          </a:p>
        </p:txBody>
      </p:sp>
      <p:sp>
        <p:nvSpPr>
          <p:cNvPr id="15" name="矩形 14"/>
          <p:cNvSpPr/>
          <p:nvPr/>
        </p:nvSpPr>
        <p:spPr>
          <a:xfrm>
            <a:off x="1740398" y="3336975"/>
            <a:ext cx="543593" cy="11526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p>
        </p:txBody>
      </p:sp>
      <p:sp>
        <p:nvSpPr>
          <p:cNvPr id="10" name="矩形 9"/>
          <p:cNvSpPr/>
          <p:nvPr/>
        </p:nvSpPr>
        <p:spPr>
          <a:xfrm>
            <a:off x="691011" y="3537447"/>
            <a:ext cx="1116011" cy="646331"/>
          </a:xfrm>
          <a:prstGeom prst="rect">
            <a:avLst/>
          </a:prstGeom>
        </p:spPr>
        <p:txBody>
          <a:bodyPr wrap="none">
            <a:spAutoFit/>
          </a:bodyPr>
          <a:lstStyle/>
          <a:p>
            <a:r>
              <a:rPr lang="en-US" altLang="zh-CN" b="1" dirty="0">
                <a:solidFill>
                  <a:srgbClr val="FF0000"/>
                </a:solidFill>
                <a:latin typeface="宋体" panose="02010600030101010101" pitchFamily="2" charset="-122"/>
                <a:ea typeface="宋体" panose="02010600030101010101" pitchFamily="2" charset="-122"/>
              </a:rPr>
              <a:t>BE</a:t>
            </a:r>
            <a:r>
              <a:rPr lang="zh-CN" altLang="en-US" b="1" dirty="0">
                <a:solidFill>
                  <a:srgbClr val="FF0000"/>
                </a:solidFill>
                <a:latin typeface="宋体" panose="02010600030101010101" pitchFamily="2" charset="-122"/>
                <a:ea typeface="宋体" panose="02010600030101010101" pitchFamily="2" charset="-122"/>
              </a:rPr>
              <a:t>发射结</a:t>
            </a:r>
            <a:endParaRPr lang="en-US" altLang="zh-CN" b="1" dirty="0">
              <a:solidFill>
                <a:srgbClr val="FF0000"/>
              </a:solidFill>
              <a:latin typeface="宋体" panose="02010600030101010101" pitchFamily="2" charset="-122"/>
              <a:ea typeface="宋体" panose="02010600030101010101" pitchFamily="2" charset="-122"/>
            </a:endParaRPr>
          </a:p>
          <a:p>
            <a:r>
              <a:rPr lang="zh-CN" altLang="en-US" b="1" dirty="0">
                <a:solidFill>
                  <a:srgbClr val="FF0000"/>
                </a:solidFill>
                <a:latin typeface="宋体" panose="02010600030101010101" pitchFamily="2" charset="-122"/>
                <a:ea typeface="宋体" panose="02010600030101010101" pitchFamily="2" charset="-122"/>
              </a:rPr>
              <a:t>上</a:t>
            </a:r>
            <a:r>
              <a:rPr lang="en-US" altLang="zh-CN" b="1" dirty="0">
                <a:solidFill>
                  <a:srgbClr val="FF0000"/>
                </a:solidFill>
                <a:latin typeface="宋体" panose="02010600030101010101" pitchFamily="2" charset="-122"/>
                <a:ea typeface="宋体" panose="02010600030101010101" pitchFamily="2" charset="-122"/>
              </a:rPr>
              <a:t>+</a:t>
            </a:r>
            <a:r>
              <a:rPr lang="zh-CN" altLang="en-US" b="1" dirty="0">
                <a:solidFill>
                  <a:srgbClr val="FF0000"/>
                </a:solidFill>
                <a:latin typeface="宋体" panose="02010600030101010101" pitchFamily="2" charset="-122"/>
                <a:ea typeface="宋体" panose="02010600030101010101" pitchFamily="2" charset="-122"/>
              </a:rPr>
              <a:t>下</a:t>
            </a:r>
            <a:r>
              <a:rPr lang="en-US" altLang="zh-CN" b="1" dirty="0">
                <a:solidFill>
                  <a:srgbClr val="FF0000"/>
                </a:solidFill>
                <a:latin typeface="宋体" panose="02010600030101010101" pitchFamily="2" charset="-122"/>
                <a:ea typeface="宋体" panose="02010600030101010101" pitchFamily="2" charset="-122"/>
              </a:rPr>
              <a:t>-</a:t>
            </a:r>
            <a:endParaRPr lang="zh-CN" altLang="en-US" b="1" dirty="0">
              <a:solidFill>
                <a:srgbClr val="FF0000"/>
              </a:solidFill>
              <a:latin typeface="宋体" panose="02010600030101010101" pitchFamily="2" charset="-122"/>
              <a:ea typeface="宋体" panose="02010600030101010101" pitchFamily="2" charset="-122"/>
            </a:endParaRPr>
          </a:p>
        </p:txBody>
      </p:sp>
      <p:cxnSp>
        <p:nvCxnSpPr>
          <p:cNvPr id="26" name="直接连接符 25"/>
          <p:cNvCxnSpPr/>
          <p:nvPr/>
        </p:nvCxnSpPr>
        <p:spPr>
          <a:xfrm flipH="1" flipV="1">
            <a:off x="1663296" y="2511556"/>
            <a:ext cx="761162" cy="745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flipV="1">
            <a:off x="1692445" y="2603137"/>
            <a:ext cx="761162" cy="745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flipV="1">
            <a:off x="1663296" y="3679062"/>
            <a:ext cx="761162" cy="745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flipV="1">
            <a:off x="1665134" y="3784347"/>
            <a:ext cx="761162" cy="745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flipV="1">
            <a:off x="1665013" y="3869894"/>
            <a:ext cx="761162" cy="745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flipV="1">
            <a:off x="1687791" y="2711758"/>
            <a:ext cx="761162" cy="745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1129785" y="2819365"/>
            <a:ext cx="599233" cy="369332"/>
          </a:xfrm>
          <a:prstGeom prst="rect">
            <a:avLst/>
          </a:prstGeom>
        </p:spPr>
        <p:txBody>
          <a:bodyPr wrap="square">
            <a:spAutoFit/>
          </a:bodyPr>
          <a:lstStyle/>
          <a:p>
            <a:r>
              <a:rPr lang="en-US" altLang="zh-CN" b="1" dirty="0">
                <a:solidFill>
                  <a:srgbClr val="FF0000"/>
                </a:solidFill>
                <a:latin typeface="宋体" panose="02010600030101010101" pitchFamily="2" charset="-122"/>
                <a:ea typeface="宋体" panose="02010600030101010101" pitchFamily="2" charset="-122"/>
              </a:rPr>
              <a:t>B</a:t>
            </a:r>
            <a:r>
              <a:rPr lang="zh-CN" altLang="en-US" b="1" dirty="0">
                <a:solidFill>
                  <a:srgbClr val="FF0000"/>
                </a:solidFill>
                <a:latin typeface="宋体" panose="02010600030101010101" pitchFamily="2" charset="-122"/>
                <a:ea typeface="宋体" panose="02010600030101010101" pitchFamily="2" charset="-122"/>
              </a:rPr>
              <a:t>极</a:t>
            </a:r>
          </a:p>
        </p:txBody>
      </p:sp>
      <p:sp>
        <p:nvSpPr>
          <p:cNvPr id="55" name="矩形 54"/>
          <p:cNvSpPr/>
          <p:nvPr/>
        </p:nvSpPr>
        <p:spPr>
          <a:xfrm>
            <a:off x="2201999" y="4884164"/>
            <a:ext cx="599233" cy="369332"/>
          </a:xfrm>
          <a:prstGeom prst="rect">
            <a:avLst/>
          </a:prstGeom>
        </p:spPr>
        <p:txBody>
          <a:bodyPr wrap="square">
            <a:spAutoFit/>
          </a:bodyPr>
          <a:lstStyle/>
          <a:p>
            <a:r>
              <a:rPr lang="en-US" altLang="zh-CN" b="1" dirty="0">
                <a:solidFill>
                  <a:srgbClr val="FF0000"/>
                </a:solidFill>
                <a:latin typeface="宋体" panose="02010600030101010101" pitchFamily="2" charset="-122"/>
                <a:ea typeface="宋体" panose="02010600030101010101" pitchFamily="2" charset="-122"/>
              </a:rPr>
              <a:t>E</a:t>
            </a:r>
            <a:r>
              <a:rPr lang="zh-CN" altLang="en-US" b="1" dirty="0">
                <a:solidFill>
                  <a:srgbClr val="FF0000"/>
                </a:solidFill>
                <a:latin typeface="宋体" panose="02010600030101010101" pitchFamily="2" charset="-122"/>
                <a:ea typeface="宋体" panose="02010600030101010101" pitchFamily="2" charset="-122"/>
              </a:rPr>
              <a:t>极</a:t>
            </a:r>
          </a:p>
        </p:txBody>
      </p:sp>
      <p:sp>
        <p:nvSpPr>
          <p:cNvPr id="56" name="矩形 55"/>
          <p:cNvSpPr/>
          <p:nvPr/>
        </p:nvSpPr>
        <p:spPr>
          <a:xfrm>
            <a:off x="2221554" y="1166776"/>
            <a:ext cx="599233" cy="369332"/>
          </a:xfrm>
          <a:prstGeom prst="rect">
            <a:avLst/>
          </a:prstGeom>
        </p:spPr>
        <p:txBody>
          <a:bodyPr wrap="square">
            <a:spAutoFit/>
          </a:bodyPr>
          <a:lstStyle/>
          <a:p>
            <a:r>
              <a:rPr lang="en-US" altLang="zh-CN" b="1" dirty="0">
                <a:solidFill>
                  <a:srgbClr val="FF0000"/>
                </a:solidFill>
                <a:latin typeface="宋体" panose="02010600030101010101" pitchFamily="2" charset="-122"/>
                <a:ea typeface="宋体" panose="02010600030101010101" pitchFamily="2" charset="-122"/>
              </a:rPr>
              <a:t>C</a:t>
            </a:r>
            <a:r>
              <a:rPr lang="zh-CN" altLang="en-US" b="1" dirty="0">
                <a:solidFill>
                  <a:srgbClr val="FF0000"/>
                </a:solidFill>
                <a:latin typeface="宋体" panose="02010600030101010101" pitchFamily="2" charset="-122"/>
                <a:ea typeface="宋体" panose="02010600030101010101" pitchFamily="2" charset="-122"/>
              </a:rPr>
              <a:t>极</a:t>
            </a:r>
          </a:p>
        </p:txBody>
      </p:sp>
      <p:pic>
        <p:nvPicPr>
          <p:cNvPr id="233472" name="图片 233471"/>
          <p:cNvPicPr>
            <a:picLocks noChangeAspect="1"/>
          </p:cNvPicPr>
          <p:nvPr/>
        </p:nvPicPr>
        <p:blipFill>
          <a:blip r:embed="rId6"/>
          <a:stretch>
            <a:fillRect/>
          </a:stretch>
        </p:blipFill>
        <p:spPr>
          <a:xfrm>
            <a:off x="5156275" y="1372794"/>
            <a:ext cx="2233399" cy="2180723"/>
          </a:xfrm>
          <a:prstGeom prst="rect">
            <a:avLst/>
          </a:prstGeom>
        </p:spPr>
      </p:pic>
      <p:sp>
        <p:nvSpPr>
          <p:cNvPr id="233473" name="矩形 233472"/>
          <p:cNvSpPr/>
          <p:nvPr/>
        </p:nvSpPr>
        <p:spPr>
          <a:xfrm>
            <a:off x="6063519" y="1869078"/>
            <a:ext cx="599233" cy="369332"/>
          </a:xfrm>
          <a:prstGeom prst="rect">
            <a:avLst/>
          </a:prstGeom>
        </p:spPr>
        <p:txBody>
          <a:bodyPr wrap="square">
            <a:spAutoFit/>
          </a:bodyPr>
          <a:lstStyle/>
          <a:p>
            <a:r>
              <a:rPr lang="en-US" altLang="zh-CN" b="1" dirty="0">
                <a:solidFill>
                  <a:srgbClr val="FF0000"/>
                </a:solidFill>
                <a:latin typeface="宋体" panose="02010600030101010101" pitchFamily="2" charset="-122"/>
                <a:ea typeface="宋体" panose="02010600030101010101" pitchFamily="2" charset="-122"/>
              </a:rPr>
              <a:t>B</a:t>
            </a:r>
            <a:r>
              <a:rPr lang="zh-CN" altLang="en-US" b="1" dirty="0">
                <a:solidFill>
                  <a:srgbClr val="FF0000"/>
                </a:solidFill>
                <a:latin typeface="宋体" panose="02010600030101010101" pitchFamily="2" charset="-122"/>
                <a:ea typeface="宋体" panose="02010600030101010101" pitchFamily="2" charset="-122"/>
              </a:rPr>
              <a:t>极</a:t>
            </a:r>
          </a:p>
        </p:txBody>
      </p:sp>
      <p:sp>
        <p:nvSpPr>
          <p:cNvPr id="233475" name="矩形 233474"/>
          <p:cNvSpPr/>
          <p:nvPr/>
        </p:nvSpPr>
        <p:spPr>
          <a:xfrm>
            <a:off x="6392895" y="1421879"/>
            <a:ext cx="599233" cy="369332"/>
          </a:xfrm>
          <a:prstGeom prst="rect">
            <a:avLst/>
          </a:prstGeom>
        </p:spPr>
        <p:txBody>
          <a:bodyPr wrap="square">
            <a:spAutoFit/>
          </a:bodyPr>
          <a:lstStyle/>
          <a:p>
            <a:r>
              <a:rPr lang="en-US" altLang="zh-CN" b="1" dirty="0">
                <a:solidFill>
                  <a:srgbClr val="FF0000"/>
                </a:solidFill>
                <a:latin typeface="宋体" panose="02010600030101010101" pitchFamily="2" charset="-122"/>
                <a:ea typeface="宋体" panose="02010600030101010101" pitchFamily="2" charset="-122"/>
              </a:rPr>
              <a:t>C</a:t>
            </a:r>
            <a:r>
              <a:rPr lang="zh-CN" altLang="en-US" b="1" dirty="0">
                <a:solidFill>
                  <a:srgbClr val="FF0000"/>
                </a:solidFill>
                <a:latin typeface="宋体" panose="02010600030101010101" pitchFamily="2" charset="-122"/>
                <a:ea typeface="宋体" panose="02010600030101010101" pitchFamily="2" charset="-122"/>
              </a:rPr>
              <a:t>极</a:t>
            </a:r>
          </a:p>
        </p:txBody>
      </p:sp>
      <p:sp>
        <p:nvSpPr>
          <p:cNvPr id="233476" name="矩形 233475"/>
          <p:cNvSpPr/>
          <p:nvPr/>
        </p:nvSpPr>
        <p:spPr>
          <a:xfrm>
            <a:off x="6375718" y="2551195"/>
            <a:ext cx="599233" cy="369332"/>
          </a:xfrm>
          <a:prstGeom prst="rect">
            <a:avLst/>
          </a:prstGeom>
        </p:spPr>
        <p:txBody>
          <a:bodyPr wrap="square">
            <a:spAutoFit/>
          </a:bodyPr>
          <a:lstStyle/>
          <a:p>
            <a:r>
              <a:rPr lang="en-US" altLang="zh-CN" b="1" dirty="0">
                <a:solidFill>
                  <a:srgbClr val="FF0000"/>
                </a:solidFill>
                <a:latin typeface="宋体" panose="02010600030101010101" pitchFamily="2" charset="-122"/>
                <a:ea typeface="宋体" panose="02010600030101010101" pitchFamily="2" charset="-122"/>
              </a:rPr>
              <a:t>E</a:t>
            </a:r>
            <a:r>
              <a:rPr lang="zh-CN" altLang="en-US" b="1" dirty="0">
                <a:solidFill>
                  <a:srgbClr val="FF0000"/>
                </a:solidFill>
                <a:latin typeface="宋体" panose="02010600030101010101" pitchFamily="2" charset="-122"/>
                <a:ea typeface="宋体" panose="02010600030101010101" pitchFamily="2" charset="-122"/>
              </a:rPr>
              <a:t>极</a:t>
            </a:r>
          </a:p>
        </p:txBody>
      </p:sp>
      <p:pic>
        <p:nvPicPr>
          <p:cNvPr id="233477" name="Picture 2"/>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3863" t="60509" r="31281" b="9312"/>
          <a:stretch>
            <a:fillRect/>
          </a:stretch>
        </p:blipFill>
        <p:spPr bwMode="auto">
          <a:xfrm rot="5400000">
            <a:off x="3533053" y="3608707"/>
            <a:ext cx="729682" cy="406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3478" name="Picture 2"/>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3863" t="60509" r="31281" b="9312"/>
          <a:stretch>
            <a:fillRect/>
          </a:stretch>
        </p:blipFill>
        <p:spPr bwMode="auto">
          <a:xfrm rot="16200000">
            <a:off x="3510110" y="2329325"/>
            <a:ext cx="729682" cy="406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3479" name="Picture 2"/>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3863" t="60509" r="31281" b="9312"/>
          <a:stretch>
            <a:fillRect/>
          </a:stretch>
        </p:blipFill>
        <p:spPr bwMode="auto">
          <a:xfrm rot="5400000">
            <a:off x="3533053" y="3608708"/>
            <a:ext cx="729682" cy="406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3480" name="Picture 2"/>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3863" t="60509" r="31281" b="9312"/>
          <a:stretch>
            <a:fillRect/>
          </a:stretch>
        </p:blipFill>
        <p:spPr bwMode="auto">
          <a:xfrm rot="16200000">
            <a:off x="3510110" y="2329326"/>
            <a:ext cx="729682" cy="406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anim calcmode="lin" valueType="num">
                                      <p:cBhvr>
                                        <p:cTn id="16" dur="500" fill="hold"/>
                                        <p:tgtEl>
                                          <p:spTgt spid="25"/>
                                        </p:tgtEl>
                                        <p:attrNameLst>
                                          <p:attrName>ppt_x</p:attrName>
                                        </p:attrNameLst>
                                      </p:cBhvr>
                                      <p:tavLst>
                                        <p:tav tm="0">
                                          <p:val>
                                            <p:strVal val="#ppt_x"/>
                                          </p:val>
                                        </p:tav>
                                        <p:tav tm="100000">
                                          <p:val>
                                            <p:strVal val="#ppt_x"/>
                                          </p:val>
                                        </p:tav>
                                      </p:tavLst>
                                    </p:anim>
                                    <p:anim calcmode="lin" valueType="num">
                                      <p:cBhvr>
                                        <p:cTn id="17" dur="500" fill="hold"/>
                                        <p:tgtEl>
                                          <p:spTgt spid="25"/>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anim calcmode="lin" valueType="num">
                                      <p:cBhvr>
                                        <p:cTn id="21" dur="500" fill="hold"/>
                                        <p:tgtEl>
                                          <p:spTgt spid="3"/>
                                        </p:tgtEl>
                                        <p:attrNameLst>
                                          <p:attrName>ppt_x</p:attrName>
                                        </p:attrNameLst>
                                      </p:cBhvr>
                                      <p:tavLst>
                                        <p:tav tm="0">
                                          <p:val>
                                            <p:strVal val="#ppt_x"/>
                                          </p:val>
                                        </p:tav>
                                        <p:tav tm="100000">
                                          <p:val>
                                            <p:strVal val="#ppt_x"/>
                                          </p:val>
                                        </p:tav>
                                      </p:tavLst>
                                    </p:anim>
                                    <p:anim calcmode="lin" valueType="num">
                                      <p:cBhvr>
                                        <p:cTn id="22" dur="500" fill="hold"/>
                                        <p:tgtEl>
                                          <p:spTgt spid="3"/>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anim calcmode="lin" valueType="num">
                                      <p:cBhvr>
                                        <p:cTn id="26" dur="500" fill="hold"/>
                                        <p:tgtEl>
                                          <p:spTgt spid="27"/>
                                        </p:tgtEl>
                                        <p:attrNameLst>
                                          <p:attrName>ppt_x</p:attrName>
                                        </p:attrNameLst>
                                      </p:cBhvr>
                                      <p:tavLst>
                                        <p:tav tm="0">
                                          <p:val>
                                            <p:strVal val="#ppt_x"/>
                                          </p:val>
                                        </p:tav>
                                        <p:tav tm="100000">
                                          <p:val>
                                            <p:strVal val="#ppt_x"/>
                                          </p:val>
                                        </p:tav>
                                      </p:tavLst>
                                    </p:anim>
                                    <p:anim calcmode="lin" valueType="num">
                                      <p:cBhvr>
                                        <p:cTn id="27" dur="500" fill="hold"/>
                                        <p:tgtEl>
                                          <p:spTgt spid="27"/>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anim calcmode="lin" valueType="num">
                                      <p:cBhvr>
                                        <p:cTn id="31" dur="500" fill="hold"/>
                                        <p:tgtEl>
                                          <p:spTgt spid="28"/>
                                        </p:tgtEl>
                                        <p:attrNameLst>
                                          <p:attrName>ppt_x</p:attrName>
                                        </p:attrNameLst>
                                      </p:cBhvr>
                                      <p:tavLst>
                                        <p:tav tm="0">
                                          <p:val>
                                            <p:strVal val="#ppt_x"/>
                                          </p:val>
                                        </p:tav>
                                        <p:tav tm="100000">
                                          <p:val>
                                            <p:strVal val="#ppt_x"/>
                                          </p:val>
                                        </p:tav>
                                      </p:tavLst>
                                    </p:anim>
                                    <p:anim calcmode="lin" valueType="num">
                                      <p:cBhvr>
                                        <p:cTn id="32"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ppt_x"/>
                                          </p:val>
                                        </p:tav>
                                        <p:tav tm="100000">
                                          <p:val>
                                            <p:strVal val="#ppt_x"/>
                                          </p:val>
                                        </p:tav>
                                      </p:tavLst>
                                    </p:anim>
                                    <p:anim calcmode="lin" valueType="num">
                                      <p:cBhvr additive="base">
                                        <p:cTn id="43"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22"/>
                                        </p:tgtEl>
                                        <p:attrNameLst>
                                          <p:attrName>style.visibility</p:attrName>
                                        </p:attrNameLst>
                                      </p:cBhvr>
                                      <p:to>
                                        <p:strVal val="visible"/>
                                      </p:to>
                                    </p:set>
                                    <p:anim calcmode="lin" valueType="num">
                                      <p:cBhvr additive="base">
                                        <p:cTn id="48" dur="500" fill="hold"/>
                                        <p:tgtEl>
                                          <p:spTgt spid="22"/>
                                        </p:tgtEl>
                                        <p:attrNameLst>
                                          <p:attrName>ppt_x</p:attrName>
                                        </p:attrNameLst>
                                      </p:cBhvr>
                                      <p:tavLst>
                                        <p:tav tm="0">
                                          <p:val>
                                            <p:strVal val="#ppt_x"/>
                                          </p:val>
                                        </p:tav>
                                        <p:tav tm="100000">
                                          <p:val>
                                            <p:strVal val="#ppt_x"/>
                                          </p:val>
                                        </p:tav>
                                      </p:tavLst>
                                    </p:anim>
                                    <p:anim calcmode="lin" valueType="num">
                                      <p:cBhvr additive="base">
                                        <p:cTn id="49"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23"/>
                                        </p:tgtEl>
                                        <p:attrNameLst>
                                          <p:attrName>style.visibility</p:attrName>
                                        </p:attrNameLst>
                                      </p:cBhvr>
                                      <p:to>
                                        <p:strVal val="visible"/>
                                      </p:to>
                                    </p:set>
                                    <p:anim calcmode="lin" valueType="num">
                                      <p:cBhvr additive="base">
                                        <p:cTn id="54" dur="500" fill="hold"/>
                                        <p:tgtEl>
                                          <p:spTgt spid="23"/>
                                        </p:tgtEl>
                                        <p:attrNameLst>
                                          <p:attrName>ppt_x</p:attrName>
                                        </p:attrNameLst>
                                      </p:cBhvr>
                                      <p:tavLst>
                                        <p:tav tm="0">
                                          <p:val>
                                            <p:strVal val="#ppt_x"/>
                                          </p:val>
                                        </p:tav>
                                        <p:tav tm="100000">
                                          <p:val>
                                            <p:strVal val="#ppt_x"/>
                                          </p:val>
                                        </p:tav>
                                      </p:tavLst>
                                    </p:anim>
                                    <p:anim calcmode="lin" valueType="num">
                                      <p:cBhvr additive="base">
                                        <p:cTn id="55"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5" grpId="0"/>
      <p:bldP spid="3" grpId="0" animBg="1"/>
      <p:bldP spid="27" grpId="0" animBg="1"/>
      <p:bldP spid="28" grpId="0"/>
      <p:bldP spid="33" grpId="0"/>
      <p:bldP spid="34" grpId="0"/>
      <p:bldP spid="9" grpId="0"/>
      <p:bldP spid="10"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p:nvPr>
        </p:nvSpPr>
        <p:spPr>
          <a:xfrm>
            <a:off x="123049" y="432041"/>
            <a:ext cx="7886700" cy="1325563"/>
          </a:xfrm>
        </p:spPr>
        <p:txBody>
          <a:bodyPr/>
          <a:lstStyle/>
          <a:p>
            <a:pPr eaLnBrk="1" hangingPunct="1">
              <a:defRPr/>
            </a:pPr>
            <a:r>
              <a:rPr lang="zh-CN" altLang="en-US" sz="2400" dirty="0">
                <a:latin typeface="华文楷体" panose="02010600040101010101" pitchFamily="2" charset="-122"/>
                <a:ea typeface="华文楷体" panose="02010600040101010101" pitchFamily="2" charset="-122"/>
              </a:rPr>
              <a:t>以</a:t>
            </a:r>
            <a:r>
              <a:rPr lang="en-US" altLang="zh-CN" sz="2400" b="1" dirty="0">
                <a:latin typeface="华文楷体" panose="02010600040101010101" pitchFamily="2" charset="-122"/>
                <a:ea typeface="华文楷体" panose="02010600040101010101" pitchFamily="2" charset="-122"/>
              </a:rPr>
              <a:t>NPN</a:t>
            </a:r>
            <a:r>
              <a:rPr lang="zh-CN" altLang="en-US" sz="2400" b="1" dirty="0">
                <a:latin typeface="华文楷体" panose="02010600040101010101" pitchFamily="2" charset="-122"/>
                <a:ea typeface="华文楷体" panose="02010600040101010101" pitchFamily="2" charset="-122"/>
              </a:rPr>
              <a:t>共射极电路</a:t>
            </a:r>
            <a:r>
              <a:rPr lang="zh-CN" altLang="en-US" sz="2400" dirty="0">
                <a:latin typeface="华文楷体" panose="02010600040101010101" pitchFamily="2" charset="-122"/>
                <a:ea typeface="华文楷体" panose="02010600040101010101" pitchFamily="2" charset="-122"/>
              </a:rPr>
              <a:t>为例说明工作原理：</a:t>
            </a:r>
          </a:p>
        </p:txBody>
      </p:sp>
      <p:graphicFrame>
        <p:nvGraphicFramePr>
          <p:cNvPr id="58370" name="Object 3"/>
          <p:cNvGraphicFramePr>
            <a:graphicFrameLocks noGrp="1" noChangeAspect="1"/>
          </p:cNvGraphicFramePr>
          <p:nvPr>
            <p:ph sz="half" idx="1"/>
          </p:nvPr>
        </p:nvGraphicFramePr>
        <p:xfrm>
          <a:off x="63629" y="1336045"/>
          <a:ext cx="5063778" cy="4185909"/>
        </p:xfrm>
        <a:graphic>
          <a:graphicData uri="http://schemas.openxmlformats.org/presentationml/2006/ole">
            <mc:AlternateContent xmlns:mc="http://schemas.openxmlformats.org/markup-compatibility/2006">
              <mc:Choice xmlns:v="urn:schemas-microsoft-com:vml" Requires="v">
                <p:oleObj spid="_x0000_s46188" name="Photo Editor 照片" r:id="rId4" imgW="13801725" imgH="11410950" progId="">
                  <p:embed/>
                </p:oleObj>
              </mc:Choice>
              <mc:Fallback>
                <p:oleObj name="Photo Editor 照片" r:id="rId4" imgW="13801725" imgH="11410950" progId="">
                  <p:embed/>
                  <p:pic>
                    <p:nvPicPr>
                      <p:cNvPr id="0" name="Object 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29" y="1336045"/>
                        <a:ext cx="5063778" cy="4185909"/>
                      </a:xfrm>
                      <a:prstGeom prst="rect">
                        <a:avLst/>
                      </a:prstGeom>
                      <a:noFill/>
                      <a:ln>
                        <a:noFill/>
                      </a:ln>
                      <a:effectLst/>
                    </p:spPr>
                  </p:pic>
                </p:oleObj>
              </mc:Fallback>
            </mc:AlternateContent>
          </a:graphicData>
        </a:graphic>
      </p:graphicFrame>
      <p:sp>
        <p:nvSpPr>
          <p:cNvPr id="21" name="矩形 20"/>
          <p:cNvSpPr/>
          <p:nvPr/>
        </p:nvSpPr>
        <p:spPr>
          <a:xfrm>
            <a:off x="1750027" y="1750941"/>
            <a:ext cx="543593" cy="11929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p>
        </p:txBody>
      </p:sp>
      <p:sp>
        <p:nvSpPr>
          <p:cNvPr id="22" name="矩形 21"/>
          <p:cNvSpPr/>
          <p:nvPr/>
        </p:nvSpPr>
        <p:spPr>
          <a:xfrm>
            <a:off x="635619" y="4951935"/>
            <a:ext cx="1114408" cy="369332"/>
          </a:xfrm>
          <a:prstGeom prst="rect">
            <a:avLst/>
          </a:prstGeom>
        </p:spPr>
        <p:txBody>
          <a:bodyPr wrap="none">
            <a:spAutoFit/>
          </a:bodyPr>
          <a:lstStyle/>
          <a:p>
            <a:r>
              <a:rPr lang="zh-CN" altLang="en-US" b="1" dirty="0">
                <a:latin typeface="宋体" panose="02010600030101010101" pitchFamily="2" charset="-122"/>
                <a:ea typeface="宋体" panose="02010600030101010101" pitchFamily="2" charset="-122"/>
              </a:rPr>
              <a:t>输入回路</a:t>
            </a:r>
          </a:p>
        </p:txBody>
      </p:sp>
      <p:sp>
        <p:nvSpPr>
          <p:cNvPr id="23" name="矩形 22"/>
          <p:cNvSpPr/>
          <p:nvPr/>
        </p:nvSpPr>
        <p:spPr>
          <a:xfrm>
            <a:off x="3497883" y="4951935"/>
            <a:ext cx="1114408" cy="369332"/>
          </a:xfrm>
          <a:prstGeom prst="rect">
            <a:avLst/>
          </a:prstGeom>
        </p:spPr>
        <p:txBody>
          <a:bodyPr wrap="none">
            <a:spAutoFit/>
          </a:bodyPr>
          <a:lstStyle/>
          <a:p>
            <a:r>
              <a:rPr lang="zh-CN" altLang="en-US" b="1" dirty="0">
                <a:latin typeface="宋体" panose="02010600030101010101" pitchFamily="2" charset="-122"/>
                <a:ea typeface="宋体" panose="02010600030101010101" pitchFamily="2" charset="-122"/>
              </a:rPr>
              <a:t>输出回路</a:t>
            </a:r>
          </a:p>
        </p:txBody>
      </p:sp>
      <p:sp>
        <p:nvSpPr>
          <p:cNvPr id="25" name="矩形 24"/>
          <p:cNvSpPr/>
          <p:nvPr/>
        </p:nvSpPr>
        <p:spPr>
          <a:xfrm>
            <a:off x="5743358" y="926926"/>
            <a:ext cx="649537" cy="369332"/>
          </a:xfrm>
          <a:prstGeom prst="rect">
            <a:avLst/>
          </a:prstGeom>
        </p:spPr>
        <p:txBody>
          <a:bodyPr wrap="none">
            <a:spAutoFit/>
          </a:bodyPr>
          <a:lstStyle/>
          <a:p>
            <a:r>
              <a:rPr lang="zh-CN" altLang="en-US" b="1" dirty="0">
                <a:solidFill>
                  <a:srgbClr val="002060"/>
                </a:solidFill>
                <a:latin typeface="宋体" panose="02010600030101010101" pitchFamily="2" charset="-122"/>
                <a:ea typeface="宋体" panose="02010600030101010101" pitchFamily="2" charset="-122"/>
              </a:rPr>
              <a:t>电子</a:t>
            </a:r>
          </a:p>
        </p:txBody>
      </p:sp>
      <p:sp>
        <p:nvSpPr>
          <p:cNvPr id="3" name="椭圆 2"/>
          <p:cNvSpPr/>
          <p:nvPr/>
        </p:nvSpPr>
        <p:spPr>
          <a:xfrm>
            <a:off x="5581043" y="1043376"/>
            <a:ext cx="134563" cy="13643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33" name="矩形 32"/>
          <p:cNvSpPr/>
          <p:nvPr/>
        </p:nvSpPr>
        <p:spPr>
          <a:xfrm>
            <a:off x="5037018" y="1325415"/>
            <a:ext cx="4031094" cy="923330"/>
          </a:xfrm>
          <a:prstGeom prst="rect">
            <a:avLst/>
          </a:prstGeom>
        </p:spPr>
        <p:txBody>
          <a:bodyPr wrap="square">
            <a:spAutoFit/>
          </a:bodyPr>
          <a:lstStyle/>
          <a:p>
            <a:pPr algn="just"/>
            <a:r>
              <a:rPr lang="en-US" altLang="zh-CN"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1. BE</a:t>
            </a:r>
            <a:r>
              <a:rPr lang="zh-CN" altLang="en-US"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发射结加正向电压，使</a:t>
            </a:r>
            <a:r>
              <a:rPr lang="en-US" altLang="zh-CN"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BE</a:t>
            </a:r>
            <a:r>
              <a:rPr lang="zh-CN" altLang="en-US"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结导通，发射区电子向上扩散形成向下的发射极电流 </a:t>
            </a:r>
            <a:r>
              <a:rPr lang="en-US" altLang="zh-CN" i="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I</a:t>
            </a:r>
            <a:r>
              <a:rPr lang="en-US" altLang="zh-CN" i="1" baseline="-250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E</a:t>
            </a:r>
            <a:endParaRPr lang="zh-CN" altLang="en-US" i="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4" name="矩形 33"/>
          <p:cNvSpPr/>
          <p:nvPr/>
        </p:nvSpPr>
        <p:spPr>
          <a:xfrm>
            <a:off x="5060630" y="2250693"/>
            <a:ext cx="3931623" cy="646331"/>
          </a:xfrm>
          <a:prstGeom prst="rect">
            <a:avLst/>
          </a:prstGeom>
        </p:spPr>
        <p:txBody>
          <a:bodyPr wrap="square">
            <a:spAutoFit/>
          </a:bodyPr>
          <a:lstStyle/>
          <a:p>
            <a:pPr algn="just"/>
            <a:r>
              <a:rPr lang="en-US" altLang="zh-CN"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en-US"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近似理解为一部分发射极电流 </a:t>
            </a:r>
            <a:r>
              <a:rPr lang="en-US" altLang="zh-CN" i="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I</a:t>
            </a:r>
            <a:r>
              <a:rPr lang="en-US" altLang="zh-CN" i="1" baseline="-250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E</a:t>
            </a:r>
            <a:r>
              <a:rPr lang="zh-CN" altLang="en-US"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形成</a:t>
            </a:r>
            <a:r>
              <a:rPr lang="zh-CN" altLang="en-US"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基极电流 </a:t>
            </a:r>
            <a:r>
              <a:rPr lang="en-US" altLang="zh-CN" i="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I</a:t>
            </a:r>
            <a:r>
              <a:rPr lang="en-US" altLang="zh-CN" i="1" baseline="-250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B</a:t>
            </a:r>
            <a:endParaRPr lang="zh-CN" altLang="en-US" i="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1" name="Rectangle 12"/>
          <p:cNvSpPr>
            <a:spLocks noChangeArrowheads="1"/>
          </p:cNvSpPr>
          <p:nvPr/>
        </p:nvSpPr>
        <p:spPr bwMode="auto">
          <a:xfrm>
            <a:off x="3515994" y="72495"/>
            <a:ext cx="5694284"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algn="l"/>
            <a:r>
              <a:rPr kumimoji="1" lang="en-US" altLang="zh-CN" sz="3200" b="1" dirty="0">
                <a:effectLst/>
                <a:latin typeface="Times New Roman" panose="02020603050405020304" pitchFamily="18" charset="0"/>
                <a:ea typeface="楷体" panose="02010609060101010101" pitchFamily="49" charset="-122"/>
                <a:cs typeface="Times New Roman" panose="02020603050405020304" pitchFamily="18" charset="0"/>
              </a:rPr>
              <a:t>3.4.1  </a:t>
            </a:r>
            <a:r>
              <a:rPr kumimoji="1" lang="zh-CN" altLang="en-US" sz="3200" b="1" dirty="0">
                <a:effectLst/>
                <a:latin typeface="Times New Roman" panose="02020603050405020304" pitchFamily="18" charset="0"/>
                <a:ea typeface="楷体" panose="02010609060101010101" pitchFamily="49" charset="-122"/>
                <a:cs typeface="Times New Roman" panose="02020603050405020304" pitchFamily="18" charset="0"/>
              </a:rPr>
              <a:t>双极型三极管的开关特性</a:t>
            </a:r>
          </a:p>
        </p:txBody>
      </p:sp>
      <p:sp>
        <p:nvSpPr>
          <p:cNvPr id="11" name="矩形 10"/>
          <p:cNvSpPr/>
          <p:nvPr/>
        </p:nvSpPr>
        <p:spPr>
          <a:xfrm>
            <a:off x="1595392" y="4418293"/>
            <a:ext cx="998991" cy="369332"/>
          </a:xfrm>
          <a:prstGeom prst="rect">
            <a:avLst/>
          </a:prstGeom>
        </p:spPr>
        <p:txBody>
          <a:bodyPr wrap="none">
            <a:spAutoFit/>
          </a:bodyPr>
          <a:lstStyle/>
          <a:p>
            <a:r>
              <a:rPr lang="zh-CN" altLang="en-US" b="1" dirty="0">
                <a:solidFill>
                  <a:srgbClr val="FF0000"/>
                </a:solidFill>
                <a:latin typeface="宋体" panose="02010600030101010101" pitchFamily="2" charset="-122"/>
                <a:ea typeface="宋体" panose="02010600030101010101" pitchFamily="2" charset="-122"/>
              </a:rPr>
              <a:t>发射区</a:t>
            </a:r>
            <a:r>
              <a:rPr lang="en-US" altLang="zh-CN" b="1" dirty="0">
                <a:solidFill>
                  <a:srgbClr val="FF0000"/>
                </a:solidFill>
                <a:latin typeface="宋体" panose="02010600030101010101" pitchFamily="2" charset="-122"/>
                <a:ea typeface="宋体" panose="02010600030101010101" pitchFamily="2" charset="-122"/>
              </a:rPr>
              <a:t>N</a:t>
            </a:r>
            <a:endParaRPr lang="zh-CN" altLang="en-US" b="1" dirty="0">
              <a:solidFill>
                <a:srgbClr val="FF0000"/>
              </a:solidFill>
              <a:latin typeface="宋体" panose="02010600030101010101" pitchFamily="2" charset="-122"/>
              <a:ea typeface="宋体" panose="02010600030101010101" pitchFamily="2" charset="-122"/>
            </a:endParaRPr>
          </a:p>
        </p:txBody>
      </p:sp>
      <p:sp>
        <p:nvSpPr>
          <p:cNvPr id="9" name="矩形 8"/>
          <p:cNvSpPr/>
          <p:nvPr/>
        </p:nvSpPr>
        <p:spPr>
          <a:xfrm>
            <a:off x="651624" y="2399959"/>
            <a:ext cx="1193898" cy="369332"/>
          </a:xfrm>
          <a:prstGeom prst="rect">
            <a:avLst/>
          </a:prstGeom>
        </p:spPr>
        <p:txBody>
          <a:bodyPr wrap="square">
            <a:spAutoFit/>
          </a:bodyPr>
          <a:lstStyle/>
          <a:p>
            <a:r>
              <a:rPr lang="en-US" altLang="zh-CN" b="1" dirty="0">
                <a:solidFill>
                  <a:srgbClr val="FF0000"/>
                </a:solidFill>
                <a:latin typeface="宋体" panose="02010600030101010101" pitchFamily="2" charset="-122"/>
                <a:ea typeface="宋体" panose="02010600030101010101" pitchFamily="2" charset="-122"/>
              </a:rPr>
              <a:t>BC</a:t>
            </a:r>
            <a:r>
              <a:rPr lang="zh-CN" altLang="en-US" b="1" dirty="0">
                <a:solidFill>
                  <a:srgbClr val="FF0000"/>
                </a:solidFill>
                <a:latin typeface="宋体" panose="02010600030101010101" pitchFamily="2" charset="-122"/>
                <a:ea typeface="宋体" panose="02010600030101010101" pitchFamily="2" charset="-122"/>
              </a:rPr>
              <a:t>集电结</a:t>
            </a:r>
          </a:p>
        </p:txBody>
      </p:sp>
      <p:sp>
        <p:nvSpPr>
          <p:cNvPr id="12" name="矩形 11"/>
          <p:cNvSpPr/>
          <p:nvPr/>
        </p:nvSpPr>
        <p:spPr>
          <a:xfrm>
            <a:off x="3570482" y="2967643"/>
            <a:ext cx="823717" cy="369332"/>
          </a:xfrm>
          <a:prstGeom prst="rect">
            <a:avLst/>
          </a:prstGeom>
        </p:spPr>
        <p:txBody>
          <a:bodyPr wrap="square">
            <a:spAutoFit/>
          </a:bodyPr>
          <a:lstStyle/>
          <a:p>
            <a:r>
              <a:rPr lang="zh-CN" altLang="en-US" b="1" dirty="0">
                <a:solidFill>
                  <a:srgbClr val="FF0000"/>
                </a:solidFill>
                <a:latin typeface="宋体" panose="02010600030101010101" pitchFamily="2" charset="-122"/>
                <a:ea typeface="宋体" panose="02010600030101010101" pitchFamily="2" charset="-122"/>
              </a:rPr>
              <a:t>基区</a:t>
            </a:r>
            <a:r>
              <a:rPr lang="en-US" altLang="zh-CN" b="1" dirty="0">
                <a:solidFill>
                  <a:srgbClr val="FF0000"/>
                </a:solidFill>
                <a:latin typeface="宋体" panose="02010600030101010101" pitchFamily="2" charset="-122"/>
                <a:ea typeface="宋体" panose="02010600030101010101" pitchFamily="2" charset="-122"/>
              </a:rPr>
              <a:t>P</a:t>
            </a:r>
            <a:endParaRPr lang="zh-CN" altLang="en-US" b="1" dirty="0">
              <a:solidFill>
                <a:srgbClr val="FF0000"/>
              </a:solidFill>
              <a:latin typeface="宋体" panose="02010600030101010101" pitchFamily="2" charset="-122"/>
              <a:ea typeface="宋体" panose="02010600030101010101" pitchFamily="2" charset="-122"/>
            </a:endParaRPr>
          </a:p>
        </p:txBody>
      </p:sp>
      <p:sp>
        <p:nvSpPr>
          <p:cNvPr id="13" name="矩形 12"/>
          <p:cNvSpPr/>
          <p:nvPr/>
        </p:nvSpPr>
        <p:spPr>
          <a:xfrm>
            <a:off x="1607615" y="1637298"/>
            <a:ext cx="998991" cy="369332"/>
          </a:xfrm>
          <a:prstGeom prst="rect">
            <a:avLst/>
          </a:prstGeom>
        </p:spPr>
        <p:txBody>
          <a:bodyPr wrap="none">
            <a:spAutoFit/>
          </a:bodyPr>
          <a:lstStyle/>
          <a:p>
            <a:r>
              <a:rPr lang="zh-CN" altLang="en-US" b="1" dirty="0">
                <a:solidFill>
                  <a:srgbClr val="FF0000"/>
                </a:solidFill>
                <a:latin typeface="宋体" panose="02010600030101010101" pitchFamily="2" charset="-122"/>
                <a:ea typeface="宋体" panose="02010600030101010101" pitchFamily="2" charset="-122"/>
              </a:rPr>
              <a:t>集电区</a:t>
            </a:r>
            <a:r>
              <a:rPr lang="en-US" altLang="zh-CN" b="1" dirty="0">
                <a:solidFill>
                  <a:srgbClr val="FF0000"/>
                </a:solidFill>
                <a:latin typeface="宋体" panose="02010600030101010101" pitchFamily="2" charset="-122"/>
                <a:ea typeface="宋体" panose="02010600030101010101" pitchFamily="2" charset="-122"/>
              </a:rPr>
              <a:t>N</a:t>
            </a:r>
            <a:endParaRPr lang="zh-CN" altLang="en-US" b="1" dirty="0">
              <a:solidFill>
                <a:srgbClr val="FF0000"/>
              </a:solidFill>
              <a:latin typeface="宋体" panose="02010600030101010101" pitchFamily="2" charset="-122"/>
              <a:ea typeface="宋体" panose="02010600030101010101" pitchFamily="2" charset="-122"/>
            </a:endParaRPr>
          </a:p>
        </p:txBody>
      </p:sp>
      <p:sp>
        <p:nvSpPr>
          <p:cNvPr id="15" name="矩形 14"/>
          <p:cNvSpPr/>
          <p:nvPr/>
        </p:nvSpPr>
        <p:spPr>
          <a:xfrm>
            <a:off x="1740398" y="3336975"/>
            <a:ext cx="543593" cy="11526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p>
        </p:txBody>
      </p:sp>
      <p:sp>
        <p:nvSpPr>
          <p:cNvPr id="10" name="矩形 9"/>
          <p:cNvSpPr/>
          <p:nvPr/>
        </p:nvSpPr>
        <p:spPr>
          <a:xfrm>
            <a:off x="724890" y="3562545"/>
            <a:ext cx="1116011" cy="646331"/>
          </a:xfrm>
          <a:prstGeom prst="rect">
            <a:avLst/>
          </a:prstGeom>
        </p:spPr>
        <p:txBody>
          <a:bodyPr wrap="none">
            <a:spAutoFit/>
          </a:bodyPr>
          <a:lstStyle/>
          <a:p>
            <a:r>
              <a:rPr lang="en-US" altLang="zh-CN" b="1" dirty="0">
                <a:solidFill>
                  <a:srgbClr val="FF0000"/>
                </a:solidFill>
                <a:latin typeface="宋体" panose="02010600030101010101" pitchFamily="2" charset="-122"/>
                <a:ea typeface="宋体" panose="02010600030101010101" pitchFamily="2" charset="-122"/>
              </a:rPr>
              <a:t>BE</a:t>
            </a:r>
            <a:r>
              <a:rPr lang="zh-CN" altLang="en-US" b="1" dirty="0">
                <a:solidFill>
                  <a:srgbClr val="FF0000"/>
                </a:solidFill>
                <a:latin typeface="宋体" panose="02010600030101010101" pitchFamily="2" charset="-122"/>
                <a:ea typeface="宋体" panose="02010600030101010101" pitchFamily="2" charset="-122"/>
              </a:rPr>
              <a:t>发射结</a:t>
            </a:r>
            <a:endParaRPr lang="en-US" altLang="zh-CN" b="1" dirty="0">
              <a:solidFill>
                <a:srgbClr val="FF0000"/>
              </a:solidFill>
              <a:latin typeface="宋体" panose="02010600030101010101" pitchFamily="2" charset="-122"/>
              <a:ea typeface="宋体" panose="02010600030101010101" pitchFamily="2" charset="-122"/>
            </a:endParaRPr>
          </a:p>
          <a:p>
            <a:r>
              <a:rPr lang="zh-CN" altLang="en-US" b="1" dirty="0">
                <a:solidFill>
                  <a:srgbClr val="FF0000"/>
                </a:solidFill>
                <a:latin typeface="宋体" panose="02010600030101010101" pitchFamily="2" charset="-122"/>
                <a:ea typeface="宋体" panose="02010600030101010101" pitchFamily="2" charset="-122"/>
              </a:rPr>
              <a:t>上</a:t>
            </a:r>
            <a:r>
              <a:rPr lang="en-US" altLang="zh-CN" b="1" dirty="0">
                <a:solidFill>
                  <a:srgbClr val="FF0000"/>
                </a:solidFill>
                <a:latin typeface="宋体" panose="02010600030101010101" pitchFamily="2" charset="-122"/>
                <a:ea typeface="宋体" panose="02010600030101010101" pitchFamily="2" charset="-122"/>
              </a:rPr>
              <a:t>+</a:t>
            </a:r>
            <a:r>
              <a:rPr lang="zh-CN" altLang="en-US" b="1" dirty="0">
                <a:solidFill>
                  <a:srgbClr val="FF0000"/>
                </a:solidFill>
                <a:latin typeface="宋体" panose="02010600030101010101" pitchFamily="2" charset="-122"/>
                <a:ea typeface="宋体" panose="02010600030101010101" pitchFamily="2" charset="-122"/>
              </a:rPr>
              <a:t>下</a:t>
            </a:r>
            <a:r>
              <a:rPr lang="en-US" altLang="zh-CN" b="1" dirty="0">
                <a:solidFill>
                  <a:srgbClr val="FF0000"/>
                </a:solidFill>
                <a:latin typeface="宋体" panose="02010600030101010101" pitchFamily="2" charset="-122"/>
                <a:ea typeface="宋体" panose="02010600030101010101" pitchFamily="2" charset="-122"/>
              </a:rPr>
              <a:t>-</a:t>
            </a:r>
            <a:endParaRPr lang="zh-CN" altLang="en-US" b="1" dirty="0">
              <a:solidFill>
                <a:srgbClr val="FF0000"/>
              </a:solidFill>
              <a:latin typeface="宋体" panose="02010600030101010101" pitchFamily="2" charset="-122"/>
              <a:ea typeface="宋体" panose="02010600030101010101" pitchFamily="2" charset="-122"/>
            </a:endParaRPr>
          </a:p>
        </p:txBody>
      </p:sp>
      <p:cxnSp>
        <p:nvCxnSpPr>
          <p:cNvPr id="26" name="直接连接符 25"/>
          <p:cNvCxnSpPr/>
          <p:nvPr/>
        </p:nvCxnSpPr>
        <p:spPr>
          <a:xfrm flipH="1" flipV="1">
            <a:off x="1663296" y="2511556"/>
            <a:ext cx="761162" cy="745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flipV="1">
            <a:off x="1692445" y="2603137"/>
            <a:ext cx="761162" cy="745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flipV="1">
            <a:off x="1663296" y="3679062"/>
            <a:ext cx="761162" cy="745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flipV="1">
            <a:off x="1665134" y="3784347"/>
            <a:ext cx="761162" cy="745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flipV="1">
            <a:off x="1665013" y="3869894"/>
            <a:ext cx="761162" cy="745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flipV="1">
            <a:off x="1687791" y="2711758"/>
            <a:ext cx="761162" cy="745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1126953" y="2895894"/>
            <a:ext cx="599233" cy="369332"/>
          </a:xfrm>
          <a:prstGeom prst="rect">
            <a:avLst/>
          </a:prstGeom>
        </p:spPr>
        <p:txBody>
          <a:bodyPr wrap="square">
            <a:spAutoFit/>
          </a:bodyPr>
          <a:lstStyle/>
          <a:p>
            <a:r>
              <a:rPr lang="en-US" altLang="zh-CN" b="1" dirty="0">
                <a:solidFill>
                  <a:srgbClr val="FF0000"/>
                </a:solidFill>
                <a:latin typeface="宋体" panose="02010600030101010101" pitchFamily="2" charset="-122"/>
                <a:ea typeface="宋体" panose="02010600030101010101" pitchFamily="2" charset="-122"/>
              </a:rPr>
              <a:t>B</a:t>
            </a:r>
            <a:r>
              <a:rPr lang="zh-CN" altLang="en-US" b="1" dirty="0">
                <a:solidFill>
                  <a:srgbClr val="FF0000"/>
                </a:solidFill>
                <a:latin typeface="宋体" panose="02010600030101010101" pitchFamily="2" charset="-122"/>
                <a:ea typeface="宋体" panose="02010600030101010101" pitchFamily="2" charset="-122"/>
              </a:rPr>
              <a:t>极</a:t>
            </a:r>
          </a:p>
        </p:txBody>
      </p:sp>
      <p:sp>
        <p:nvSpPr>
          <p:cNvPr id="55" name="矩形 54"/>
          <p:cNvSpPr/>
          <p:nvPr/>
        </p:nvSpPr>
        <p:spPr>
          <a:xfrm>
            <a:off x="2201999" y="4884164"/>
            <a:ext cx="599233" cy="369332"/>
          </a:xfrm>
          <a:prstGeom prst="rect">
            <a:avLst/>
          </a:prstGeom>
        </p:spPr>
        <p:txBody>
          <a:bodyPr wrap="square">
            <a:spAutoFit/>
          </a:bodyPr>
          <a:lstStyle/>
          <a:p>
            <a:r>
              <a:rPr lang="en-US" altLang="zh-CN" b="1" dirty="0">
                <a:solidFill>
                  <a:srgbClr val="FF0000"/>
                </a:solidFill>
                <a:latin typeface="宋体" panose="02010600030101010101" pitchFamily="2" charset="-122"/>
                <a:ea typeface="宋体" panose="02010600030101010101" pitchFamily="2" charset="-122"/>
              </a:rPr>
              <a:t>E</a:t>
            </a:r>
            <a:r>
              <a:rPr lang="zh-CN" altLang="en-US" b="1" dirty="0">
                <a:solidFill>
                  <a:srgbClr val="FF0000"/>
                </a:solidFill>
                <a:latin typeface="宋体" panose="02010600030101010101" pitchFamily="2" charset="-122"/>
                <a:ea typeface="宋体" panose="02010600030101010101" pitchFamily="2" charset="-122"/>
              </a:rPr>
              <a:t>极</a:t>
            </a:r>
          </a:p>
        </p:txBody>
      </p:sp>
      <p:sp>
        <p:nvSpPr>
          <p:cNvPr id="56" name="矩形 55"/>
          <p:cNvSpPr/>
          <p:nvPr/>
        </p:nvSpPr>
        <p:spPr>
          <a:xfrm>
            <a:off x="2221554" y="1166776"/>
            <a:ext cx="599233" cy="369332"/>
          </a:xfrm>
          <a:prstGeom prst="rect">
            <a:avLst/>
          </a:prstGeom>
        </p:spPr>
        <p:txBody>
          <a:bodyPr wrap="square">
            <a:spAutoFit/>
          </a:bodyPr>
          <a:lstStyle/>
          <a:p>
            <a:r>
              <a:rPr lang="en-US" altLang="zh-CN" b="1" dirty="0">
                <a:solidFill>
                  <a:srgbClr val="FF0000"/>
                </a:solidFill>
                <a:latin typeface="宋体" panose="02010600030101010101" pitchFamily="2" charset="-122"/>
                <a:ea typeface="宋体" panose="02010600030101010101" pitchFamily="2" charset="-122"/>
              </a:rPr>
              <a:t>C</a:t>
            </a:r>
            <a:r>
              <a:rPr lang="zh-CN" altLang="en-US" b="1" dirty="0">
                <a:solidFill>
                  <a:srgbClr val="FF0000"/>
                </a:solidFill>
                <a:latin typeface="宋体" panose="02010600030101010101" pitchFamily="2" charset="-122"/>
                <a:ea typeface="宋体" panose="02010600030101010101" pitchFamily="2" charset="-122"/>
              </a:rPr>
              <a:t>极</a:t>
            </a:r>
          </a:p>
        </p:txBody>
      </p:sp>
      <p:sp>
        <p:nvSpPr>
          <p:cNvPr id="4" name="文本框 3"/>
          <p:cNvSpPr txBox="1"/>
          <p:nvPr/>
        </p:nvSpPr>
        <p:spPr>
          <a:xfrm>
            <a:off x="5060630" y="2897500"/>
            <a:ext cx="3881249" cy="1477328"/>
          </a:xfrm>
          <a:prstGeom prst="rect">
            <a:avLst/>
          </a:prstGeom>
          <a:noFill/>
        </p:spPr>
        <p:txBody>
          <a:bodyPr wrap="square">
            <a:spAutoFit/>
          </a:bodyPr>
          <a:lstStyle/>
          <a:p>
            <a:pPr algn="just"/>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3.</a:t>
            </a:r>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若发射区扩散至基区剩下的电子想继续向上，则集电结必上</a:t>
            </a: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下</a:t>
            </a: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，则</a:t>
            </a:r>
            <a:r>
              <a:rPr lang="en-US" altLang="zh-CN" b="1" i="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V</a:t>
            </a:r>
            <a:r>
              <a:rPr lang="en-US" altLang="zh-CN" b="1" baseline="-25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CB</a:t>
            </a: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&gt;0</a:t>
            </a:r>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，则</a:t>
            </a:r>
            <a:r>
              <a:rPr lang="en-US" altLang="zh-CN" b="1" i="1"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V</a:t>
            </a:r>
            <a:r>
              <a:rPr lang="en-US" altLang="zh-CN" b="1" baseline="-250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cc</a:t>
            </a: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&gt;</a:t>
            </a:r>
            <a:r>
              <a:rPr lang="en-US" altLang="zh-CN" b="1" i="1"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V</a:t>
            </a:r>
            <a:r>
              <a:rPr lang="en-US" altLang="zh-CN" b="1" baseline="-250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bb</a:t>
            </a: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还能推出此时</a:t>
            </a:r>
            <a:endPar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algn="just"/>
            <a:r>
              <a:rPr lang="en-US" altLang="zh-CN" b="1" i="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V</a:t>
            </a:r>
            <a:r>
              <a:rPr lang="en-US" altLang="zh-CN" b="1" baseline="-25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CE</a:t>
            </a: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b="1" i="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V</a:t>
            </a:r>
            <a:r>
              <a:rPr lang="en-US" altLang="zh-CN" b="1" baseline="-25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CB</a:t>
            </a: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b="1" i="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V</a:t>
            </a:r>
            <a:r>
              <a:rPr lang="en-US" altLang="zh-CN" b="1" baseline="-25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BE</a:t>
            </a: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b="1" i="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V</a:t>
            </a:r>
            <a:r>
              <a:rPr lang="en-US" altLang="zh-CN" b="1" baseline="-25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CB </a:t>
            </a: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+ 0.7V&gt;0.7V</a:t>
            </a:r>
          </a:p>
          <a:p>
            <a:pPr algn="just"/>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即放大区的状况。</a:t>
            </a:r>
            <a:endPar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3863" t="60509" r="31281" b="9312"/>
          <a:stretch>
            <a:fillRect/>
          </a:stretch>
        </p:blipFill>
        <p:spPr bwMode="auto">
          <a:xfrm rot="5400000">
            <a:off x="3533053" y="3608708"/>
            <a:ext cx="729682" cy="406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3863" t="60509" r="31281" b="9312"/>
          <a:stretch>
            <a:fillRect/>
          </a:stretch>
        </p:blipFill>
        <p:spPr bwMode="auto">
          <a:xfrm rot="16200000">
            <a:off x="3510110" y="2329326"/>
            <a:ext cx="729682" cy="406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 name="Object 3"/>
          <p:cNvGraphicFramePr>
            <a:graphicFrameLocks noChangeAspect="1"/>
          </p:cNvGraphicFramePr>
          <p:nvPr/>
        </p:nvGraphicFramePr>
        <p:xfrm>
          <a:off x="5127407" y="4373271"/>
          <a:ext cx="5427281" cy="2484729"/>
        </p:xfrm>
        <a:graphic>
          <a:graphicData uri="http://schemas.openxmlformats.org/presentationml/2006/ole">
            <mc:AlternateContent xmlns:mc="http://schemas.openxmlformats.org/markup-compatibility/2006">
              <mc:Choice xmlns:v="urn:schemas-microsoft-com:vml" Requires="v">
                <p:oleObj spid="_x0000_s46189" name="Photo Editor Photo" r:id="rId7" imgW="28736925" imgH="13154025" progId="">
                  <p:embed/>
                </p:oleObj>
              </mc:Choice>
              <mc:Fallback>
                <p:oleObj name="Photo Editor Photo" r:id="rId7" imgW="28736925" imgH="13154025" progId="">
                  <p:embed/>
                  <p:pic>
                    <p:nvPicPr>
                      <p:cNvPr id="0" name="Object 3"/>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27407" y="4373271"/>
                        <a:ext cx="5427281" cy="2484729"/>
                      </a:xfrm>
                      <a:prstGeom prst="rect">
                        <a:avLst/>
                      </a:prstGeom>
                      <a:noFill/>
                      <a:ln>
                        <a:noFill/>
                      </a:ln>
                      <a:effectLst/>
                    </p:spPr>
                  </p:pic>
                </p:oleObj>
              </mc:Fallback>
            </mc:AlternateContent>
          </a:graphicData>
        </a:graphic>
      </p:graphicFrame>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a:xfrm>
            <a:off x="217774" y="873919"/>
            <a:ext cx="8229600" cy="884238"/>
          </a:xfrm>
        </p:spPr>
        <p:txBody>
          <a:bodyPr>
            <a:noAutofit/>
          </a:bodyPr>
          <a:lstStyle/>
          <a:p>
            <a:pPr eaLnBrk="1" hangingPunct="1">
              <a:defRPr/>
            </a:pPr>
            <a:r>
              <a:rPr lang="zh-CN" altLang="en-US" sz="2800" b="1" dirty="0">
                <a:latin typeface="华文楷体" panose="02010600040101010101" pitchFamily="2" charset="-122"/>
                <a:ea typeface="华文楷体" panose="02010600040101010101" pitchFamily="2" charset="-122"/>
              </a:rPr>
              <a:t>二、三极管的输入特性和输出特性</a:t>
            </a:r>
            <a:r>
              <a:rPr lang="en-US" altLang="zh-CN" sz="1600" dirty="0">
                <a:latin typeface="华文楷体" panose="02010600040101010101" pitchFamily="2" charset="-122"/>
                <a:ea typeface="华文楷体" panose="02010600040101010101" pitchFamily="2" charset="-122"/>
              </a:rPr>
              <a:t/>
            </a:r>
            <a:br>
              <a:rPr lang="en-US" altLang="zh-CN" sz="1600" dirty="0">
                <a:latin typeface="华文楷体" panose="02010600040101010101" pitchFamily="2" charset="-122"/>
                <a:ea typeface="华文楷体" panose="02010600040101010101" pitchFamily="2" charset="-122"/>
              </a:rPr>
            </a:br>
            <a:r>
              <a:rPr lang="en-US" altLang="zh-CN" sz="1600" dirty="0">
                <a:latin typeface="华文楷体" panose="02010600040101010101" pitchFamily="2" charset="-122"/>
                <a:ea typeface="华文楷体" panose="02010600040101010101" pitchFamily="2" charset="-122"/>
              </a:rPr>
              <a:t/>
            </a:r>
            <a:br>
              <a:rPr lang="en-US" altLang="zh-CN" sz="1600" dirty="0">
                <a:latin typeface="华文楷体" panose="02010600040101010101" pitchFamily="2" charset="-122"/>
                <a:ea typeface="华文楷体" panose="02010600040101010101" pitchFamily="2" charset="-122"/>
              </a:rPr>
            </a:br>
            <a:r>
              <a:rPr lang="zh-CN" altLang="en-US" sz="2400" b="1" dirty="0">
                <a:latin typeface="华文楷体" panose="02010600040101010101" pitchFamily="2" charset="-122"/>
                <a:ea typeface="华文楷体" panose="02010600040101010101" pitchFamily="2" charset="-122"/>
              </a:rPr>
              <a:t>三极管的输入特性曲线（</a:t>
            </a:r>
            <a:r>
              <a:rPr lang="en-US" altLang="zh-CN" sz="2400" b="1" dirty="0">
                <a:latin typeface="华文楷体" panose="02010600040101010101" pitchFamily="2" charset="-122"/>
                <a:ea typeface="华文楷体" panose="02010600040101010101" pitchFamily="2" charset="-122"/>
              </a:rPr>
              <a:t>NPN</a:t>
            </a:r>
            <a:r>
              <a:rPr lang="zh-CN" altLang="en-US" sz="2400" b="1" dirty="0">
                <a:latin typeface="华文楷体" panose="02010600040101010101" pitchFamily="2" charset="-122"/>
                <a:ea typeface="华文楷体" panose="02010600040101010101" pitchFamily="2" charset="-122"/>
              </a:rPr>
              <a:t>）</a:t>
            </a:r>
          </a:p>
        </p:txBody>
      </p:sp>
      <p:graphicFrame>
        <p:nvGraphicFramePr>
          <p:cNvPr id="59394" name="Object 3"/>
          <p:cNvGraphicFramePr>
            <a:graphicFrameLocks noGrp="1" noChangeAspect="1"/>
          </p:cNvGraphicFramePr>
          <p:nvPr>
            <p:ph idx="1"/>
          </p:nvPr>
        </p:nvGraphicFramePr>
        <p:xfrm>
          <a:off x="102" y="1815395"/>
          <a:ext cx="4993549" cy="3240791"/>
        </p:xfrm>
        <a:graphic>
          <a:graphicData uri="http://schemas.openxmlformats.org/presentationml/2006/ole">
            <mc:AlternateContent xmlns:mc="http://schemas.openxmlformats.org/markup-compatibility/2006">
              <mc:Choice xmlns:v="urn:schemas-microsoft-com:vml" Requires="v">
                <p:oleObj spid="_x0000_s47264" name="Photo Editor 照片" r:id="rId4" imgW="18564225" imgH="12049125" progId="">
                  <p:embed/>
                </p:oleObj>
              </mc:Choice>
              <mc:Fallback>
                <p:oleObj name="Photo Editor 照片" r:id="rId4" imgW="18564225" imgH="12049125" progId="">
                  <p:embed/>
                  <p:pic>
                    <p:nvPicPr>
                      <p:cNvPr id="0" name="Object 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 y="1815395"/>
                        <a:ext cx="4993549" cy="3240791"/>
                      </a:xfrm>
                      <a:prstGeom prst="rect">
                        <a:avLst/>
                      </a:prstGeom>
                      <a:noFill/>
                      <a:ln>
                        <a:noFill/>
                      </a:ln>
                      <a:effectLst/>
                    </p:spPr>
                  </p:pic>
                </p:oleObj>
              </mc:Fallback>
            </mc:AlternateContent>
          </a:graphicData>
        </a:graphic>
      </p:graphicFrame>
      <p:graphicFrame>
        <p:nvGraphicFramePr>
          <p:cNvPr id="6" name="Object 3"/>
          <p:cNvGraphicFramePr>
            <a:graphicFrameLocks noChangeAspect="1"/>
          </p:cNvGraphicFramePr>
          <p:nvPr/>
        </p:nvGraphicFramePr>
        <p:xfrm>
          <a:off x="5319373" y="1506443"/>
          <a:ext cx="3518451" cy="2908483"/>
        </p:xfrm>
        <a:graphic>
          <a:graphicData uri="http://schemas.openxmlformats.org/presentationml/2006/ole">
            <mc:AlternateContent xmlns:mc="http://schemas.openxmlformats.org/markup-compatibility/2006">
              <mc:Choice xmlns:v="urn:schemas-microsoft-com:vml" Requires="v">
                <p:oleObj spid="_x0000_s47265" name="Photo Editor 照片" r:id="rId6" imgW="13801725" imgH="11410950" progId="">
                  <p:embed/>
                </p:oleObj>
              </mc:Choice>
              <mc:Fallback>
                <p:oleObj name="Photo Editor 照片" r:id="rId6" imgW="13801725" imgH="11410950" progId="">
                  <p:embed/>
                  <p:pic>
                    <p:nvPicPr>
                      <p:cNvPr id="0" name="Object 3"/>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19373" y="1506443"/>
                        <a:ext cx="3518451" cy="2908483"/>
                      </a:xfrm>
                      <a:prstGeom prst="rect">
                        <a:avLst/>
                      </a:prstGeom>
                      <a:noFill/>
                      <a:ln>
                        <a:noFill/>
                      </a:ln>
                      <a:effectLst/>
                    </p:spPr>
                  </p:pic>
                </p:oleObj>
              </mc:Fallback>
            </mc:AlternateContent>
          </a:graphicData>
        </a:graphic>
      </p:graphicFrame>
      <p:graphicFrame>
        <p:nvGraphicFramePr>
          <p:cNvPr id="59396" name="Object 5"/>
          <p:cNvGraphicFramePr>
            <a:graphicFrameLocks noChangeAspect="1"/>
          </p:cNvGraphicFramePr>
          <p:nvPr/>
        </p:nvGraphicFramePr>
        <p:xfrm>
          <a:off x="6429373" y="4699229"/>
          <a:ext cx="1879542" cy="863607"/>
        </p:xfrm>
        <a:graphic>
          <a:graphicData uri="http://schemas.openxmlformats.org/presentationml/2006/ole">
            <mc:AlternateContent xmlns:mc="http://schemas.openxmlformats.org/markup-compatibility/2006">
              <mc:Choice xmlns:v="urn:schemas-microsoft-com:vml" Requires="v">
                <p:oleObj spid="_x0000_s47266" name="公式" r:id="rId8" imgW="939165" imgH="431800" progId="Equation.3">
                  <p:embed/>
                </p:oleObj>
              </mc:Choice>
              <mc:Fallback>
                <p:oleObj name="公式" r:id="rId8" imgW="939165" imgH="431800" progId="Equation.3">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29373" y="4699229"/>
                        <a:ext cx="1879542" cy="863607"/>
                      </a:xfrm>
                      <a:prstGeom prst="rect">
                        <a:avLst/>
                      </a:prstGeom>
                      <a:noFill/>
                      <a:effectLst/>
                    </p:spPr>
                  </p:pic>
                </p:oleObj>
              </mc:Fallback>
            </mc:AlternateContent>
          </a:graphicData>
        </a:graphic>
      </p:graphicFrame>
      <p:sp>
        <p:nvSpPr>
          <p:cNvPr id="11" name="矩形 10"/>
          <p:cNvSpPr/>
          <p:nvPr/>
        </p:nvSpPr>
        <p:spPr>
          <a:xfrm>
            <a:off x="3103029" y="2808440"/>
            <a:ext cx="530225" cy="402517"/>
          </a:xfrm>
          <a:prstGeom prst="rect">
            <a:avLst/>
          </a:prstGeom>
          <a:solidFill>
            <a:schemeClr val="accent4">
              <a:lumMod val="60000"/>
              <a:lumOff val="4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矩形 11"/>
          <p:cNvSpPr/>
          <p:nvPr/>
        </p:nvSpPr>
        <p:spPr>
          <a:xfrm>
            <a:off x="6090820" y="2405923"/>
            <a:ext cx="338554" cy="402517"/>
          </a:xfrm>
          <a:prstGeom prst="rect">
            <a:avLst/>
          </a:prstGeom>
          <a:solidFill>
            <a:schemeClr val="accent4">
              <a:lumMod val="60000"/>
              <a:lumOff val="4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 name="矩形 1"/>
          <p:cNvSpPr/>
          <p:nvPr/>
        </p:nvSpPr>
        <p:spPr>
          <a:xfrm>
            <a:off x="6090819" y="2439108"/>
            <a:ext cx="338554" cy="369332"/>
          </a:xfrm>
          <a:prstGeom prst="rect">
            <a:avLst/>
          </a:prstGeom>
        </p:spPr>
        <p:txBody>
          <a:bodyPr wrap="none">
            <a:spAutoFit/>
          </a:bodyPr>
          <a:lstStyle/>
          <a:p>
            <a:r>
              <a:rPr lang="en-US" altLang="zh-CN" dirty="0">
                <a:solidFill>
                  <a:srgbClr val="FF0000"/>
                </a:solidFill>
                <a:effectLst/>
                <a:latin typeface="Times New Roman" panose="02020603050405020304" pitchFamily="18" charset="0"/>
                <a:cs typeface="Times New Roman" panose="02020603050405020304" pitchFamily="18" charset="0"/>
              </a:rPr>
              <a:t>B</a:t>
            </a:r>
            <a:endParaRPr lang="zh-CN" altLang="zh-CN" dirty="0">
              <a:solidFill>
                <a:srgbClr val="FF0000"/>
              </a:solidFill>
              <a:effectLst/>
              <a:latin typeface="Times New Roman" panose="02020603050405020304" pitchFamily="18" charset="0"/>
              <a:cs typeface="Times New Roman" panose="02020603050405020304" pitchFamily="18" charset="0"/>
            </a:endParaRPr>
          </a:p>
        </p:txBody>
      </p:sp>
      <p:sp>
        <p:nvSpPr>
          <p:cNvPr id="15" name="矩形 14"/>
          <p:cNvSpPr/>
          <p:nvPr/>
        </p:nvSpPr>
        <p:spPr>
          <a:xfrm>
            <a:off x="6636795" y="3886908"/>
            <a:ext cx="338554" cy="402517"/>
          </a:xfrm>
          <a:prstGeom prst="rect">
            <a:avLst/>
          </a:prstGeom>
          <a:solidFill>
            <a:schemeClr val="accent4">
              <a:lumMod val="60000"/>
              <a:lumOff val="4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矩形 13"/>
          <p:cNvSpPr/>
          <p:nvPr/>
        </p:nvSpPr>
        <p:spPr>
          <a:xfrm>
            <a:off x="6649619" y="3886908"/>
            <a:ext cx="325730" cy="369332"/>
          </a:xfrm>
          <a:prstGeom prst="rect">
            <a:avLst/>
          </a:prstGeom>
        </p:spPr>
        <p:txBody>
          <a:bodyPr wrap="none">
            <a:spAutoFit/>
          </a:bodyPr>
          <a:lstStyle/>
          <a:p>
            <a:r>
              <a:rPr lang="en-US" altLang="zh-CN" dirty="0">
                <a:solidFill>
                  <a:srgbClr val="FF0000"/>
                </a:solidFill>
                <a:effectLst/>
                <a:latin typeface="Times New Roman" panose="02020603050405020304" pitchFamily="18" charset="0"/>
                <a:cs typeface="Times New Roman" panose="02020603050405020304" pitchFamily="18" charset="0"/>
              </a:rPr>
              <a:t>E</a:t>
            </a:r>
            <a:endParaRPr lang="zh-CN" altLang="zh-CN" dirty="0">
              <a:solidFill>
                <a:srgbClr val="FF0000"/>
              </a:solidFill>
              <a:effectLst/>
              <a:latin typeface="Times New Roman" panose="02020603050405020304" pitchFamily="18" charset="0"/>
              <a:cs typeface="Times New Roman" panose="02020603050405020304" pitchFamily="18" charset="0"/>
            </a:endParaRPr>
          </a:p>
        </p:txBody>
      </p:sp>
      <p:sp>
        <p:nvSpPr>
          <p:cNvPr id="18" name="Rectangle 12"/>
          <p:cNvSpPr>
            <a:spLocks noChangeArrowheads="1"/>
          </p:cNvSpPr>
          <p:nvPr/>
        </p:nvSpPr>
        <p:spPr bwMode="auto">
          <a:xfrm>
            <a:off x="3515994" y="72495"/>
            <a:ext cx="5694284"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algn="l"/>
            <a:r>
              <a:rPr kumimoji="1" lang="en-US" altLang="zh-CN" sz="3200" b="1" dirty="0">
                <a:effectLst/>
                <a:latin typeface="Times New Roman" panose="02020603050405020304" pitchFamily="18" charset="0"/>
                <a:ea typeface="楷体" panose="02010609060101010101" pitchFamily="49" charset="-122"/>
                <a:cs typeface="Times New Roman" panose="02020603050405020304" pitchFamily="18" charset="0"/>
              </a:rPr>
              <a:t>3.4.1  </a:t>
            </a:r>
            <a:r>
              <a:rPr kumimoji="1" lang="zh-CN" altLang="en-US" sz="3200" b="1" dirty="0">
                <a:effectLst/>
                <a:latin typeface="Times New Roman" panose="02020603050405020304" pitchFamily="18" charset="0"/>
                <a:ea typeface="楷体" panose="02010609060101010101" pitchFamily="49" charset="-122"/>
                <a:cs typeface="Times New Roman" panose="02020603050405020304" pitchFamily="18" charset="0"/>
              </a:rPr>
              <a:t>双极型三极管的开关特性</a:t>
            </a:r>
          </a:p>
        </p:txBody>
      </p:sp>
      <p:sp>
        <p:nvSpPr>
          <p:cNvPr id="3" name="矩形 2"/>
          <p:cNvSpPr/>
          <p:nvPr/>
        </p:nvSpPr>
        <p:spPr>
          <a:xfrm>
            <a:off x="2603500" y="4778522"/>
            <a:ext cx="530225" cy="234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500" name="Rectangle 4"/>
          <p:cNvSpPr>
            <a:spLocks noChangeArrowheads="1"/>
          </p:cNvSpPr>
          <p:nvPr/>
        </p:nvSpPr>
        <p:spPr bwMode="auto">
          <a:xfrm>
            <a:off x="63707" y="4756467"/>
            <a:ext cx="6429166" cy="1069214"/>
          </a:xfrm>
          <a:prstGeom prst="rect">
            <a:avLst/>
          </a:prstGeom>
          <a:noFill/>
          <a:ln>
            <a:noFill/>
          </a:ln>
          <a:effectLst/>
        </p:spPr>
        <p:txBody>
          <a:bodyPr/>
          <a:lstStyle/>
          <a:p>
            <a:pPr algn="just">
              <a:spcBef>
                <a:spcPct val="20000"/>
              </a:spcBef>
              <a:defRPr/>
            </a:pPr>
            <a:r>
              <a:rPr lang="zh-CN" altLang="en-US" sz="2400" dirty="0">
                <a:solidFill>
                  <a:srgbClr val="FF0000"/>
                </a:solidFill>
                <a:latin typeface="华文楷体" panose="02010600040101010101" pitchFamily="2" charset="-122"/>
                <a:ea typeface="华文楷体" panose="02010600040101010101" pitchFamily="2" charset="-122"/>
              </a:rPr>
              <a:t>输入特性近似认为</a:t>
            </a:r>
            <a:r>
              <a:rPr lang="en-US" altLang="zh-CN" sz="2400" dirty="0">
                <a:solidFill>
                  <a:srgbClr val="FF0000"/>
                </a:solidFill>
                <a:latin typeface="华文楷体" panose="02010600040101010101" pitchFamily="2" charset="-122"/>
                <a:ea typeface="华文楷体" panose="02010600040101010101" pitchFamily="2" charset="-122"/>
              </a:rPr>
              <a:t>:  V</a:t>
            </a:r>
            <a:r>
              <a:rPr lang="en-US" altLang="zh-CN" sz="2400" baseline="-25000" dirty="0">
                <a:solidFill>
                  <a:srgbClr val="FF0000"/>
                </a:solidFill>
                <a:latin typeface="华文楷体" panose="02010600040101010101" pitchFamily="2" charset="-122"/>
                <a:ea typeface="华文楷体" panose="02010600040101010101" pitchFamily="2" charset="-122"/>
              </a:rPr>
              <a:t>BE </a:t>
            </a:r>
            <a:r>
              <a:rPr lang="en-US" altLang="zh-CN" sz="2400" dirty="0">
                <a:solidFill>
                  <a:srgbClr val="FF0000"/>
                </a:solidFill>
                <a:latin typeface="华文楷体" panose="02010600040101010101" pitchFamily="2" charset="-122"/>
                <a:ea typeface="华文楷体" panose="02010600040101010101" pitchFamily="2" charset="-122"/>
              </a:rPr>
              <a:t>&lt; V</a:t>
            </a:r>
            <a:r>
              <a:rPr lang="en-US" altLang="zh-CN" sz="2400" baseline="-25000" dirty="0">
                <a:solidFill>
                  <a:srgbClr val="FF0000"/>
                </a:solidFill>
                <a:latin typeface="华文楷体" panose="02010600040101010101" pitchFamily="2" charset="-122"/>
                <a:ea typeface="华文楷体" panose="02010600040101010101" pitchFamily="2" charset="-122"/>
              </a:rPr>
              <a:t>ON    </a:t>
            </a:r>
            <a:r>
              <a:rPr lang="en-US" altLang="zh-CN" sz="2400" dirty="0" err="1">
                <a:solidFill>
                  <a:srgbClr val="FF0000"/>
                </a:solidFill>
                <a:latin typeface="华文楷体" panose="02010600040101010101" pitchFamily="2" charset="-122"/>
                <a:ea typeface="华文楷体" panose="02010600040101010101" pitchFamily="2" charset="-122"/>
              </a:rPr>
              <a:t>i</a:t>
            </a:r>
            <a:r>
              <a:rPr lang="en-US" altLang="zh-CN" sz="2400" baseline="-25000" dirty="0" err="1">
                <a:solidFill>
                  <a:srgbClr val="FF0000"/>
                </a:solidFill>
                <a:latin typeface="华文楷体" panose="02010600040101010101" pitchFamily="2" charset="-122"/>
                <a:ea typeface="华文楷体" panose="02010600040101010101" pitchFamily="2" charset="-122"/>
              </a:rPr>
              <a:t>B</a:t>
            </a:r>
            <a:r>
              <a:rPr lang="en-US" altLang="zh-CN" sz="2400" dirty="0">
                <a:solidFill>
                  <a:srgbClr val="FF0000"/>
                </a:solidFill>
                <a:latin typeface="华文楷体" panose="02010600040101010101" pitchFamily="2" charset="-122"/>
                <a:ea typeface="华文楷体" panose="02010600040101010101" pitchFamily="2" charset="-122"/>
              </a:rPr>
              <a:t> = 0</a:t>
            </a:r>
            <a:r>
              <a:rPr lang="zh-CN" altLang="en-US" sz="2400" dirty="0">
                <a:solidFill>
                  <a:srgbClr val="FF0000"/>
                </a:solidFill>
                <a:latin typeface="华文楷体" panose="02010600040101010101" pitchFamily="2" charset="-122"/>
                <a:ea typeface="华文楷体" panose="02010600040101010101" pitchFamily="2" charset="-122"/>
              </a:rPr>
              <a:t>；</a:t>
            </a:r>
            <a:endParaRPr lang="en-US" altLang="zh-CN" sz="2400" dirty="0">
              <a:solidFill>
                <a:srgbClr val="FF0000"/>
              </a:solidFill>
              <a:latin typeface="华文楷体" panose="02010600040101010101" pitchFamily="2" charset="-122"/>
              <a:ea typeface="华文楷体" panose="02010600040101010101" pitchFamily="2" charset="-122"/>
            </a:endParaRPr>
          </a:p>
          <a:p>
            <a:pPr algn="just">
              <a:spcBef>
                <a:spcPct val="20000"/>
              </a:spcBef>
              <a:defRPr/>
            </a:pPr>
            <a:r>
              <a:rPr lang="en-US" altLang="zh-CN" sz="2400" dirty="0">
                <a:solidFill>
                  <a:srgbClr val="FF0000"/>
                </a:solidFill>
                <a:latin typeface="华文楷体" panose="02010600040101010101" pitchFamily="2" charset="-122"/>
                <a:ea typeface="华文楷体" panose="02010600040101010101" pitchFamily="2" charset="-122"/>
              </a:rPr>
              <a:t>V</a:t>
            </a:r>
            <a:r>
              <a:rPr lang="en-US" altLang="zh-CN" sz="2400" baseline="-25000" dirty="0">
                <a:solidFill>
                  <a:srgbClr val="FF0000"/>
                </a:solidFill>
                <a:latin typeface="华文楷体" panose="02010600040101010101" pitchFamily="2" charset="-122"/>
                <a:ea typeface="华文楷体" panose="02010600040101010101" pitchFamily="2" charset="-122"/>
              </a:rPr>
              <a:t>BE </a:t>
            </a:r>
            <a:r>
              <a:rPr lang="en-US" altLang="zh-CN" sz="24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sz="2400" dirty="0">
                <a:solidFill>
                  <a:srgbClr val="FF0000"/>
                </a:solidFill>
                <a:latin typeface="华文楷体" panose="02010600040101010101" pitchFamily="2" charset="-122"/>
                <a:ea typeface="华文楷体" panose="02010600040101010101" pitchFamily="2" charset="-122"/>
              </a:rPr>
              <a:t> V</a:t>
            </a:r>
            <a:r>
              <a:rPr lang="en-US" altLang="zh-CN" sz="2400" baseline="-25000" dirty="0">
                <a:solidFill>
                  <a:srgbClr val="FF0000"/>
                </a:solidFill>
                <a:latin typeface="华文楷体" panose="02010600040101010101" pitchFamily="2" charset="-122"/>
                <a:ea typeface="华文楷体" panose="02010600040101010101" pitchFamily="2" charset="-122"/>
              </a:rPr>
              <a:t>ON</a:t>
            </a:r>
            <a:r>
              <a:rPr lang="zh-CN" altLang="en-US" sz="2400" baseline="-25000" dirty="0">
                <a:solidFill>
                  <a:srgbClr val="FF0000"/>
                </a:solidFill>
                <a:latin typeface="华文楷体" panose="02010600040101010101" pitchFamily="2" charset="-122"/>
                <a:ea typeface="华文楷体" panose="02010600040101010101" pitchFamily="2" charset="-122"/>
              </a:rPr>
              <a:t>  </a:t>
            </a:r>
            <a:r>
              <a:rPr lang="en-US" altLang="zh-CN" sz="2400" baseline="-25000" dirty="0">
                <a:solidFill>
                  <a:srgbClr val="FF0000"/>
                </a:solidFill>
                <a:latin typeface="华文楷体" panose="02010600040101010101" pitchFamily="2" charset="-122"/>
                <a:ea typeface="华文楷体" panose="02010600040101010101" pitchFamily="2" charset="-122"/>
              </a:rPr>
              <a:t> </a:t>
            </a:r>
            <a:r>
              <a:rPr lang="en-US" altLang="zh-CN" sz="2400" dirty="0" err="1">
                <a:solidFill>
                  <a:srgbClr val="FF0000"/>
                </a:solidFill>
                <a:latin typeface="华文楷体" panose="02010600040101010101" pitchFamily="2" charset="-122"/>
                <a:ea typeface="华文楷体" panose="02010600040101010101" pitchFamily="2" charset="-122"/>
              </a:rPr>
              <a:t>i</a:t>
            </a:r>
            <a:r>
              <a:rPr lang="en-US" altLang="zh-CN" sz="2400" baseline="-25000" dirty="0" err="1">
                <a:solidFill>
                  <a:srgbClr val="FF0000"/>
                </a:solidFill>
                <a:latin typeface="华文楷体" panose="02010600040101010101" pitchFamily="2" charset="-122"/>
                <a:ea typeface="华文楷体" panose="02010600040101010101" pitchFamily="2" charset="-122"/>
              </a:rPr>
              <a:t>B</a:t>
            </a:r>
            <a:r>
              <a:rPr lang="en-US" altLang="zh-CN" sz="2400" dirty="0">
                <a:solidFill>
                  <a:srgbClr val="FF0000"/>
                </a:solidFill>
                <a:latin typeface="华文楷体" panose="02010600040101010101" pitchFamily="2" charset="-122"/>
                <a:ea typeface="华文楷体" panose="02010600040101010101" pitchFamily="2" charset="-122"/>
              </a:rPr>
              <a:t> </a:t>
            </a:r>
            <a:r>
              <a:rPr lang="zh-CN" altLang="en-US" sz="2400" dirty="0">
                <a:solidFill>
                  <a:srgbClr val="FF0000"/>
                </a:solidFill>
                <a:latin typeface="华文楷体" panose="02010600040101010101" pitchFamily="2" charset="-122"/>
                <a:ea typeface="华文楷体" panose="02010600040101010101" pitchFamily="2" charset="-122"/>
              </a:rPr>
              <a:t>的大小由外电路电压，电阻决定</a:t>
            </a:r>
            <a:endParaRPr lang="zh-CN" altLang="en-US" sz="2800" baseline="-25000" dirty="0">
              <a:solidFill>
                <a:srgbClr val="FF0000"/>
              </a:solidFill>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4498"/>
                                        </p:tgtEl>
                                        <p:attrNameLst>
                                          <p:attrName>style.visibility</p:attrName>
                                        </p:attrNameLst>
                                      </p:cBhvr>
                                      <p:to>
                                        <p:strVal val="visible"/>
                                      </p:to>
                                    </p:set>
                                    <p:animEffect transition="in" filter="fade">
                                      <p:cBhvr>
                                        <p:cTn id="7" dur="500"/>
                                        <p:tgtEl>
                                          <p:spTgt spid="2344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394"/>
                                        </p:tgtEl>
                                        <p:attrNameLst>
                                          <p:attrName>style.visibility</p:attrName>
                                        </p:attrNameLst>
                                      </p:cBhvr>
                                      <p:to>
                                        <p:strVal val="visible"/>
                                      </p:to>
                                    </p:set>
                                    <p:animEffect transition="in" filter="fade">
                                      <p:cBhvr>
                                        <p:cTn id="12" dur="500"/>
                                        <p:tgtEl>
                                          <p:spTgt spid="5939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ppt_x"/>
                                          </p:val>
                                        </p:tav>
                                        <p:tav tm="100000">
                                          <p:val>
                                            <p:strVal val="#ppt_x"/>
                                          </p:val>
                                        </p:tav>
                                      </p:tavLst>
                                    </p:anim>
                                    <p:anim calcmode="lin" valueType="num">
                                      <p:cBhvr additive="base">
                                        <p:cTn id="2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grpId="0" nodeType="clickEffect">
                                  <p:stCondLst>
                                    <p:cond delay="0"/>
                                  </p:stCondLst>
                                  <p:childTnLst>
                                    <p:set>
                                      <p:cBhvr>
                                        <p:cTn id="41" dur="1" fill="hold">
                                          <p:stCondLst>
                                            <p:cond delay="0"/>
                                          </p:stCondLst>
                                        </p:cTn>
                                        <p:tgtEl>
                                          <p:spTgt spid="234500"/>
                                        </p:tgtEl>
                                        <p:attrNameLst>
                                          <p:attrName>style.visibility</p:attrName>
                                        </p:attrNameLst>
                                      </p:cBhvr>
                                      <p:to>
                                        <p:strVal val="visible"/>
                                      </p:to>
                                    </p:set>
                                    <p:animEffect transition="in" filter="wheel(1)">
                                      <p:cBhvr>
                                        <p:cTn id="42" dur="500"/>
                                        <p:tgtEl>
                                          <p:spTgt spid="234500"/>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59396"/>
                                        </p:tgtEl>
                                        <p:attrNameLst>
                                          <p:attrName>style.visibility</p:attrName>
                                        </p:attrNameLst>
                                      </p:cBhvr>
                                      <p:to>
                                        <p:strVal val="visible"/>
                                      </p:to>
                                    </p:set>
                                    <p:anim calcmode="lin" valueType="num">
                                      <p:cBhvr additive="base">
                                        <p:cTn id="47" dur="500" fill="hold"/>
                                        <p:tgtEl>
                                          <p:spTgt spid="59396"/>
                                        </p:tgtEl>
                                        <p:attrNameLst>
                                          <p:attrName>ppt_x</p:attrName>
                                        </p:attrNameLst>
                                      </p:cBhvr>
                                      <p:tavLst>
                                        <p:tav tm="0">
                                          <p:val>
                                            <p:strVal val="#ppt_x"/>
                                          </p:val>
                                        </p:tav>
                                        <p:tav tm="100000">
                                          <p:val>
                                            <p:strVal val="#ppt_x"/>
                                          </p:val>
                                        </p:tav>
                                      </p:tavLst>
                                    </p:anim>
                                    <p:anim calcmode="lin" valueType="num">
                                      <p:cBhvr additive="base">
                                        <p:cTn id="48" dur="500" fill="hold"/>
                                        <p:tgtEl>
                                          <p:spTgt spid="593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498" grpId="0"/>
      <p:bldP spid="11" grpId="0" animBg="1"/>
      <p:bldP spid="12" grpId="0" animBg="1"/>
      <p:bldP spid="2" grpId="0"/>
      <p:bldP spid="15" grpId="0" animBg="1"/>
      <p:bldP spid="14" grpId="0"/>
      <p:bldP spid="234500"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a:xfrm>
            <a:off x="67754" y="527443"/>
            <a:ext cx="7886700" cy="1325563"/>
          </a:xfrm>
        </p:spPr>
        <p:txBody>
          <a:bodyPr>
            <a:normAutofit/>
          </a:bodyPr>
          <a:lstStyle/>
          <a:p>
            <a:pPr eaLnBrk="1" hangingPunct="1">
              <a:defRPr/>
            </a:pPr>
            <a:r>
              <a:rPr lang="zh-CN" altLang="en-US" sz="2800" b="1" dirty="0">
                <a:latin typeface="华文楷体" panose="02010600040101010101" pitchFamily="2" charset="-122"/>
                <a:ea typeface="华文楷体" panose="02010600040101010101" pitchFamily="2" charset="-122"/>
              </a:rPr>
              <a:t>三极管的输出特性</a:t>
            </a:r>
          </a:p>
        </p:txBody>
      </p:sp>
      <p:graphicFrame>
        <p:nvGraphicFramePr>
          <p:cNvPr id="60418" name="Object 3"/>
          <p:cNvGraphicFramePr>
            <a:graphicFrameLocks noGrp="1" noChangeAspect="1"/>
          </p:cNvGraphicFramePr>
          <p:nvPr>
            <p:ph idx="1"/>
          </p:nvPr>
        </p:nvGraphicFramePr>
        <p:xfrm>
          <a:off x="220154" y="1991916"/>
          <a:ext cx="8280400" cy="3790950"/>
        </p:xfrm>
        <a:graphic>
          <a:graphicData uri="http://schemas.openxmlformats.org/presentationml/2006/ole">
            <mc:AlternateContent xmlns:mc="http://schemas.openxmlformats.org/markup-compatibility/2006">
              <mc:Choice xmlns:v="urn:schemas-microsoft-com:vml" Requires="v">
                <p:oleObj spid="_x0000_s48288" name="Photo Editor Photo" r:id="rId4" imgW="28736925" imgH="13154025" progId="">
                  <p:embed/>
                </p:oleObj>
              </mc:Choice>
              <mc:Fallback>
                <p:oleObj name="Photo Editor Photo" r:id="rId4" imgW="28736925" imgH="13154025" progId="">
                  <p:embed/>
                  <p:pic>
                    <p:nvPicPr>
                      <p:cNvPr id="0" name="Object 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154" y="1991916"/>
                        <a:ext cx="8280400" cy="379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60419" name="Object 4"/>
          <p:cNvGraphicFramePr>
            <a:graphicFrameLocks noChangeAspect="1"/>
          </p:cNvGraphicFramePr>
          <p:nvPr/>
        </p:nvGraphicFramePr>
        <p:xfrm>
          <a:off x="3433413" y="2159325"/>
          <a:ext cx="1388844" cy="408854"/>
        </p:xfrm>
        <a:graphic>
          <a:graphicData uri="http://schemas.openxmlformats.org/presentationml/2006/ole">
            <mc:AlternateContent xmlns:mc="http://schemas.openxmlformats.org/markup-compatibility/2006">
              <mc:Choice xmlns:v="urn:schemas-microsoft-com:vml" Requires="v">
                <p:oleObj spid="_x0000_s48289" name="公式" r:id="rId6" imgW="774065" imgH="228600" progId="Equation.3">
                  <p:embed/>
                </p:oleObj>
              </mc:Choice>
              <mc:Fallback>
                <p:oleObj name="公式" r:id="rId6" imgW="774065" imgH="228600"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33413" y="2159325"/>
                        <a:ext cx="1388844" cy="408854"/>
                      </a:xfrm>
                      <a:prstGeom prst="rect">
                        <a:avLst/>
                      </a:prstGeom>
                      <a:noFill/>
                      <a:effectLst/>
                    </p:spPr>
                  </p:pic>
                </p:oleObj>
              </mc:Fallback>
            </mc:AlternateContent>
          </a:graphicData>
        </a:graphic>
      </p:graphicFrame>
      <p:sp>
        <p:nvSpPr>
          <p:cNvPr id="235525" name="Rectangle 5"/>
          <p:cNvSpPr>
            <a:spLocks noChangeArrowheads="1"/>
          </p:cNvSpPr>
          <p:nvPr/>
        </p:nvSpPr>
        <p:spPr bwMode="auto">
          <a:xfrm>
            <a:off x="67754" y="1415654"/>
            <a:ext cx="9114346" cy="1152525"/>
          </a:xfrm>
          <a:prstGeom prst="rect">
            <a:avLst/>
          </a:prstGeom>
          <a:noFill/>
          <a:ln>
            <a:noFill/>
          </a:ln>
          <a:effectLst/>
        </p:spPr>
        <p:txBody>
          <a:bodyPr/>
          <a:lstStyle/>
          <a:p>
            <a:pPr>
              <a:spcBef>
                <a:spcPct val="20000"/>
              </a:spcBef>
              <a:defRPr/>
            </a:pPr>
            <a:r>
              <a:rPr lang="zh-CN" altLang="en-US" sz="2400" dirty="0">
                <a:solidFill>
                  <a:srgbClr val="000000"/>
                </a:solidFill>
                <a:latin typeface="华文楷体" panose="02010600040101010101" pitchFamily="2" charset="-122"/>
                <a:ea typeface="华文楷体" panose="02010600040101010101" pitchFamily="2" charset="-122"/>
              </a:rPr>
              <a:t>固定一个</a:t>
            </a:r>
            <a:r>
              <a:rPr lang="en-US" altLang="zh-CN" sz="2400" i="1" dirty="0">
                <a:solidFill>
                  <a:srgbClr val="000000"/>
                </a:solidFill>
                <a:latin typeface="华文楷体" panose="02010600040101010101" pitchFamily="2" charset="-122"/>
                <a:ea typeface="华文楷体" panose="02010600040101010101" pitchFamily="2" charset="-122"/>
              </a:rPr>
              <a:t>I</a:t>
            </a:r>
            <a:r>
              <a:rPr lang="en-US" altLang="zh-CN" sz="2400" i="1" baseline="-25000" dirty="0">
                <a:solidFill>
                  <a:srgbClr val="000000"/>
                </a:solidFill>
                <a:latin typeface="华文楷体" panose="02010600040101010101" pitchFamily="2" charset="-122"/>
                <a:ea typeface="华文楷体" panose="02010600040101010101" pitchFamily="2" charset="-122"/>
              </a:rPr>
              <a:t>B</a:t>
            </a:r>
            <a:r>
              <a:rPr lang="zh-CN" altLang="en-US" sz="2400" dirty="0">
                <a:solidFill>
                  <a:srgbClr val="000000"/>
                </a:solidFill>
                <a:latin typeface="华文楷体" panose="02010600040101010101" pitchFamily="2" charset="-122"/>
                <a:ea typeface="华文楷体" panose="02010600040101010101" pitchFamily="2" charset="-122"/>
              </a:rPr>
              <a:t>值，即得一条曲线，在</a:t>
            </a:r>
            <a:r>
              <a:rPr lang="en-US" altLang="zh-CN" sz="2400" dirty="0">
                <a:solidFill>
                  <a:srgbClr val="000000"/>
                </a:solidFill>
                <a:latin typeface="华文楷体" panose="02010600040101010101" pitchFamily="2" charset="-122"/>
                <a:ea typeface="华文楷体" panose="02010600040101010101" pitchFamily="2" charset="-122"/>
              </a:rPr>
              <a:t>V</a:t>
            </a:r>
            <a:r>
              <a:rPr lang="en-US" altLang="zh-CN" sz="2400" baseline="-25000" dirty="0">
                <a:solidFill>
                  <a:srgbClr val="000000"/>
                </a:solidFill>
                <a:latin typeface="华文楷体" panose="02010600040101010101" pitchFamily="2" charset="-122"/>
                <a:ea typeface="华文楷体" panose="02010600040101010101" pitchFamily="2" charset="-122"/>
              </a:rPr>
              <a:t>CE </a:t>
            </a:r>
            <a:r>
              <a:rPr lang="en-US" altLang="zh-CN" sz="2400" dirty="0">
                <a:solidFill>
                  <a:srgbClr val="000000"/>
                </a:solidFill>
                <a:latin typeface="华文楷体" panose="02010600040101010101" pitchFamily="2" charset="-122"/>
                <a:ea typeface="华文楷体" panose="02010600040101010101" pitchFamily="2" charset="-122"/>
              </a:rPr>
              <a:t>&gt; 0.7V</a:t>
            </a:r>
            <a:r>
              <a:rPr lang="zh-CN" altLang="en-US" sz="2400" dirty="0">
                <a:solidFill>
                  <a:srgbClr val="000000"/>
                </a:solidFill>
                <a:latin typeface="华文楷体" panose="02010600040101010101" pitchFamily="2" charset="-122"/>
                <a:ea typeface="华文楷体" panose="02010600040101010101" pitchFamily="2" charset="-122"/>
              </a:rPr>
              <a:t>以后，基本为水平直线</a:t>
            </a:r>
            <a:endParaRPr lang="zh-CN" altLang="en-US" sz="2800" baseline="-25000" dirty="0">
              <a:solidFill>
                <a:srgbClr val="000000"/>
              </a:solidFill>
              <a:latin typeface="华文楷体" panose="02010600040101010101" pitchFamily="2" charset="-122"/>
              <a:ea typeface="华文楷体" panose="02010600040101010101" pitchFamily="2" charset="-122"/>
            </a:endParaRPr>
          </a:p>
        </p:txBody>
      </p:sp>
      <p:sp>
        <p:nvSpPr>
          <p:cNvPr id="7" name="Rectangle 2"/>
          <p:cNvSpPr txBox="1">
            <a:spLocks noChangeArrowheads="1"/>
          </p:cNvSpPr>
          <p:nvPr/>
        </p:nvSpPr>
        <p:spPr>
          <a:xfrm>
            <a:off x="3799174" y="306384"/>
            <a:ext cx="5078126" cy="44211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2800" b="1" dirty="0">
                <a:latin typeface="华文楷体" panose="02010600040101010101" pitchFamily="2" charset="-122"/>
                <a:ea typeface="华文楷体" panose="02010600040101010101" pitchFamily="2" charset="-122"/>
              </a:rPr>
              <a:t>三极管的输入特性和输出特性</a:t>
            </a:r>
            <a:endParaRPr lang="zh-CN" altLang="en-US" sz="2400" b="1" dirty="0">
              <a:latin typeface="华文楷体" panose="02010600040101010101" pitchFamily="2" charset="-122"/>
              <a:ea typeface="华文楷体" panose="02010600040101010101" pitchFamily="2" charset="-122"/>
            </a:endParaRPr>
          </a:p>
        </p:txBody>
      </p:sp>
      <p:graphicFrame>
        <p:nvGraphicFramePr>
          <p:cNvPr id="3" name="对象 2"/>
          <p:cNvGraphicFramePr>
            <a:graphicFrameLocks noChangeAspect="1"/>
          </p:cNvGraphicFramePr>
          <p:nvPr/>
        </p:nvGraphicFramePr>
        <p:xfrm>
          <a:off x="5205413" y="2198385"/>
          <a:ext cx="3815905" cy="3154665"/>
        </p:xfrm>
        <a:graphic>
          <a:graphicData uri="http://schemas.openxmlformats.org/presentationml/2006/ole">
            <mc:AlternateContent xmlns:mc="http://schemas.openxmlformats.org/markup-compatibility/2006">
              <mc:Choice xmlns:v="urn:schemas-microsoft-com:vml" Requires="v">
                <p:oleObj spid="_x0000_s48290" name="Photo Editor 照片" r:id="rId8" imgW="13801725" imgH="11410950" progId="">
                  <p:embed/>
                </p:oleObj>
              </mc:Choice>
              <mc:Fallback>
                <p:oleObj name="Photo Editor 照片" r:id="rId8" imgW="13801725" imgH="11410950" progId="">
                  <p:embed/>
                  <p:pic>
                    <p:nvPicPr>
                      <p:cNvPr id="0"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05413" y="2198385"/>
                        <a:ext cx="3815905" cy="3154665"/>
                      </a:xfrm>
                      <a:prstGeom prst="rect">
                        <a:avLst/>
                      </a:prstGeom>
                      <a:noFill/>
                      <a:ln>
                        <a:noFill/>
                      </a:ln>
                    </p:spPr>
                  </p:pic>
                </p:oleObj>
              </mc:Fallback>
            </mc:AlternateContent>
          </a:graphicData>
        </a:graphic>
      </p:graphicFrame>
      <p:sp>
        <p:nvSpPr>
          <p:cNvPr id="10" name="矩形 9"/>
          <p:cNvSpPr/>
          <p:nvPr/>
        </p:nvSpPr>
        <p:spPr>
          <a:xfrm>
            <a:off x="1963738" y="5437541"/>
            <a:ext cx="852034" cy="402517"/>
          </a:xfrm>
          <a:prstGeom prst="rect">
            <a:avLst/>
          </a:prstGeom>
          <a:solidFill>
            <a:schemeClr val="accent4">
              <a:lumMod val="60000"/>
              <a:lumOff val="4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矩形 3"/>
          <p:cNvSpPr/>
          <p:nvPr/>
        </p:nvSpPr>
        <p:spPr>
          <a:xfrm>
            <a:off x="2917371" y="5442572"/>
            <a:ext cx="6003472" cy="707886"/>
          </a:xfrm>
          <a:prstGeom prst="rect">
            <a:avLst/>
          </a:prstGeom>
        </p:spPr>
        <p:txBody>
          <a:bodyPr wrap="square">
            <a:spAutoFit/>
          </a:bodyPr>
          <a:lstStyle/>
          <a:p>
            <a:r>
              <a:rPr lang="zh-CN" altLang="en-US" sz="2000" b="1" dirty="0">
                <a:solidFill>
                  <a:srgbClr val="FF0000"/>
                </a:solidFill>
                <a:latin typeface="楷体" panose="02010609060101010101" pitchFamily="49" charset="-122"/>
                <a:ea typeface="楷体" panose="02010609060101010101" pitchFamily="49" charset="-122"/>
              </a:rPr>
              <a:t>输入电压若不能提供使发射结正偏的电压，则</a:t>
            </a:r>
            <a:r>
              <a:rPr lang="en-US" altLang="zh-CN" sz="2000" b="1" i="1" dirty="0" err="1">
                <a:solidFill>
                  <a:srgbClr val="FF0000"/>
                </a:solidFill>
                <a:latin typeface="楷体" panose="02010609060101010101" pitchFamily="49" charset="-122"/>
                <a:ea typeface="楷体" panose="02010609060101010101" pitchFamily="49" charset="-122"/>
              </a:rPr>
              <a:t>i</a:t>
            </a:r>
            <a:r>
              <a:rPr lang="en-US" altLang="zh-CN" sz="2000" b="1" i="1" baseline="-25000" dirty="0" err="1">
                <a:solidFill>
                  <a:srgbClr val="FF0000"/>
                </a:solidFill>
                <a:latin typeface="楷体" panose="02010609060101010101" pitchFamily="49" charset="-122"/>
                <a:ea typeface="楷体" panose="02010609060101010101" pitchFamily="49" charset="-122"/>
              </a:rPr>
              <a:t>B</a:t>
            </a:r>
            <a:r>
              <a:rPr lang="en-US" altLang="zh-CN" sz="2000" b="1" dirty="0">
                <a:solidFill>
                  <a:srgbClr val="FF0000"/>
                </a:solidFill>
                <a:latin typeface="楷体" panose="02010609060101010101" pitchFamily="49" charset="-122"/>
                <a:ea typeface="楷体" panose="02010609060101010101" pitchFamily="49" charset="-122"/>
              </a:rPr>
              <a:t>=0</a:t>
            </a:r>
            <a:r>
              <a:rPr lang="zh-CN" altLang="en-US" sz="2000" b="1" dirty="0">
                <a:solidFill>
                  <a:srgbClr val="FF0000"/>
                </a:solidFill>
                <a:latin typeface="楷体" panose="02010609060101010101" pitchFamily="49" charset="-122"/>
                <a:ea typeface="楷体" panose="02010609060101010101" pitchFamily="49" charset="-122"/>
              </a:rPr>
              <a:t>，器件工作在截止区。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41" name="Object 2"/>
          <p:cNvGraphicFramePr>
            <a:graphicFrameLocks noGrp="1" noChangeAspect="1"/>
          </p:cNvGraphicFramePr>
          <p:nvPr>
            <p:ph idx="1"/>
          </p:nvPr>
        </p:nvGraphicFramePr>
        <p:xfrm>
          <a:off x="-106161" y="2984500"/>
          <a:ext cx="6939340" cy="3175823"/>
        </p:xfrm>
        <a:graphic>
          <a:graphicData uri="http://schemas.openxmlformats.org/presentationml/2006/ole">
            <mc:AlternateContent xmlns:mc="http://schemas.openxmlformats.org/markup-compatibility/2006">
              <mc:Choice xmlns:v="urn:schemas-microsoft-com:vml" Requires="v">
                <p:oleObj spid="_x0000_s49312" name="Photo Editor Photo" r:id="rId4" imgW="28736925" imgH="13154025" progId="">
                  <p:embed/>
                </p:oleObj>
              </mc:Choice>
              <mc:Fallback>
                <p:oleObj name="Photo Editor Photo" r:id="rId4" imgW="28736925" imgH="13154025" progId="">
                  <p:embed/>
                  <p:pic>
                    <p:nvPicPr>
                      <p:cNvPr id="0" name="Object 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161" y="2984500"/>
                        <a:ext cx="6939340" cy="3175823"/>
                      </a:xfrm>
                      <a:prstGeom prst="rect">
                        <a:avLst/>
                      </a:prstGeom>
                      <a:noFill/>
                      <a:ln>
                        <a:noFill/>
                      </a:ln>
                      <a:effectLst/>
                    </p:spPr>
                  </p:pic>
                </p:oleObj>
              </mc:Fallback>
            </mc:AlternateContent>
          </a:graphicData>
        </a:graphic>
      </p:graphicFrame>
      <p:graphicFrame>
        <p:nvGraphicFramePr>
          <p:cNvPr id="61442" name="Object 3"/>
          <p:cNvGraphicFramePr>
            <a:graphicFrameLocks noChangeAspect="1"/>
          </p:cNvGraphicFramePr>
          <p:nvPr/>
        </p:nvGraphicFramePr>
        <p:xfrm>
          <a:off x="2452242" y="3074318"/>
          <a:ext cx="1635132" cy="454689"/>
        </p:xfrm>
        <a:graphic>
          <a:graphicData uri="http://schemas.openxmlformats.org/presentationml/2006/ole">
            <mc:AlternateContent xmlns:mc="http://schemas.openxmlformats.org/markup-compatibility/2006">
              <mc:Choice xmlns:v="urn:schemas-microsoft-com:vml" Requires="v">
                <p:oleObj spid="_x0000_s49313" name="公式" r:id="rId6" imgW="685800" imgH="190500" progId="Equation.3">
                  <p:embed/>
                </p:oleObj>
              </mc:Choice>
              <mc:Fallback>
                <p:oleObj name="公式" r:id="rId6" imgW="685800" imgH="19050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52242" y="3074318"/>
                        <a:ext cx="1635132" cy="454689"/>
                      </a:xfrm>
                      <a:prstGeom prst="rect">
                        <a:avLst/>
                      </a:prstGeom>
                      <a:noFill/>
                      <a:effectLst/>
                    </p:spPr>
                  </p:pic>
                </p:oleObj>
              </mc:Fallback>
            </mc:AlternateContent>
          </a:graphicData>
        </a:graphic>
      </p:graphicFrame>
      <p:graphicFrame>
        <p:nvGraphicFramePr>
          <p:cNvPr id="6" name="对象 5"/>
          <p:cNvGraphicFramePr>
            <a:graphicFrameLocks noChangeAspect="1"/>
          </p:cNvGraphicFramePr>
          <p:nvPr/>
        </p:nvGraphicFramePr>
        <p:xfrm>
          <a:off x="3994338" y="3301662"/>
          <a:ext cx="3045421" cy="2517694"/>
        </p:xfrm>
        <a:graphic>
          <a:graphicData uri="http://schemas.openxmlformats.org/presentationml/2006/ole">
            <mc:AlternateContent xmlns:mc="http://schemas.openxmlformats.org/markup-compatibility/2006">
              <mc:Choice xmlns:v="urn:schemas-microsoft-com:vml" Requires="v">
                <p:oleObj spid="_x0000_s49314" name="Photo Editor 照片" r:id="rId8" imgW="13801725" imgH="11410950" progId="">
                  <p:embed/>
                </p:oleObj>
              </mc:Choice>
              <mc:Fallback>
                <p:oleObj name="Photo Editor 照片" r:id="rId8" imgW="13801725" imgH="11410950" progId="">
                  <p:embed/>
                  <p:pic>
                    <p:nvPicPr>
                      <p:cNvPr id="0" name="图片 4929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94338" y="3301662"/>
                        <a:ext cx="3045421" cy="2517694"/>
                      </a:xfrm>
                      <a:prstGeom prst="rect">
                        <a:avLst/>
                      </a:prstGeom>
                      <a:noFill/>
                      <a:ln>
                        <a:noFill/>
                      </a:ln>
                    </p:spPr>
                  </p:pic>
                </p:oleObj>
              </mc:Fallback>
            </mc:AlternateContent>
          </a:graphicData>
        </a:graphic>
      </p:graphicFrame>
      <p:sp>
        <p:nvSpPr>
          <p:cNvPr id="12" name="Rectangle 2"/>
          <p:cNvSpPr txBox="1">
            <a:spLocks noChangeArrowheads="1"/>
          </p:cNvSpPr>
          <p:nvPr/>
        </p:nvSpPr>
        <p:spPr>
          <a:xfrm>
            <a:off x="3799174" y="306384"/>
            <a:ext cx="5078126" cy="44211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2800" b="1" dirty="0">
                <a:latin typeface="华文楷体" panose="02010600040101010101" pitchFamily="2" charset="-122"/>
                <a:ea typeface="华文楷体" panose="02010600040101010101" pitchFamily="2" charset="-122"/>
              </a:rPr>
              <a:t>三极管的输出特性</a:t>
            </a:r>
            <a:endParaRPr lang="zh-CN" altLang="en-US" sz="2400" b="1" dirty="0">
              <a:latin typeface="华文楷体" panose="02010600040101010101" pitchFamily="2" charset="-122"/>
              <a:ea typeface="华文楷体" panose="02010600040101010101" pitchFamily="2" charset="-122"/>
            </a:endParaRPr>
          </a:p>
        </p:txBody>
      </p:sp>
      <p:sp>
        <p:nvSpPr>
          <p:cNvPr id="236548" name="Rectangle 4"/>
          <p:cNvSpPr>
            <a:spLocks noChangeArrowheads="1"/>
          </p:cNvSpPr>
          <p:nvPr/>
        </p:nvSpPr>
        <p:spPr bwMode="auto">
          <a:xfrm>
            <a:off x="228791" y="896862"/>
            <a:ext cx="8201531" cy="2303463"/>
          </a:xfrm>
          <a:prstGeom prst="rect">
            <a:avLst/>
          </a:prstGeom>
          <a:noFill/>
          <a:ln>
            <a:noFill/>
          </a:ln>
          <a:effectLst/>
        </p:spPr>
        <p:txBody>
          <a:bodyPr/>
          <a:lstStyle/>
          <a:p>
            <a:pPr marL="533400" indent="-533400" algn="just">
              <a:spcBef>
                <a:spcPct val="20000"/>
              </a:spcBef>
              <a:buFontTx/>
              <a:buAutoNum type="circleNumDbPlain"/>
              <a:defRPr/>
            </a:pPr>
            <a:r>
              <a:rPr lang="zh-CN" altLang="en-US" sz="2400" dirty="0">
                <a:solidFill>
                  <a:srgbClr val="000000"/>
                </a:solidFill>
                <a:latin typeface="华文楷体" panose="02010600040101010101" pitchFamily="2" charset="-122"/>
                <a:ea typeface="华文楷体" panose="02010600040101010101" pitchFamily="2" charset="-122"/>
              </a:rPr>
              <a:t>截止区：条件</a:t>
            </a:r>
            <a:r>
              <a:rPr lang="en-US" altLang="zh-CN" sz="2400" dirty="0">
                <a:solidFill>
                  <a:srgbClr val="000000"/>
                </a:solidFill>
                <a:latin typeface="华文楷体" panose="02010600040101010101" pitchFamily="2" charset="-122"/>
                <a:ea typeface="华文楷体" panose="02010600040101010101" pitchFamily="2" charset="-122"/>
              </a:rPr>
              <a:t>V</a:t>
            </a:r>
            <a:r>
              <a:rPr lang="en-US" altLang="zh-CN" sz="2400" baseline="-25000" dirty="0">
                <a:solidFill>
                  <a:srgbClr val="000000"/>
                </a:solidFill>
                <a:latin typeface="华文楷体" panose="02010600040101010101" pitchFamily="2" charset="-122"/>
                <a:ea typeface="华文楷体" panose="02010600040101010101" pitchFamily="2" charset="-122"/>
              </a:rPr>
              <a:t>BE </a:t>
            </a:r>
            <a:r>
              <a:rPr lang="en-US" altLang="zh-CN" sz="2400" dirty="0">
                <a:solidFill>
                  <a:srgbClr val="000000"/>
                </a:solidFill>
                <a:latin typeface="华文楷体" panose="02010600040101010101" pitchFamily="2" charset="-122"/>
                <a:ea typeface="华文楷体" panose="02010600040101010101" pitchFamily="2" charset="-122"/>
              </a:rPr>
              <a:t>= 0V, </a:t>
            </a:r>
            <a:r>
              <a:rPr lang="en-US" altLang="zh-CN" sz="2400" dirty="0" err="1">
                <a:solidFill>
                  <a:srgbClr val="000000"/>
                </a:solidFill>
                <a:latin typeface="华文楷体" panose="02010600040101010101" pitchFamily="2" charset="-122"/>
                <a:ea typeface="华文楷体" panose="02010600040101010101" pitchFamily="2" charset="-122"/>
              </a:rPr>
              <a:t>i</a:t>
            </a:r>
            <a:r>
              <a:rPr lang="en-US" altLang="zh-CN" sz="2400" baseline="-25000" dirty="0" err="1">
                <a:solidFill>
                  <a:srgbClr val="000000"/>
                </a:solidFill>
                <a:latin typeface="华文楷体" panose="02010600040101010101" pitchFamily="2" charset="-122"/>
                <a:ea typeface="华文楷体" panose="02010600040101010101" pitchFamily="2" charset="-122"/>
              </a:rPr>
              <a:t>B</a:t>
            </a:r>
            <a:r>
              <a:rPr lang="en-US" altLang="zh-CN" sz="2400" dirty="0">
                <a:solidFill>
                  <a:srgbClr val="000000"/>
                </a:solidFill>
                <a:latin typeface="华文楷体" panose="02010600040101010101" pitchFamily="2" charset="-122"/>
                <a:ea typeface="华文楷体" panose="02010600040101010101" pitchFamily="2" charset="-122"/>
              </a:rPr>
              <a:t> = 0, </a:t>
            </a:r>
            <a:r>
              <a:rPr lang="en-US" altLang="zh-CN" sz="2400" dirty="0" err="1">
                <a:solidFill>
                  <a:srgbClr val="000000"/>
                </a:solidFill>
                <a:latin typeface="华文楷体" panose="02010600040101010101" pitchFamily="2" charset="-122"/>
                <a:ea typeface="华文楷体" panose="02010600040101010101" pitchFamily="2" charset="-122"/>
              </a:rPr>
              <a:t>i</a:t>
            </a:r>
            <a:r>
              <a:rPr lang="en-US" altLang="zh-CN" sz="2400" baseline="-25000" dirty="0" err="1">
                <a:solidFill>
                  <a:srgbClr val="000000"/>
                </a:solidFill>
                <a:latin typeface="华文楷体" panose="02010600040101010101" pitchFamily="2" charset="-122"/>
                <a:ea typeface="华文楷体" panose="02010600040101010101" pitchFamily="2" charset="-122"/>
              </a:rPr>
              <a:t>C</a:t>
            </a:r>
            <a:r>
              <a:rPr lang="en-US" altLang="zh-CN" sz="2400" dirty="0">
                <a:solidFill>
                  <a:srgbClr val="000000"/>
                </a:solidFill>
                <a:latin typeface="华文楷体" panose="02010600040101010101" pitchFamily="2" charset="-122"/>
                <a:ea typeface="华文楷体" panose="02010600040101010101" pitchFamily="2" charset="-122"/>
              </a:rPr>
              <a:t> = 0, c—e</a:t>
            </a:r>
            <a:r>
              <a:rPr lang="zh-CN" altLang="en-US" sz="2400" dirty="0">
                <a:solidFill>
                  <a:srgbClr val="000000"/>
                </a:solidFill>
                <a:latin typeface="华文楷体" panose="02010600040101010101" pitchFamily="2" charset="-122"/>
                <a:ea typeface="华文楷体" panose="02010600040101010101" pitchFamily="2" charset="-122"/>
              </a:rPr>
              <a:t>间“断开”。</a:t>
            </a:r>
            <a:endParaRPr lang="en-US" altLang="zh-CN" sz="2400" dirty="0">
              <a:solidFill>
                <a:srgbClr val="000000"/>
              </a:solidFill>
              <a:latin typeface="华文楷体" panose="02010600040101010101" pitchFamily="2" charset="-122"/>
              <a:ea typeface="华文楷体" panose="02010600040101010101" pitchFamily="2" charset="-122"/>
            </a:endParaRPr>
          </a:p>
          <a:p>
            <a:pPr marL="533400" indent="-533400" algn="just">
              <a:spcBef>
                <a:spcPct val="20000"/>
              </a:spcBef>
              <a:buFontTx/>
              <a:buAutoNum type="circleNumDbPlain"/>
              <a:defRPr/>
            </a:pPr>
            <a:r>
              <a:rPr lang="zh-CN" altLang="en-US" sz="2400" dirty="0">
                <a:solidFill>
                  <a:srgbClr val="000000"/>
                </a:solidFill>
                <a:latin typeface="华文楷体" panose="02010600040101010101" pitchFamily="2" charset="-122"/>
                <a:ea typeface="华文楷体" panose="02010600040101010101" pitchFamily="2" charset="-122"/>
              </a:rPr>
              <a:t>放大区：条件</a:t>
            </a:r>
            <a:r>
              <a:rPr lang="en-US" altLang="zh-CN" sz="2400" dirty="0">
                <a:solidFill>
                  <a:srgbClr val="000000"/>
                </a:solidFill>
                <a:latin typeface="华文楷体" panose="02010600040101010101" pitchFamily="2" charset="-122"/>
                <a:ea typeface="华文楷体" panose="02010600040101010101" pitchFamily="2" charset="-122"/>
              </a:rPr>
              <a:t>V</a:t>
            </a:r>
            <a:r>
              <a:rPr lang="en-US" altLang="zh-CN" sz="2400" baseline="-25000" dirty="0">
                <a:solidFill>
                  <a:srgbClr val="000000"/>
                </a:solidFill>
                <a:latin typeface="华文楷体" panose="02010600040101010101" pitchFamily="2" charset="-122"/>
                <a:ea typeface="华文楷体" panose="02010600040101010101" pitchFamily="2" charset="-122"/>
              </a:rPr>
              <a:t>CE </a:t>
            </a:r>
            <a:r>
              <a:rPr lang="en-US" altLang="zh-CN" sz="2400" dirty="0">
                <a:solidFill>
                  <a:srgbClr val="000000"/>
                </a:solidFill>
                <a:latin typeface="华文楷体" panose="02010600040101010101" pitchFamily="2" charset="-122"/>
                <a:ea typeface="华文楷体" panose="02010600040101010101" pitchFamily="2" charset="-122"/>
              </a:rPr>
              <a:t>&gt; 0.7V, </a:t>
            </a:r>
            <a:r>
              <a:rPr lang="en-US" altLang="zh-CN" sz="2400" dirty="0" err="1">
                <a:solidFill>
                  <a:srgbClr val="000000"/>
                </a:solidFill>
                <a:latin typeface="华文楷体" panose="02010600040101010101" pitchFamily="2" charset="-122"/>
                <a:ea typeface="华文楷体" panose="02010600040101010101" pitchFamily="2" charset="-122"/>
              </a:rPr>
              <a:t>i</a:t>
            </a:r>
            <a:r>
              <a:rPr lang="en-US" altLang="zh-CN" sz="2400" baseline="-25000" dirty="0" err="1">
                <a:solidFill>
                  <a:srgbClr val="000000"/>
                </a:solidFill>
                <a:latin typeface="华文楷体" panose="02010600040101010101" pitchFamily="2" charset="-122"/>
                <a:ea typeface="华文楷体" panose="02010600040101010101" pitchFamily="2" charset="-122"/>
              </a:rPr>
              <a:t>B</a:t>
            </a:r>
            <a:r>
              <a:rPr lang="en-US" altLang="zh-CN" sz="2400" dirty="0">
                <a:solidFill>
                  <a:srgbClr val="000000"/>
                </a:solidFill>
                <a:latin typeface="华文楷体" panose="02010600040101010101" pitchFamily="2" charset="-122"/>
                <a:ea typeface="华文楷体" panose="02010600040101010101" pitchFamily="2" charset="-122"/>
              </a:rPr>
              <a:t> &gt;0,  </a:t>
            </a:r>
            <a:r>
              <a:rPr lang="en-US" altLang="zh-CN" sz="2400" dirty="0" err="1">
                <a:solidFill>
                  <a:srgbClr val="000000"/>
                </a:solidFill>
                <a:latin typeface="华文楷体" panose="02010600040101010101" pitchFamily="2" charset="-122"/>
                <a:ea typeface="华文楷体" panose="02010600040101010101" pitchFamily="2" charset="-122"/>
              </a:rPr>
              <a:t>i</a:t>
            </a:r>
            <a:r>
              <a:rPr lang="en-US" altLang="zh-CN" sz="2400" baseline="-25000" dirty="0" err="1">
                <a:solidFill>
                  <a:srgbClr val="000000"/>
                </a:solidFill>
                <a:latin typeface="华文楷体" panose="02010600040101010101" pitchFamily="2" charset="-122"/>
                <a:ea typeface="华文楷体" panose="02010600040101010101" pitchFamily="2" charset="-122"/>
              </a:rPr>
              <a:t>C</a:t>
            </a:r>
            <a:r>
              <a:rPr lang="zh-CN" altLang="en-US" sz="2400" dirty="0">
                <a:solidFill>
                  <a:srgbClr val="000000"/>
                </a:solidFill>
                <a:latin typeface="华文楷体" panose="02010600040101010101" pitchFamily="2" charset="-122"/>
                <a:ea typeface="华文楷体" panose="02010600040101010101" pitchFamily="2" charset="-122"/>
              </a:rPr>
              <a:t>随</a:t>
            </a:r>
            <a:r>
              <a:rPr lang="en-US" altLang="zh-CN" sz="2400" dirty="0" err="1">
                <a:solidFill>
                  <a:srgbClr val="000000"/>
                </a:solidFill>
                <a:latin typeface="华文楷体" panose="02010600040101010101" pitchFamily="2" charset="-122"/>
                <a:ea typeface="华文楷体" panose="02010600040101010101" pitchFamily="2" charset="-122"/>
              </a:rPr>
              <a:t>i</a:t>
            </a:r>
            <a:r>
              <a:rPr lang="en-US" altLang="zh-CN" sz="2400" baseline="-25000" dirty="0" err="1">
                <a:solidFill>
                  <a:srgbClr val="000000"/>
                </a:solidFill>
                <a:latin typeface="华文楷体" panose="02010600040101010101" pitchFamily="2" charset="-122"/>
                <a:ea typeface="华文楷体" panose="02010600040101010101" pitchFamily="2" charset="-122"/>
              </a:rPr>
              <a:t>B</a:t>
            </a:r>
            <a:r>
              <a:rPr lang="zh-CN" altLang="en-US" sz="2400" dirty="0">
                <a:solidFill>
                  <a:srgbClr val="000000"/>
                </a:solidFill>
                <a:latin typeface="华文楷体" panose="02010600040101010101" pitchFamily="2" charset="-122"/>
                <a:ea typeface="华文楷体" panose="02010600040101010101" pitchFamily="2" charset="-122"/>
              </a:rPr>
              <a:t>成正比变化，</a:t>
            </a:r>
            <a:r>
              <a:rPr lang="en-US" altLang="zh-CN" sz="2400" dirty="0">
                <a:solidFill>
                  <a:srgbClr val="000000"/>
                </a:solidFill>
                <a:latin typeface="华文楷体" panose="02010600040101010101" pitchFamily="2" charset="-122"/>
                <a:ea typeface="华文楷体" panose="02010600040101010101" pitchFamily="2" charset="-122"/>
              </a:rPr>
              <a:t> </a:t>
            </a:r>
            <a:r>
              <a:rPr lang="el-GR" altLang="zh-CN" sz="24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Δ</a:t>
            </a:r>
            <a:r>
              <a:rPr lang="en-US" altLang="zh-CN" sz="2400" dirty="0" err="1">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i</a:t>
            </a:r>
            <a:r>
              <a:rPr lang="en-US" altLang="zh-CN" sz="2400" baseline="-25000" dirty="0" err="1">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C</a:t>
            </a:r>
            <a:r>
              <a:rPr lang="en-US" altLang="zh-CN" sz="2400" dirty="0">
                <a:solidFill>
                  <a:srgbClr val="000000"/>
                </a:solidFill>
                <a:latin typeface="华文楷体" panose="02010600040101010101" pitchFamily="2" charset="-122"/>
                <a:ea typeface="华文楷体" panose="02010600040101010101" pitchFamily="2" charset="-122"/>
              </a:rPr>
              <a:t>=</a:t>
            </a:r>
            <a:r>
              <a:rPr lang="el-GR" altLang="zh-CN" sz="24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βΔ</a:t>
            </a:r>
            <a:r>
              <a:rPr lang="en-US" altLang="zh-CN" sz="2400" dirty="0" err="1">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i</a:t>
            </a:r>
            <a:r>
              <a:rPr lang="en-US" altLang="zh-CN" sz="2400" baseline="-25000" dirty="0" err="1">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B</a:t>
            </a:r>
            <a:r>
              <a:rPr lang="zh-CN" altLang="en-US" sz="24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sz="24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en-US" sz="2400" dirty="0">
                <a:latin typeface="楷体" panose="02010609060101010101" pitchFamily="49" charset="-122"/>
                <a:ea typeface="楷体" panose="02010609060101010101" pitchFamily="49" charset="-122"/>
              </a:rPr>
              <a:t>集电结的收集电子能力已经饱和</a:t>
            </a:r>
            <a:r>
              <a:rPr lang="en-US" altLang="zh-CN" sz="2400" dirty="0">
                <a:latin typeface="楷体" panose="02010609060101010101" pitchFamily="49" charset="-122"/>
                <a:ea typeface="楷体" panose="02010609060101010101" pitchFamily="49" charset="-122"/>
              </a:rPr>
              <a:t>)</a:t>
            </a:r>
            <a:endParaRPr lang="en-US" altLang="zh-CN" sz="2400" dirty="0">
              <a:solidFill>
                <a:srgbClr val="000000"/>
              </a:solidFill>
              <a:latin typeface="楷体" panose="02010609060101010101" pitchFamily="49" charset="-122"/>
              <a:ea typeface="楷体" panose="02010609060101010101" pitchFamily="49" charset="-122"/>
            </a:endParaRPr>
          </a:p>
          <a:p>
            <a:pPr marL="533400" indent="-533400" algn="just">
              <a:spcBef>
                <a:spcPct val="20000"/>
              </a:spcBef>
              <a:buFontTx/>
              <a:buAutoNum type="circleNumDbPlain"/>
              <a:defRPr/>
            </a:pPr>
            <a:r>
              <a:rPr lang="zh-CN" altLang="en-US" sz="2400" dirty="0">
                <a:solidFill>
                  <a:srgbClr val="000000"/>
                </a:solidFill>
                <a:latin typeface="华文楷体" panose="02010600040101010101" pitchFamily="2" charset="-122"/>
                <a:ea typeface="华文楷体" panose="02010600040101010101" pitchFamily="2" charset="-122"/>
              </a:rPr>
              <a:t>饱和区：条件</a:t>
            </a:r>
            <a:r>
              <a:rPr lang="en-US" altLang="zh-CN" sz="2400" dirty="0">
                <a:solidFill>
                  <a:srgbClr val="000000"/>
                </a:solidFill>
                <a:latin typeface="华文楷体" panose="02010600040101010101" pitchFamily="2" charset="-122"/>
                <a:ea typeface="华文楷体" panose="02010600040101010101" pitchFamily="2" charset="-122"/>
              </a:rPr>
              <a:t>V</a:t>
            </a:r>
            <a:r>
              <a:rPr lang="en-US" altLang="zh-CN" sz="2400" baseline="-25000" dirty="0">
                <a:solidFill>
                  <a:srgbClr val="000000"/>
                </a:solidFill>
                <a:latin typeface="华文楷体" panose="02010600040101010101" pitchFamily="2" charset="-122"/>
                <a:ea typeface="华文楷体" panose="02010600040101010101" pitchFamily="2" charset="-122"/>
              </a:rPr>
              <a:t>CE </a:t>
            </a:r>
            <a:r>
              <a:rPr lang="en-US" altLang="zh-CN" sz="2400" dirty="0">
                <a:solidFill>
                  <a:srgbClr val="000000"/>
                </a:solidFill>
                <a:latin typeface="华文楷体" panose="02010600040101010101" pitchFamily="2" charset="-122"/>
                <a:ea typeface="华文楷体" panose="02010600040101010101" pitchFamily="2" charset="-122"/>
              </a:rPr>
              <a:t>&lt; 0.7V, </a:t>
            </a:r>
            <a:r>
              <a:rPr lang="en-US" altLang="zh-CN" sz="2400" dirty="0" err="1">
                <a:solidFill>
                  <a:srgbClr val="000000"/>
                </a:solidFill>
                <a:latin typeface="华文楷体" panose="02010600040101010101" pitchFamily="2" charset="-122"/>
                <a:ea typeface="华文楷体" panose="02010600040101010101" pitchFamily="2" charset="-122"/>
              </a:rPr>
              <a:t>i</a:t>
            </a:r>
            <a:r>
              <a:rPr lang="en-US" altLang="zh-CN" sz="2400" baseline="-25000" dirty="0" err="1">
                <a:solidFill>
                  <a:srgbClr val="000000"/>
                </a:solidFill>
                <a:latin typeface="华文楷体" panose="02010600040101010101" pitchFamily="2" charset="-122"/>
                <a:ea typeface="华文楷体" panose="02010600040101010101" pitchFamily="2" charset="-122"/>
              </a:rPr>
              <a:t>B</a:t>
            </a:r>
            <a:r>
              <a:rPr lang="en-US" altLang="zh-CN" sz="2400" dirty="0">
                <a:solidFill>
                  <a:srgbClr val="000000"/>
                </a:solidFill>
                <a:latin typeface="华文楷体" panose="02010600040101010101" pitchFamily="2" charset="-122"/>
                <a:ea typeface="华文楷体" panose="02010600040101010101" pitchFamily="2" charset="-122"/>
              </a:rPr>
              <a:t> &gt;0, V</a:t>
            </a:r>
            <a:r>
              <a:rPr lang="en-US" altLang="zh-CN" sz="2400" baseline="-25000" dirty="0">
                <a:solidFill>
                  <a:srgbClr val="000000"/>
                </a:solidFill>
                <a:latin typeface="华文楷体" panose="02010600040101010101" pitchFamily="2" charset="-122"/>
                <a:ea typeface="华文楷体" panose="02010600040101010101" pitchFamily="2" charset="-122"/>
              </a:rPr>
              <a:t>CE </a:t>
            </a:r>
            <a:r>
              <a:rPr lang="zh-CN" altLang="en-US" sz="2400" dirty="0">
                <a:solidFill>
                  <a:srgbClr val="000000"/>
                </a:solidFill>
                <a:latin typeface="华文楷体" panose="02010600040101010101" pitchFamily="2" charset="-122"/>
                <a:ea typeface="华文楷体" panose="02010600040101010101" pitchFamily="2" charset="-122"/>
              </a:rPr>
              <a:t>很低，</a:t>
            </a:r>
            <a:r>
              <a:rPr lang="el-GR" altLang="zh-CN" sz="24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Δ</a:t>
            </a:r>
            <a:r>
              <a:rPr lang="en-US" altLang="zh-CN" sz="2400" dirty="0" err="1">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i</a:t>
            </a:r>
            <a:r>
              <a:rPr lang="en-US" altLang="zh-CN" sz="2400" baseline="-25000" dirty="0" err="1">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C</a:t>
            </a:r>
            <a:r>
              <a:rPr lang="en-US" altLang="zh-CN" sz="2400" dirty="0">
                <a:solidFill>
                  <a:srgbClr val="000000"/>
                </a:solidFill>
                <a:latin typeface="华文楷体" panose="02010600040101010101" pitchFamily="2" charset="-122"/>
                <a:ea typeface="华文楷体" panose="02010600040101010101" pitchFamily="2" charset="-122"/>
              </a:rPr>
              <a:t> </a:t>
            </a:r>
            <a:r>
              <a:rPr lang="zh-CN" altLang="en-US" sz="2400" dirty="0">
                <a:solidFill>
                  <a:srgbClr val="000000"/>
                </a:solidFill>
                <a:latin typeface="华文楷体" panose="02010600040101010101" pitchFamily="2" charset="-122"/>
                <a:ea typeface="华文楷体" panose="02010600040101010101" pitchFamily="2" charset="-122"/>
              </a:rPr>
              <a:t>随</a:t>
            </a:r>
            <a:r>
              <a:rPr lang="el-GR" altLang="zh-CN" sz="24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Δ</a:t>
            </a:r>
            <a:r>
              <a:rPr lang="en-US" altLang="zh-CN" sz="2400" dirty="0" err="1">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i</a:t>
            </a:r>
            <a:r>
              <a:rPr lang="en-US" altLang="zh-CN" sz="2400" baseline="-25000" dirty="0" err="1">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B</a:t>
            </a:r>
            <a:r>
              <a:rPr lang="zh-CN" altLang="en-US" sz="24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增加变缓，趋于“饱和”。当</a:t>
            </a:r>
            <a:r>
              <a:rPr lang="en-US" altLang="zh-CN" sz="2400" dirty="0">
                <a:solidFill>
                  <a:srgbClr val="000000"/>
                </a:solidFill>
                <a:latin typeface="华文楷体" panose="02010600040101010101" pitchFamily="2" charset="-122"/>
                <a:ea typeface="华文楷体" panose="02010600040101010101" pitchFamily="2" charset="-122"/>
              </a:rPr>
              <a:t>V</a:t>
            </a:r>
            <a:r>
              <a:rPr lang="en-US" altLang="zh-CN" sz="2400" baseline="-25000" dirty="0">
                <a:solidFill>
                  <a:srgbClr val="000000"/>
                </a:solidFill>
                <a:latin typeface="华文楷体" panose="02010600040101010101" pitchFamily="2" charset="-122"/>
                <a:ea typeface="华文楷体" panose="02010600040101010101" pitchFamily="2" charset="-122"/>
              </a:rPr>
              <a:t>CE(sat)</a:t>
            </a:r>
            <a:r>
              <a:rPr lang="zh-CN" altLang="en-US" sz="2400" dirty="0">
                <a:solidFill>
                  <a:srgbClr val="000000"/>
                </a:solidFill>
                <a:latin typeface="华文楷体" panose="02010600040101010101" pitchFamily="2" charset="-122"/>
                <a:ea typeface="华文楷体" panose="02010600040101010101" pitchFamily="2" charset="-122"/>
              </a:rPr>
              <a:t>下降至</a:t>
            </a:r>
            <a:r>
              <a:rPr lang="en-US" altLang="zh-CN" sz="2400" dirty="0">
                <a:solidFill>
                  <a:srgbClr val="000000"/>
                </a:solidFill>
                <a:latin typeface="华文楷体" panose="02010600040101010101" pitchFamily="2" charset="-122"/>
                <a:ea typeface="华文楷体" panose="02010600040101010101" pitchFamily="2" charset="-122"/>
              </a:rPr>
              <a:t>0.2V</a:t>
            </a:r>
            <a:r>
              <a:rPr lang="zh-CN" altLang="en-US" sz="2400" dirty="0">
                <a:solidFill>
                  <a:srgbClr val="000000"/>
                </a:solidFill>
                <a:latin typeface="华文楷体" panose="02010600040101010101" pitchFamily="2" charset="-122"/>
                <a:ea typeface="华文楷体" panose="02010600040101010101" pitchFamily="2" charset="-122"/>
              </a:rPr>
              <a:t>，深度饱和。</a:t>
            </a:r>
            <a:endParaRPr lang="en-US" altLang="zh-CN" sz="2400" dirty="0">
              <a:solidFill>
                <a:srgbClr val="000000"/>
              </a:solidFill>
              <a:latin typeface="华文楷体" panose="02010600040101010101" pitchFamily="2" charset="-122"/>
              <a:ea typeface="华文楷体" panose="02010600040101010101" pitchFamily="2" charset="-122"/>
            </a:endParaRPr>
          </a:p>
        </p:txBody>
      </p:sp>
      <p:pic>
        <p:nvPicPr>
          <p:cNvPr id="11" name="Picture 16" descr="3-5-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095293" y="3320020"/>
            <a:ext cx="1961337" cy="1768461"/>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236548">
                                            <p:txEl>
                                              <p:pRg st="1" end="1"/>
                                            </p:txEl>
                                          </p:spTgt>
                                        </p:tgtEl>
                                        <p:attrNameLst>
                                          <p:attrName>style.visibility</p:attrName>
                                        </p:attrNameLst>
                                      </p:cBhvr>
                                      <p:to>
                                        <p:strVal val="visible"/>
                                      </p:to>
                                    </p:set>
                                    <p:anim calcmode="lin" valueType="num">
                                      <p:cBhvr>
                                        <p:cTn id="7" dur="1000" fill="hold"/>
                                        <p:tgtEl>
                                          <p:spTgt spid="236548">
                                            <p:txEl>
                                              <p:pRg st="1" end="1"/>
                                            </p:txEl>
                                          </p:spTgt>
                                        </p:tgtEl>
                                        <p:attrNameLst>
                                          <p:attrName>ppt_x</p:attrName>
                                        </p:attrNameLst>
                                      </p:cBhvr>
                                      <p:tavLst>
                                        <p:tav tm="0">
                                          <p:val>
                                            <p:strVal val="#ppt_x-.2"/>
                                          </p:val>
                                        </p:tav>
                                        <p:tav tm="100000">
                                          <p:val>
                                            <p:strVal val="#ppt_x"/>
                                          </p:val>
                                        </p:tav>
                                      </p:tavLst>
                                    </p:anim>
                                    <p:anim calcmode="lin" valueType="num">
                                      <p:cBhvr>
                                        <p:cTn id="8" dur="1000" fill="hold"/>
                                        <p:tgtEl>
                                          <p:spTgt spid="236548">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9" dur="1000"/>
                                        <p:tgtEl>
                                          <p:spTgt spid="236548">
                                            <p:txEl>
                                              <p:pRg st="1" end="1"/>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nodeType="clickEffect">
                                  <p:stCondLst>
                                    <p:cond delay="0"/>
                                  </p:stCondLst>
                                  <p:childTnLst>
                                    <p:set>
                                      <p:cBhvr>
                                        <p:cTn id="13" dur="1" fill="hold">
                                          <p:stCondLst>
                                            <p:cond delay="0"/>
                                          </p:stCondLst>
                                        </p:cTn>
                                        <p:tgtEl>
                                          <p:spTgt spid="236548">
                                            <p:txEl>
                                              <p:pRg st="2" end="2"/>
                                            </p:txEl>
                                          </p:spTgt>
                                        </p:tgtEl>
                                        <p:attrNameLst>
                                          <p:attrName>style.visibility</p:attrName>
                                        </p:attrNameLst>
                                      </p:cBhvr>
                                      <p:to>
                                        <p:strVal val="visible"/>
                                      </p:to>
                                    </p:set>
                                    <p:anim calcmode="lin" valueType="num">
                                      <p:cBhvr>
                                        <p:cTn id="14" dur="1000" fill="hold"/>
                                        <p:tgtEl>
                                          <p:spTgt spid="236548">
                                            <p:txEl>
                                              <p:pRg st="2" end="2"/>
                                            </p:txEl>
                                          </p:spTgt>
                                        </p:tgtEl>
                                        <p:attrNameLst>
                                          <p:attrName>ppt_x</p:attrName>
                                        </p:attrNameLst>
                                      </p:cBhvr>
                                      <p:tavLst>
                                        <p:tav tm="0">
                                          <p:val>
                                            <p:strVal val="#ppt_x-.2"/>
                                          </p:val>
                                        </p:tav>
                                        <p:tav tm="100000">
                                          <p:val>
                                            <p:strVal val="#ppt_x"/>
                                          </p:val>
                                        </p:tav>
                                      </p:tavLst>
                                    </p:anim>
                                    <p:anim calcmode="lin" valueType="num">
                                      <p:cBhvr>
                                        <p:cTn id="15" dur="1000" fill="hold"/>
                                        <p:tgtEl>
                                          <p:spTgt spid="236548">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16" dur="1000"/>
                                        <p:tgtEl>
                                          <p:spTgt spid="236548">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27" name="Rectangle 11"/>
          <p:cNvSpPr>
            <a:spLocks noGrp="1" noChangeArrowheads="1"/>
          </p:cNvSpPr>
          <p:nvPr>
            <p:ph type="title"/>
          </p:nvPr>
        </p:nvSpPr>
        <p:spPr>
          <a:xfrm>
            <a:off x="121348" y="1060451"/>
            <a:ext cx="9022652" cy="576262"/>
          </a:xfrm>
        </p:spPr>
        <p:txBody>
          <a:bodyPr>
            <a:normAutofit fontScale="90000"/>
          </a:bodyPr>
          <a:lstStyle/>
          <a:p>
            <a:pPr algn="l"/>
            <a:r>
              <a:rPr kumimoji="1" lang="zh-CN" altLang="en-US" sz="3200" b="1" dirty="0">
                <a:effectLst/>
                <a:latin typeface="华文楷体" panose="02010600040101010101" pitchFamily="2" charset="-122"/>
                <a:ea typeface="华文楷体" panose="02010600040101010101" pitchFamily="2" charset="-122"/>
              </a:rPr>
              <a:t>三、双极型三极管的基本开关电路</a:t>
            </a:r>
            <a:r>
              <a:rPr kumimoji="1" lang="en-US" altLang="zh-CN" sz="3200" b="1" dirty="0">
                <a:effectLst/>
                <a:latin typeface="华文楷体" panose="02010600040101010101" pitchFamily="2" charset="-122"/>
                <a:ea typeface="华文楷体" panose="02010600040101010101" pitchFamily="2" charset="-122"/>
              </a:rPr>
              <a:t>——</a:t>
            </a:r>
            <a:r>
              <a:rPr kumimoji="1" lang="zh-CN" altLang="en-US" sz="3200" b="1" dirty="0">
                <a:effectLst/>
                <a:latin typeface="华文楷体" panose="02010600040101010101" pitchFamily="2" charset="-122"/>
                <a:ea typeface="华文楷体" panose="02010600040101010101" pitchFamily="2" charset="-122"/>
              </a:rPr>
              <a:t>三极管反相器</a:t>
            </a:r>
          </a:p>
        </p:txBody>
      </p:sp>
      <p:sp>
        <p:nvSpPr>
          <p:cNvPr id="60428" name="Rectangle 12"/>
          <p:cNvSpPr>
            <a:spLocks noChangeArrowheads="1"/>
          </p:cNvSpPr>
          <p:nvPr/>
        </p:nvSpPr>
        <p:spPr bwMode="auto">
          <a:xfrm>
            <a:off x="3851275" y="48604"/>
            <a:ext cx="5155992"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algn="l"/>
            <a:r>
              <a:rPr kumimoji="1" lang="zh-CN" altLang="en-US" sz="3600" dirty="0">
                <a:effectLst/>
                <a:latin typeface="华文楷体" panose="02010600040101010101" pitchFamily="2" charset="-122"/>
                <a:ea typeface="华文楷体" panose="02010600040101010101" pitchFamily="2" charset="-122"/>
              </a:rPr>
              <a:t>三极管反相器</a:t>
            </a:r>
          </a:p>
        </p:txBody>
      </p:sp>
      <p:pic>
        <p:nvPicPr>
          <p:cNvPr id="60431" name="Picture 15" descr="图片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813629"/>
            <a:ext cx="3311525" cy="3270250"/>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60432" name="Picture 16" descr="3-5-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8264" y="1841789"/>
            <a:ext cx="3632200" cy="3275013"/>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60440" name="Line 24"/>
          <p:cNvSpPr>
            <a:spLocks noChangeShapeType="1"/>
          </p:cNvSpPr>
          <p:nvPr/>
        </p:nvSpPr>
        <p:spPr bwMode="auto">
          <a:xfrm flipV="1">
            <a:off x="2743199" y="3859501"/>
            <a:ext cx="4060825" cy="159951"/>
          </a:xfrm>
          <a:prstGeom prst="line">
            <a:avLst/>
          </a:prstGeom>
          <a:noFill/>
          <a:ln w="76200" cap="sq">
            <a:solidFill>
              <a:srgbClr val="FF0000"/>
            </a:solidFill>
            <a:miter lim="800000"/>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60441" name="AutoShape 25"/>
          <p:cNvSpPr>
            <a:spLocks noChangeArrowheads="1"/>
          </p:cNvSpPr>
          <p:nvPr/>
        </p:nvSpPr>
        <p:spPr bwMode="auto">
          <a:xfrm>
            <a:off x="4019338" y="2375209"/>
            <a:ext cx="2547781" cy="624469"/>
          </a:xfrm>
          <a:prstGeom prst="wedgeRoundRectCallout">
            <a:avLst>
              <a:gd name="adj1" fmla="val -36523"/>
              <a:gd name="adj2" fmla="val 198204"/>
              <a:gd name="adj3" fmla="val 16667"/>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0"/>
              </a:spcBef>
            </a:pPr>
            <a:r>
              <a:rPr lang="zh-CN" altLang="en-US" sz="2400" b="1" dirty="0">
                <a:latin typeface="华文楷体" panose="02010600040101010101" pitchFamily="2" charset="-122"/>
                <a:ea typeface="华文楷体" panose="02010600040101010101" pitchFamily="2" charset="-122"/>
              </a:rPr>
              <a:t>三极管替代开关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0427"/>
                                        </p:tgtEl>
                                        <p:attrNameLst>
                                          <p:attrName>style.visibility</p:attrName>
                                        </p:attrNameLst>
                                      </p:cBhvr>
                                      <p:to>
                                        <p:strVal val="visible"/>
                                      </p:to>
                                    </p:set>
                                    <p:animEffect transition="in" filter="wipe(left)">
                                      <p:cBhvr>
                                        <p:cTn id="7" dur="1000"/>
                                        <p:tgtEl>
                                          <p:spTgt spid="60427"/>
                                        </p:tgtEl>
                                      </p:cBhvr>
                                    </p:animEffect>
                                  </p:childTnLst>
                                </p:cTn>
                              </p:par>
                              <p:par>
                                <p:cTn id="8" presetID="9" presetClass="entr" presetSubtype="0" fill="hold" nodeType="withEffect">
                                  <p:stCondLst>
                                    <p:cond delay="0"/>
                                  </p:stCondLst>
                                  <p:childTnLst>
                                    <p:set>
                                      <p:cBhvr>
                                        <p:cTn id="9" dur="1" fill="hold">
                                          <p:stCondLst>
                                            <p:cond delay="0"/>
                                          </p:stCondLst>
                                        </p:cTn>
                                        <p:tgtEl>
                                          <p:spTgt spid="60431"/>
                                        </p:tgtEl>
                                        <p:attrNameLst>
                                          <p:attrName>style.visibility</p:attrName>
                                        </p:attrNameLst>
                                      </p:cBhvr>
                                      <p:to>
                                        <p:strVal val="visible"/>
                                      </p:to>
                                    </p:set>
                                    <p:animEffect transition="in" filter="dissolve">
                                      <p:cBhvr>
                                        <p:cTn id="10" dur="1000"/>
                                        <p:tgtEl>
                                          <p:spTgt spid="604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0440"/>
                                        </p:tgtEl>
                                        <p:attrNameLst>
                                          <p:attrName>style.visibility</p:attrName>
                                        </p:attrNameLst>
                                      </p:cBhvr>
                                      <p:to>
                                        <p:strVal val="visible"/>
                                      </p:to>
                                    </p:set>
                                    <p:animEffect transition="in" filter="fade">
                                      <p:cBhvr>
                                        <p:cTn id="15" dur="1000"/>
                                        <p:tgtEl>
                                          <p:spTgt spid="6044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60441"/>
                                        </p:tgtEl>
                                        <p:attrNameLst>
                                          <p:attrName>style.visibility</p:attrName>
                                        </p:attrNameLst>
                                      </p:cBhvr>
                                      <p:to>
                                        <p:strVal val="visible"/>
                                      </p:to>
                                    </p:set>
                                    <p:animEffect transition="in" filter="dissolve">
                                      <p:cBhvr>
                                        <p:cTn id="18" dur="1000"/>
                                        <p:tgtEl>
                                          <p:spTgt spid="60441"/>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04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7" grpId="0"/>
      <p:bldP spid="60441"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2"/>
          <p:cNvSpPr>
            <a:spLocks noGrp="1" noChangeArrowheads="1"/>
          </p:cNvSpPr>
          <p:nvPr>
            <p:ph type="title"/>
          </p:nvPr>
        </p:nvSpPr>
        <p:spPr>
          <a:xfrm>
            <a:off x="0" y="893496"/>
            <a:ext cx="5079771" cy="647700"/>
          </a:xfrm>
        </p:spPr>
        <p:txBody>
          <a:bodyPr>
            <a:normAutofit fontScale="90000"/>
          </a:bodyPr>
          <a:lstStyle/>
          <a:p>
            <a:pPr algn="l"/>
            <a:r>
              <a:rPr kumimoji="1" lang="zh-CN" altLang="en-US" sz="2800" b="1" dirty="0">
                <a:effectLst/>
                <a:latin typeface="华文楷体" panose="02010600040101010101" pitchFamily="2" charset="-122"/>
                <a:ea typeface="华文楷体" panose="02010600040101010101" pitchFamily="2" charset="-122"/>
              </a:rPr>
              <a:t>稳态时若合理选择电路的参数，即</a:t>
            </a:r>
          </a:p>
        </p:txBody>
      </p:sp>
      <p:sp>
        <p:nvSpPr>
          <p:cNvPr id="433156" name="Text Box 4"/>
          <p:cNvSpPr txBox="1">
            <a:spLocks noChangeArrowheads="1"/>
          </p:cNvSpPr>
          <p:nvPr/>
        </p:nvSpPr>
        <p:spPr bwMode="auto">
          <a:xfrm>
            <a:off x="0" y="2760930"/>
            <a:ext cx="4982198"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2400" dirty="0">
                <a:latin typeface="华文楷体" panose="02010600040101010101" pitchFamily="2" charset="-122"/>
                <a:ea typeface="华文楷体" panose="02010600040101010101" pitchFamily="2" charset="-122"/>
              </a:rPr>
              <a:t>当</a:t>
            </a:r>
            <a:r>
              <a:rPr kumimoji="1" lang="en-US" altLang="zh-CN" sz="2400" dirty="0" err="1">
                <a:latin typeface="华文楷体" panose="02010600040101010101" pitchFamily="2" charset="-122"/>
                <a:ea typeface="华文楷体" panose="02010600040101010101" pitchFamily="2" charset="-122"/>
              </a:rPr>
              <a:t>v</a:t>
            </a:r>
            <a:r>
              <a:rPr kumimoji="1" lang="en-US" altLang="zh-CN" sz="2400" baseline="-25000" dirty="0" err="1">
                <a:latin typeface="华文楷体" panose="02010600040101010101" pitchFamily="2" charset="-122"/>
                <a:ea typeface="华文楷体" panose="02010600040101010101" pitchFamily="2" charset="-122"/>
              </a:rPr>
              <a:t>I</a:t>
            </a:r>
            <a:r>
              <a:rPr kumimoji="1" lang="en-US" altLang="zh-CN" sz="2400" dirty="0">
                <a:latin typeface="华文楷体" panose="02010600040101010101" pitchFamily="2" charset="-122"/>
                <a:ea typeface="华文楷体" panose="02010600040101010101" pitchFamily="2" charset="-122"/>
              </a:rPr>
              <a:t>=V</a:t>
            </a:r>
            <a:r>
              <a:rPr kumimoji="1" lang="en-US" altLang="zh-CN" sz="2400" baseline="-25000" dirty="0">
                <a:latin typeface="华文楷体" panose="02010600040101010101" pitchFamily="2" charset="-122"/>
                <a:ea typeface="华文楷体" panose="02010600040101010101" pitchFamily="2" charset="-122"/>
              </a:rPr>
              <a:t>IH</a:t>
            </a:r>
            <a:r>
              <a:rPr kumimoji="1" lang="zh-CN" altLang="en-US" sz="2400" dirty="0">
                <a:latin typeface="华文楷体" panose="02010600040101010101" pitchFamily="2" charset="-122"/>
                <a:ea typeface="华文楷体" panose="02010600040101010101" pitchFamily="2" charset="-122"/>
              </a:rPr>
              <a:t>，为高电平时，使得</a:t>
            </a:r>
            <a:r>
              <a:rPr kumimoji="1" lang="en-US" altLang="zh-CN" sz="2400" dirty="0" err="1">
                <a:latin typeface="华文楷体" panose="02010600040101010101" pitchFamily="2" charset="-122"/>
                <a:ea typeface="华文楷体" panose="02010600040101010101" pitchFamily="2" charset="-122"/>
              </a:rPr>
              <a:t>i</a:t>
            </a:r>
            <a:r>
              <a:rPr kumimoji="1" lang="en-US" altLang="zh-CN" sz="2400" baseline="-25000" dirty="0" err="1">
                <a:latin typeface="华文楷体" panose="02010600040101010101" pitchFamily="2" charset="-122"/>
                <a:ea typeface="华文楷体" panose="02010600040101010101" pitchFamily="2" charset="-122"/>
              </a:rPr>
              <a:t>B</a:t>
            </a:r>
            <a:r>
              <a:rPr kumimoji="1" lang="en-US" altLang="zh-CN" sz="2400" dirty="0">
                <a:latin typeface="华文楷体" panose="02010600040101010101" pitchFamily="2" charset="-122"/>
                <a:ea typeface="华文楷体" panose="02010600040101010101" pitchFamily="2" charset="-122"/>
              </a:rPr>
              <a:t>&gt;I</a:t>
            </a:r>
            <a:r>
              <a:rPr kumimoji="1" lang="en-US" altLang="zh-CN" sz="2400" baseline="-25000" dirty="0">
                <a:latin typeface="华文楷体" panose="02010600040101010101" pitchFamily="2" charset="-122"/>
                <a:ea typeface="华文楷体" panose="02010600040101010101" pitchFamily="2" charset="-122"/>
              </a:rPr>
              <a:t>BS</a:t>
            </a:r>
            <a:r>
              <a:rPr kumimoji="1" lang="en-US" altLang="zh-CN" sz="2400" dirty="0">
                <a:latin typeface="华文楷体" panose="02010600040101010101" pitchFamily="2" charset="-122"/>
                <a:ea typeface="华文楷体" panose="02010600040101010101" pitchFamily="2" charset="-122"/>
              </a:rPr>
              <a:t>=V</a:t>
            </a:r>
            <a:r>
              <a:rPr kumimoji="1" lang="en-US" altLang="zh-CN" sz="2400" baseline="-25000" dirty="0">
                <a:latin typeface="华文楷体" panose="02010600040101010101" pitchFamily="2" charset="-122"/>
                <a:ea typeface="华文楷体" panose="02010600040101010101" pitchFamily="2" charset="-122"/>
              </a:rPr>
              <a:t>CC </a:t>
            </a:r>
            <a:r>
              <a:rPr kumimoji="1" lang="en-US" altLang="zh-CN" sz="2400" dirty="0">
                <a:latin typeface="华文楷体" panose="02010600040101010101" pitchFamily="2" charset="-122"/>
                <a:ea typeface="华文楷体" panose="02010600040101010101" pitchFamily="2" charset="-122"/>
              </a:rPr>
              <a:t>/βR</a:t>
            </a:r>
            <a:r>
              <a:rPr kumimoji="1" lang="en-US" altLang="zh-CN" sz="2400" baseline="-25000" dirty="0">
                <a:latin typeface="华文楷体" panose="02010600040101010101" pitchFamily="2" charset="-122"/>
                <a:ea typeface="华文楷体" panose="02010600040101010101" pitchFamily="2" charset="-122"/>
              </a:rPr>
              <a:t>C</a:t>
            </a:r>
            <a:r>
              <a:rPr kumimoji="1" lang="zh-CN" altLang="en-US" sz="2400" dirty="0">
                <a:latin typeface="华文楷体" panose="02010600040101010101" pitchFamily="2" charset="-122"/>
                <a:ea typeface="华文楷体" panose="02010600040101010101" pitchFamily="2" charset="-122"/>
              </a:rPr>
              <a:t>，三极管处于饱和导通状态，输出</a:t>
            </a:r>
            <a:r>
              <a:rPr kumimoji="1" lang="en-US" altLang="zh-CN" sz="2400" dirty="0" err="1">
                <a:latin typeface="华文楷体" panose="02010600040101010101" pitchFamily="2" charset="-122"/>
                <a:ea typeface="华文楷体" panose="02010600040101010101" pitchFamily="2" charset="-122"/>
              </a:rPr>
              <a:t>v</a:t>
            </a:r>
            <a:r>
              <a:rPr kumimoji="1" lang="en-US" altLang="zh-CN" sz="2400" baseline="-25000" dirty="0" err="1">
                <a:latin typeface="华文楷体" panose="02010600040101010101" pitchFamily="2" charset="-122"/>
                <a:ea typeface="华文楷体" panose="02010600040101010101" pitchFamily="2" charset="-122"/>
              </a:rPr>
              <a:t>o</a:t>
            </a:r>
            <a:r>
              <a:rPr kumimoji="1" lang="zh-CN" altLang="en-US" sz="2400" dirty="0">
                <a:latin typeface="华文楷体" panose="02010600040101010101" pitchFamily="2" charset="-122"/>
                <a:ea typeface="华文楷体" panose="02010600040101010101" pitchFamily="2" charset="-122"/>
              </a:rPr>
              <a:t>＝ </a:t>
            </a:r>
            <a:r>
              <a:rPr kumimoji="1" lang="en-US" altLang="zh-CN" sz="2400" dirty="0">
                <a:latin typeface="华文楷体" panose="02010600040101010101" pitchFamily="2" charset="-122"/>
                <a:ea typeface="华文楷体" panose="02010600040101010101" pitchFamily="2" charset="-122"/>
              </a:rPr>
              <a:t>V</a:t>
            </a:r>
            <a:r>
              <a:rPr kumimoji="1" lang="en-US" altLang="zh-CN" sz="2400" baseline="-25000" dirty="0">
                <a:latin typeface="华文楷体" panose="02010600040101010101" pitchFamily="2" charset="-122"/>
                <a:ea typeface="华文楷体" panose="02010600040101010101" pitchFamily="2" charset="-122"/>
              </a:rPr>
              <a:t>OL</a:t>
            </a:r>
            <a:r>
              <a:rPr kumimoji="1" lang="en-US" altLang="zh-CN" sz="2400" dirty="0">
                <a:latin typeface="华文楷体" panose="02010600040101010101" pitchFamily="2" charset="-122"/>
                <a:ea typeface="华文楷体" panose="02010600040101010101" pitchFamily="2" charset="-122"/>
              </a:rPr>
              <a:t> </a:t>
            </a:r>
            <a:r>
              <a:rPr kumimoji="1" lang="zh-CN" altLang="en-US" sz="2400" dirty="0">
                <a:latin typeface="华文楷体" panose="02010600040101010101" pitchFamily="2" charset="-122"/>
                <a:ea typeface="华文楷体" panose="02010600040101010101" pitchFamily="2" charset="-122"/>
              </a:rPr>
              <a:t>＝</a:t>
            </a:r>
            <a:r>
              <a:rPr kumimoji="1" lang="en-US" altLang="zh-CN" sz="2400" dirty="0">
                <a:latin typeface="华文楷体" panose="02010600040101010101" pitchFamily="2" charset="-122"/>
                <a:ea typeface="华文楷体" panose="02010600040101010101" pitchFamily="2" charset="-122"/>
              </a:rPr>
              <a:t>V</a:t>
            </a:r>
            <a:r>
              <a:rPr kumimoji="1" lang="en-US" altLang="zh-CN" sz="2400" baseline="-25000" dirty="0">
                <a:latin typeface="华文楷体" panose="02010600040101010101" pitchFamily="2" charset="-122"/>
                <a:ea typeface="华文楷体" panose="02010600040101010101" pitchFamily="2" charset="-122"/>
              </a:rPr>
              <a:t>ces</a:t>
            </a:r>
            <a:r>
              <a:rPr kumimoji="1" lang="en-US" altLang="zh-CN" sz="2400" dirty="0">
                <a:latin typeface="华文楷体" panose="02010600040101010101" pitchFamily="2" charset="-122"/>
                <a:ea typeface="华文楷体" panose="02010600040101010101" pitchFamily="2" charset="-122"/>
              </a:rPr>
              <a:t>≈0,</a:t>
            </a:r>
            <a:r>
              <a:rPr kumimoji="1" lang="zh-CN" altLang="en-US" sz="2400" dirty="0">
                <a:latin typeface="华文楷体" panose="02010600040101010101" pitchFamily="2" charset="-122"/>
                <a:ea typeface="华文楷体" panose="02010600040101010101" pitchFamily="2" charset="-122"/>
              </a:rPr>
              <a:t>为低电平；</a:t>
            </a:r>
          </a:p>
        </p:txBody>
      </p:sp>
      <p:grpSp>
        <p:nvGrpSpPr>
          <p:cNvPr id="433164" name="Group 12"/>
          <p:cNvGrpSpPr/>
          <p:nvPr/>
        </p:nvGrpSpPr>
        <p:grpSpPr bwMode="auto">
          <a:xfrm>
            <a:off x="5320100" y="1032142"/>
            <a:ext cx="3632200" cy="3275013"/>
            <a:chOff x="3243" y="436"/>
            <a:chExt cx="2288" cy="2063"/>
          </a:xfrm>
        </p:grpSpPr>
        <p:pic>
          <p:nvPicPr>
            <p:cNvPr id="433160" name="Picture 8" descr="3-5-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43" y="436"/>
              <a:ext cx="2288" cy="2063"/>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433163" name="Rectangle 11"/>
            <p:cNvSpPr>
              <a:spLocks noChangeArrowheads="1"/>
            </p:cNvSpPr>
            <p:nvPr/>
          </p:nvSpPr>
          <p:spPr bwMode="auto">
            <a:xfrm>
              <a:off x="4558" y="1525"/>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pPr>
              <a:r>
                <a:rPr lang="en-US" altLang="zh-CN">
                  <a:solidFill>
                    <a:srgbClr val="111111"/>
                  </a:solidFill>
                </a:rPr>
                <a:t>T</a:t>
              </a:r>
            </a:p>
          </p:txBody>
        </p:sp>
      </p:grpSp>
      <p:sp>
        <p:nvSpPr>
          <p:cNvPr id="433165" name="Rectangle 13"/>
          <p:cNvSpPr>
            <a:spLocks noChangeArrowheads="1"/>
          </p:cNvSpPr>
          <p:nvPr/>
        </p:nvSpPr>
        <p:spPr bwMode="auto">
          <a:xfrm>
            <a:off x="0" y="1525648"/>
            <a:ext cx="520597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2400" dirty="0">
                <a:latin typeface="华文楷体" panose="02010600040101010101" pitchFamily="2" charset="-122"/>
                <a:ea typeface="华文楷体" panose="02010600040101010101" pitchFamily="2" charset="-122"/>
              </a:rPr>
              <a:t>当</a:t>
            </a:r>
            <a:r>
              <a:rPr kumimoji="1" lang="en-US" altLang="zh-CN" sz="2400" dirty="0" err="1">
                <a:latin typeface="华文楷体" panose="02010600040101010101" pitchFamily="2" charset="-122"/>
                <a:ea typeface="华文楷体" panose="02010600040101010101" pitchFamily="2" charset="-122"/>
              </a:rPr>
              <a:t>v</a:t>
            </a:r>
            <a:r>
              <a:rPr kumimoji="1" lang="en-US" altLang="zh-CN" sz="2400" baseline="-25000" dirty="0" err="1">
                <a:latin typeface="华文楷体" panose="02010600040101010101" pitchFamily="2" charset="-122"/>
                <a:ea typeface="华文楷体" panose="02010600040101010101" pitchFamily="2" charset="-122"/>
              </a:rPr>
              <a:t>I</a:t>
            </a:r>
            <a:r>
              <a:rPr kumimoji="1" lang="en-US" altLang="zh-CN" sz="2400" dirty="0">
                <a:latin typeface="华文楷体" panose="02010600040101010101" pitchFamily="2" charset="-122"/>
                <a:ea typeface="华文楷体" panose="02010600040101010101" pitchFamily="2" charset="-122"/>
              </a:rPr>
              <a:t>=V</a:t>
            </a:r>
            <a:r>
              <a:rPr kumimoji="1" lang="en-US" altLang="zh-CN" sz="2400" baseline="-25000" dirty="0">
                <a:latin typeface="华文楷体" panose="02010600040101010101" pitchFamily="2" charset="-122"/>
                <a:ea typeface="华文楷体" panose="02010600040101010101" pitchFamily="2" charset="-122"/>
              </a:rPr>
              <a:t>IL</a:t>
            </a:r>
            <a:r>
              <a:rPr kumimoji="1" lang="en-US" altLang="zh-CN" sz="2400" dirty="0">
                <a:latin typeface="华文楷体" panose="02010600040101010101" pitchFamily="2" charset="-122"/>
                <a:ea typeface="华文楷体" panose="02010600040101010101" pitchFamily="2" charset="-122"/>
              </a:rPr>
              <a:t>&lt;V</a:t>
            </a:r>
            <a:r>
              <a:rPr kumimoji="1" lang="en-US" altLang="zh-CN" sz="2400" baseline="-25000" dirty="0">
                <a:latin typeface="华文楷体" panose="02010600040101010101" pitchFamily="2" charset="-122"/>
                <a:ea typeface="华文楷体" panose="02010600040101010101" pitchFamily="2" charset="-122"/>
              </a:rPr>
              <a:t>ON</a:t>
            </a:r>
            <a:r>
              <a:rPr kumimoji="1" lang="en-US" altLang="zh-CN" sz="2400" dirty="0">
                <a:latin typeface="华文楷体" panose="02010600040101010101" pitchFamily="2" charset="-122"/>
                <a:ea typeface="华文楷体" panose="02010600040101010101" pitchFamily="2" charset="-122"/>
              </a:rPr>
              <a:t>(</a:t>
            </a:r>
            <a:r>
              <a:rPr kumimoji="1" lang="zh-CN" altLang="en-US" sz="2400" dirty="0">
                <a:latin typeface="华文楷体" panose="02010600040101010101" pitchFamily="2" charset="-122"/>
                <a:ea typeface="华文楷体" panose="02010600040101010101" pitchFamily="2" charset="-122"/>
              </a:rPr>
              <a:t>死区电压），为低电平时，使得三极管处于截止状态，输出</a:t>
            </a:r>
            <a:r>
              <a:rPr kumimoji="1" lang="en-US" altLang="zh-CN" sz="2400" dirty="0" err="1">
                <a:latin typeface="华文楷体" panose="02010600040101010101" pitchFamily="2" charset="-122"/>
                <a:ea typeface="华文楷体" panose="02010600040101010101" pitchFamily="2" charset="-122"/>
              </a:rPr>
              <a:t>v</a:t>
            </a:r>
            <a:r>
              <a:rPr kumimoji="1" lang="en-US" altLang="zh-CN" sz="2400" baseline="-25000" dirty="0" err="1">
                <a:latin typeface="华文楷体" panose="02010600040101010101" pitchFamily="2" charset="-122"/>
                <a:ea typeface="华文楷体" panose="02010600040101010101" pitchFamily="2" charset="-122"/>
              </a:rPr>
              <a:t>o</a:t>
            </a:r>
            <a:r>
              <a:rPr kumimoji="1" lang="zh-CN" altLang="en-US" sz="2400" dirty="0">
                <a:latin typeface="华文楷体" panose="02010600040101010101" pitchFamily="2" charset="-122"/>
                <a:ea typeface="华文楷体" panose="02010600040101010101" pitchFamily="2" charset="-122"/>
              </a:rPr>
              <a:t>＝ </a:t>
            </a:r>
            <a:r>
              <a:rPr kumimoji="1" lang="en-US" altLang="zh-CN" sz="2400" dirty="0">
                <a:latin typeface="华文楷体" panose="02010600040101010101" pitchFamily="2" charset="-122"/>
                <a:ea typeface="华文楷体" panose="02010600040101010101" pitchFamily="2" charset="-122"/>
              </a:rPr>
              <a:t>V</a:t>
            </a:r>
            <a:r>
              <a:rPr kumimoji="1" lang="en-US" altLang="zh-CN" sz="2400" baseline="-25000" dirty="0">
                <a:latin typeface="华文楷体" panose="02010600040101010101" pitchFamily="2" charset="-122"/>
                <a:ea typeface="华文楷体" panose="02010600040101010101" pitchFamily="2" charset="-122"/>
              </a:rPr>
              <a:t>OH</a:t>
            </a:r>
            <a:r>
              <a:rPr kumimoji="1" lang="en-US" altLang="zh-CN" sz="2400" dirty="0">
                <a:latin typeface="华文楷体" panose="02010600040101010101" pitchFamily="2" charset="-122"/>
                <a:ea typeface="华文楷体" panose="02010600040101010101" pitchFamily="2" charset="-122"/>
              </a:rPr>
              <a:t>≈V</a:t>
            </a:r>
            <a:r>
              <a:rPr kumimoji="1" lang="en-US" altLang="zh-CN" sz="2400" baseline="-25000" dirty="0">
                <a:latin typeface="华文楷体" panose="02010600040101010101" pitchFamily="2" charset="-122"/>
                <a:ea typeface="华文楷体" panose="02010600040101010101" pitchFamily="2" charset="-122"/>
              </a:rPr>
              <a:t>CC</a:t>
            </a:r>
            <a:r>
              <a:rPr kumimoji="1" lang="en-US" altLang="zh-CN" sz="2400" dirty="0">
                <a:latin typeface="华文楷体" panose="02010600040101010101" pitchFamily="2" charset="-122"/>
                <a:ea typeface="华文楷体" panose="02010600040101010101" pitchFamily="2" charset="-122"/>
              </a:rPr>
              <a:t>,</a:t>
            </a:r>
            <a:r>
              <a:rPr kumimoji="1" lang="zh-CN" altLang="en-US" sz="2400" dirty="0">
                <a:latin typeface="华文楷体" panose="02010600040101010101" pitchFamily="2" charset="-122"/>
                <a:ea typeface="华文楷体" panose="02010600040101010101" pitchFamily="2" charset="-122"/>
              </a:rPr>
              <a:t>为高电平</a:t>
            </a:r>
          </a:p>
        </p:txBody>
      </p:sp>
      <p:sp>
        <p:nvSpPr>
          <p:cNvPr id="433166" name="Text Box 14"/>
          <p:cNvSpPr txBox="1">
            <a:spLocks noChangeArrowheads="1"/>
          </p:cNvSpPr>
          <p:nvPr/>
        </p:nvSpPr>
        <p:spPr bwMode="auto">
          <a:xfrm>
            <a:off x="86238" y="4414980"/>
            <a:ext cx="15128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dirty="0">
                <a:latin typeface="华文楷体" panose="02010600040101010101" pitchFamily="2" charset="-122"/>
                <a:ea typeface="华文楷体" panose="02010600040101010101" pitchFamily="2" charset="-122"/>
              </a:rPr>
              <a:t>其中：</a:t>
            </a:r>
          </a:p>
        </p:txBody>
      </p:sp>
      <p:sp>
        <p:nvSpPr>
          <p:cNvPr id="433168" name="AutoShape 16"/>
          <p:cNvSpPr>
            <a:spLocks noChangeArrowheads="1"/>
          </p:cNvSpPr>
          <p:nvPr/>
        </p:nvSpPr>
        <p:spPr bwMode="auto">
          <a:xfrm>
            <a:off x="4435655" y="4251247"/>
            <a:ext cx="2347488" cy="439282"/>
          </a:xfrm>
          <a:prstGeom prst="wedgeRoundRectCallout">
            <a:avLst>
              <a:gd name="adj1" fmla="val -96366"/>
              <a:gd name="adj2" fmla="val 112214"/>
              <a:gd name="adj3" fmla="val 16667"/>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0"/>
              </a:spcBef>
            </a:pPr>
            <a:r>
              <a:rPr lang="zh-CN" altLang="en-US" sz="2000" dirty="0">
                <a:latin typeface="华文楷体" panose="02010600040101010101" pitchFamily="2" charset="-122"/>
                <a:ea typeface="华文楷体" panose="02010600040101010101" pitchFamily="2" charset="-122"/>
              </a:rPr>
              <a:t>硅管约</a:t>
            </a:r>
            <a:r>
              <a:rPr lang="en-US" altLang="zh-CN" sz="2000" dirty="0">
                <a:latin typeface="华文楷体" panose="02010600040101010101" pitchFamily="2" charset="-122"/>
                <a:ea typeface="华文楷体" panose="02010600040101010101" pitchFamily="2" charset="-122"/>
              </a:rPr>
              <a:t>0.2V</a:t>
            </a:r>
          </a:p>
        </p:txBody>
      </p:sp>
      <p:sp>
        <p:nvSpPr>
          <p:cNvPr id="433169" name="AutoShape 17"/>
          <p:cNvSpPr>
            <a:spLocks noChangeArrowheads="1"/>
          </p:cNvSpPr>
          <p:nvPr/>
        </p:nvSpPr>
        <p:spPr bwMode="auto">
          <a:xfrm>
            <a:off x="5795838" y="5255449"/>
            <a:ext cx="2454473" cy="432553"/>
          </a:xfrm>
          <a:prstGeom prst="wedgeRoundRectCallout">
            <a:avLst>
              <a:gd name="adj1" fmla="val -132729"/>
              <a:gd name="adj2" fmla="val 11909"/>
              <a:gd name="adj3" fmla="val 16667"/>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0"/>
              </a:spcBef>
            </a:pPr>
            <a:r>
              <a:rPr lang="zh-CN" altLang="en-US" sz="2000" dirty="0">
                <a:latin typeface="华文楷体" panose="02010600040101010101" pitchFamily="2" charset="-122"/>
                <a:ea typeface="华文楷体" panose="02010600040101010101" pitchFamily="2" charset="-122"/>
              </a:rPr>
              <a:t>很小，为几十欧姆</a:t>
            </a:r>
          </a:p>
        </p:txBody>
      </p:sp>
      <p:graphicFrame>
        <p:nvGraphicFramePr>
          <p:cNvPr id="2" name="Object 1"/>
          <p:cNvGraphicFramePr>
            <a:graphicFrameLocks noChangeAspect="1"/>
          </p:cNvGraphicFramePr>
          <p:nvPr/>
        </p:nvGraphicFramePr>
        <p:xfrm>
          <a:off x="1009135" y="4742807"/>
          <a:ext cx="4122705" cy="1074226"/>
        </p:xfrm>
        <a:graphic>
          <a:graphicData uri="http://schemas.openxmlformats.org/presentationml/2006/ole">
            <mc:AlternateContent xmlns:mc="http://schemas.openxmlformats.org/markup-compatibility/2006">
              <mc:Choice xmlns:v="urn:schemas-microsoft-com:vml" Requires="v">
                <p:oleObj spid="_x0000_s50232" name="Equation" r:id="rId5" imgW="43281600" imgH="11277600" progId="Equation.3">
                  <p:embed/>
                </p:oleObj>
              </mc:Choice>
              <mc:Fallback>
                <p:oleObj name="Equation" r:id="rId5" imgW="43281600" imgH="11277600" progId="Equation.3">
                  <p:embed/>
                  <p:pic>
                    <p:nvPicPr>
                      <p:cNvPr id="0" name="Object 1"/>
                      <p:cNvPicPr/>
                      <p:nvPr/>
                    </p:nvPicPr>
                    <p:blipFill>
                      <a:blip r:embed="rId6"/>
                      <a:stretch>
                        <a:fillRect/>
                      </a:stretch>
                    </p:blipFill>
                    <p:spPr>
                      <a:xfrm>
                        <a:off x="1009135" y="4742807"/>
                        <a:ext cx="4122705" cy="1074226"/>
                      </a:xfrm>
                      <a:prstGeom prst="rect">
                        <a:avLst/>
                      </a:prstGeom>
                    </p:spPr>
                  </p:pic>
                </p:oleObj>
              </mc:Fallback>
            </mc:AlternateContent>
          </a:graphicData>
        </a:graphic>
      </p:graphicFrame>
      <p:sp>
        <p:nvSpPr>
          <p:cNvPr id="13" name="Rectangle 12"/>
          <p:cNvSpPr>
            <a:spLocks noChangeArrowheads="1"/>
          </p:cNvSpPr>
          <p:nvPr/>
        </p:nvSpPr>
        <p:spPr bwMode="auto">
          <a:xfrm>
            <a:off x="3851275" y="48604"/>
            <a:ext cx="5155992"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algn="l"/>
            <a:r>
              <a:rPr kumimoji="1" lang="zh-CN" altLang="en-US" sz="3600" dirty="0">
                <a:effectLst/>
                <a:latin typeface="华文楷体" panose="02010600040101010101" pitchFamily="2" charset="-122"/>
                <a:ea typeface="华文楷体" panose="02010600040101010101" pitchFamily="2" charset="-122"/>
              </a:rPr>
              <a:t>三极管反相器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33165"/>
                                        </p:tgtEl>
                                        <p:attrNameLst>
                                          <p:attrName>style.visibility</p:attrName>
                                        </p:attrNameLst>
                                      </p:cBhvr>
                                      <p:to>
                                        <p:strVal val="visible"/>
                                      </p:to>
                                    </p:set>
                                    <p:animEffect transition="in" filter="blinds(horizontal)">
                                      <p:cBhvr>
                                        <p:cTn id="7" dur="1000"/>
                                        <p:tgtEl>
                                          <p:spTgt spid="43316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433156"/>
                                        </p:tgtEl>
                                        <p:attrNameLst>
                                          <p:attrName>style.visibility</p:attrName>
                                        </p:attrNameLst>
                                      </p:cBhvr>
                                      <p:to>
                                        <p:strVal val="visible"/>
                                      </p:to>
                                    </p:set>
                                    <p:animEffect transition="in" filter="blinds(vertical)">
                                      <p:cBhvr>
                                        <p:cTn id="12" dur="1000"/>
                                        <p:tgtEl>
                                          <p:spTgt spid="433156"/>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272" fill="hold" grpId="0" nodeType="clickEffect">
                                  <p:stCondLst>
                                    <p:cond delay="0"/>
                                  </p:stCondLst>
                                  <p:childTnLst>
                                    <p:set>
                                      <p:cBhvr>
                                        <p:cTn id="16" dur="1" fill="hold">
                                          <p:stCondLst>
                                            <p:cond delay="0"/>
                                          </p:stCondLst>
                                        </p:cTn>
                                        <p:tgtEl>
                                          <p:spTgt spid="433166"/>
                                        </p:tgtEl>
                                        <p:attrNameLst>
                                          <p:attrName>style.visibility</p:attrName>
                                        </p:attrNameLst>
                                      </p:cBhvr>
                                      <p:to>
                                        <p:strVal val="visible"/>
                                      </p:to>
                                    </p:set>
                                    <p:anim calcmode="lin" valueType="num">
                                      <p:cBhvr>
                                        <p:cTn id="17" dur="1000" fill="hold"/>
                                        <p:tgtEl>
                                          <p:spTgt spid="433166"/>
                                        </p:tgtEl>
                                        <p:attrNameLst>
                                          <p:attrName>ppt_w</p:attrName>
                                        </p:attrNameLst>
                                      </p:cBhvr>
                                      <p:tavLst>
                                        <p:tav tm="0">
                                          <p:val>
                                            <p:strVal val="2/3*#ppt_w"/>
                                          </p:val>
                                        </p:tav>
                                        <p:tav tm="100000">
                                          <p:val>
                                            <p:strVal val="#ppt_w"/>
                                          </p:val>
                                        </p:tav>
                                      </p:tavLst>
                                    </p:anim>
                                    <p:anim calcmode="lin" valueType="num">
                                      <p:cBhvr>
                                        <p:cTn id="18" dur="1000" fill="hold"/>
                                        <p:tgtEl>
                                          <p:spTgt spid="433166"/>
                                        </p:tgtEl>
                                        <p:attrNameLst>
                                          <p:attrName>ppt_h</p:attrName>
                                        </p:attrNameLst>
                                      </p:cBhvr>
                                      <p:tavLst>
                                        <p:tav tm="0">
                                          <p:val>
                                            <p:strVal val="2/3*#ppt_h"/>
                                          </p:val>
                                        </p:tav>
                                        <p:tav tm="100000">
                                          <p:val>
                                            <p:strVal val="#ppt_h"/>
                                          </p:val>
                                        </p:tav>
                                      </p:tavLst>
                                    </p:anim>
                                  </p:childTnLst>
                                </p:cTn>
                              </p:par>
                              <p:par>
                                <p:cTn id="19" presetID="9" presetClass="entr" presetSubtype="0" fill="hold" grpId="0" nodeType="withEffect">
                                  <p:stCondLst>
                                    <p:cond delay="0"/>
                                  </p:stCondLst>
                                  <p:childTnLst>
                                    <p:set>
                                      <p:cBhvr>
                                        <p:cTn id="20" dur="1" fill="hold">
                                          <p:stCondLst>
                                            <p:cond delay="0"/>
                                          </p:stCondLst>
                                        </p:cTn>
                                        <p:tgtEl>
                                          <p:spTgt spid="433168"/>
                                        </p:tgtEl>
                                        <p:attrNameLst>
                                          <p:attrName>style.visibility</p:attrName>
                                        </p:attrNameLst>
                                      </p:cBhvr>
                                      <p:to>
                                        <p:strVal val="visible"/>
                                      </p:to>
                                    </p:set>
                                    <p:animEffect transition="in" filter="dissolve">
                                      <p:cBhvr>
                                        <p:cTn id="21" dur="1000"/>
                                        <p:tgtEl>
                                          <p:spTgt spid="43316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33169"/>
                                        </p:tgtEl>
                                        <p:attrNameLst>
                                          <p:attrName>style.visibility</p:attrName>
                                        </p:attrNameLst>
                                      </p:cBhvr>
                                      <p:to>
                                        <p:strVal val="visible"/>
                                      </p:to>
                                    </p:set>
                                    <p:animEffect transition="in" filter="dissolve">
                                      <p:cBhvr>
                                        <p:cTn id="24" dur="1000"/>
                                        <p:tgtEl>
                                          <p:spTgt spid="433169"/>
                                        </p:tgtEl>
                                      </p:cBhvr>
                                    </p:animEffect>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156" grpId="0"/>
      <p:bldP spid="433165" grpId="0"/>
      <p:bldP spid="433166" grpId="0"/>
      <p:bldP spid="433168" grpId="0" animBg="1"/>
      <p:bldP spid="43316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57345"/>
          <p:cNvSpPr>
            <a:spLocks noGrp="1" noChangeArrowheads="1"/>
          </p:cNvSpPr>
          <p:nvPr>
            <p:ph type="title"/>
          </p:nvPr>
        </p:nvSpPr>
        <p:spPr bwMode="auto">
          <a:xfrm>
            <a:off x="262194" y="1106516"/>
            <a:ext cx="6264275" cy="6492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algn="l"/>
            <a:r>
              <a:rPr lang="en-US" altLang="zh-CN" sz="3200" b="1" dirty="0">
                <a:latin typeface="Times New Roman" panose="02020603050405020304" pitchFamily="18" charset="0"/>
                <a:ea typeface="楷体" panose="02010609060101010101" pitchFamily="49" charset="-122"/>
                <a:cs typeface="Times New Roman" panose="02020603050405020304" pitchFamily="18" charset="0"/>
              </a:rPr>
              <a:t>3.2 </a:t>
            </a:r>
            <a:r>
              <a:rPr lang="zh-CN" altLang="en-US" sz="3200" b="1" dirty="0">
                <a:latin typeface="Times New Roman" panose="02020603050405020304" pitchFamily="18" charset="0"/>
                <a:ea typeface="楷体" panose="02010609060101010101" pitchFamily="49" charset="-122"/>
                <a:cs typeface="Times New Roman" panose="02020603050405020304" pitchFamily="18" charset="0"/>
              </a:rPr>
              <a:t>半导体二极管门电路</a:t>
            </a:r>
          </a:p>
        </p:txBody>
      </p:sp>
      <p:sp>
        <p:nvSpPr>
          <p:cNvPr id="12" name="Rectangle 2"/>
          <p:cNvSpPr txBox="1">
            <a:spLocks noChangeArrowheads="1"/>
          </p:cNvSpPr>
          <p:nvPr/>
        </p:nvSpPr>
        <p:spPr>
          <a:xfrm>
            <a:off x="1539848" y="6082454"/>
            <a:ext cx="5645050" cy="566737"/>
          </a:xfrm>
          <a:prstGeom prst="rect">
            <a:avLst/>
          </a:prstGeom>
        </p:spPr>
        <p:txBody>
          <a:bodyPr vert="horz" wrap="square" lIns="91440" tIns="45720" rIns="91440" bIns="45720" numCol="1" rtlCol="0" anchor="ctr" anchorCtr="0" compatLnSpc="1">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kumimoji="1"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二极管开关电路结构和电路示意图</a:t>
            </a:r>
          </a:p>
        </p:txBody>
      </p:sp>
      <p:pic>
        <p:nvPicPr>
          <p:cNvPr id="13" name="Picture 8" descr="3-2-3"/>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l="22014" r="25901" b="66060"/>
          <a:stretch>
            <a:fillRect/>
          </a:stretch>
        </p:blipFill>
        <p:spPr bwMode="auto">
          <a:xfrm>
            <a:off x="3597298" y="3216918"/>
            <a:ext cx="4465624" cy="232318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13"/>
          <p:cNvSpPr txBox="1">
            <a:spLocks noChangeArrowheads="1"/>
          </p:cNvSpPr>
          <p:nvPr/>
        </p:nvSpPr>
        <p:spPr bwMode="auto">
          <a:xfrm>
            <a:off x="6547414" y="1910655"/>
            <a:ext cx="2344833" cy="1384995"/>
          </a:xfrm>
          <a:prstGeom prst="rect">
            <a:avLst/>
          </a:prstGeom>
          <a:noFill/>
          <a:ln w="9525">
            <a:solidFill>
              <a:srgbClr val="FF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导通电压</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V</a:t>
            </a:r>
            <a:r>
              <a:rPr lang="en-US" altLang="zh-CN" sz="2800" baseline="-25000" dirty="0">
                <a:latin typeface="Times New Roman" panose="02020603050405020304" pitchFamily="18" charset="0"/>
                <a:ea typeface="楷体" panose="02010609060101010101" pitchFamily="49" charset="-122"/>
                <a:cs typeface="Times New Roman" panose="02020603050405020304" pitchFamily="18" charset="0"/>
              </a:rPr>
              <a:t>ON</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p>
          <a:p>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硅 </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0.6-0.7V  </a:t>
            </a:r>
          </a:p>
          <a:p>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锗 </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0.2-0.3V</a:t>
            </a:r>
            <a:endParaRPr lang="zh-CN" altLang="en-US" sz="2800" dirty="0">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3" name="直接箭头连接符 2"/>
          <p:cNvCxnSpPr/>
          <p:nvPr/>
        </p:nvCxnSpPr>
        <p:spPr>
          <a:xfrm flipV="1">
            <a:off x="6027524" y="2743200"/>
            <a:ext cx="519890" cy="63500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9" name="文本框 1"/>
          <p:cNvSpPr txBox="1"/>
          <p:nvPr/>
        </p:nvSpPr>
        <p:spPr>
          <a:xfrm>
            <a:off x="4046597" y="15875"/>
            <a:ext cx="6499225" cy="830263"/>
          </a:xfrm>
          <a:prstGeom prst="rect">
            <a:avLst/>
          </a:prstGeom>
          <a:noFill/>
          <a:ln w="57150">
            <a:noFill/>
          </a:ln>
        </p:spPr>
        <p:txBody>
          <a:bodyPr>
            <a:spAutoFit/>
          </a:bodyPr>
          <a:lstStyle/>
          <a:p>
            <a:pPr eaLnBrk="1" hangingPunct="1">
              <a:buFont typeface="Arial" panose="020B0604020202020204" pitchFamily="34" charset="0"/>
              <a:buNone/>
              <a:defRPr/>
            </a:pPr>
            <a:r>
              <a:rPr lang="zh-CN" altLang="en-US" sz="4800" b="1" noProof="1">
                <a:effectLst>
                  <a:outerShdw blurRad="38100" dist="38100" dir="2700000">
                    <a:srgbClr val="C0C0C0"/>
                  </a:outerShdw>
                </a:effectLst>
                <a:latin typeface="楷体" panose="02010609060101010101" pitchFamily="49" charset="-122"/>
                <a:ea typeface="楷体" panose="02010609060101010101" pitchFamily="49" charset="-122"/>
              </a:rPr>
              <a:t>第三章 门电路</a:t>
            </a:r>
            <a:endParaRPr lang="zh-CN" altLang="en-US" sz="3200" u="sng" noProof="1">
              <a:solidFill>
                <a:schemeClr val="bg2"/>
              </a:solidFill>
              <a:effectLst>
                <a:outerShdw blurRad="38100" dist="38100" dir="2700000">
                  <a:srgbClr val="C0C0C0"/>
                </a:outerShdw>
              </a:effectLst>
              <a:latin typeface="楷体" panose="02010609060101010101" pitchFamily="49" charset="-122"/>
              <a:ea typeface="楷体" panose="02010609060101010101" pitchFamily="49" charset="-122"/>
            </a:endParaRPr>
          </a:p>
        </p:txBody>
      </p:sp>
      <p:pic>
        <p:nvPicPr>
          <p:cNvPr id="210946"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63838"/>
          <a:stretch>
            <a:fillRect/>
          </a:stretch>
        </p:blipFill>
        <p:spPr bwMode="auto">
          <a:xfrm>
            <a:off x="544374" y="2413171"/>
            <a:ext cx="3327401" cy="774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1769492" y="2119179"/>
            <a:ext cx="785793" cy="400110"/>
          </a:xfrm>
          <a:prstGeom prst="rect">
            <a:avLst/>
          </a:prstGeom>
        </p:spPr>
        <p:txBody>
          <a:bodyPr wrap="none">
            <a:spAutoFit/>
          </a:bodyPr>
          <a:lstStyle/>
          <a:p>
            <a:r>
              <a:rPr kumimoji="1" lang="en-US" altLang="zh-CN" sz="20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PN</a:t>
            </a:r>
            <a:r>
              <a:rPr kumimoji="1" lang="zh-CN" altLang="en-US" sz="20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结</a:t>
            </a:r>
            <a:endParaRPr lang="x-none" sz="2000" b="1" dirty="0">
              <a:solidFill>
                <a:srgbClr val="C00000"/>
              </a:solidFill>
            </a:endParaRPr>
          </a:p>
        </p:txBody>
      </p:sp>
      <p:pic>
        <p:nvPicPr>
          <p:cNvPr id="14"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60509"/>
          <a:stretch>
            <a:fillRect/>
          </a:stretch>
        </p:blipFill>
        <p:spPr bwMode="auto">
          <a:xfrm>
            <a:off x="590061" y="4600945"/>
            <a:ext cx="3327401" cy="845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矩形 14"/>
          <p:cNvSpPr/>
          <p:nvPr/>
        </p:nvSpPr>
        <p:spPr>
          <a:xfrm>
            <a:off x="1698751" y="3718916"/>
            <a:ext cx="1018646" cy="400110"/>
          </a:xfrm>
          <a:prstGeom prst="rect">
            <a:avLst/>
          </a:prstGeom>
        </p:spPr>
        <p:txBody>
          <a:bodyPr wrap="square">
            <a:spAutoFit/>
          </a:bodyPr>
          <a:lstStyle/>
          <a:p>
            <a:r>
              <a:rPr lang="zh-CN" altLang="en-US" sz="2000" b="1" dirty="0">
                <a:solidFill>
                  <a:srgbClr val="C00000"/>
                </a:solidFill>
                <a:latin typeface="楷体" panose="02010609060101010101" pitchFamily="49" charset="-122"/>
                <a:ea typeface="楷体" panose="02010609060101010101" pitchFamily="49" charset="-122"/>
              </a:rPr>
              <a:t>耗尽层</a:t>
            </a:r>
            <a:endParaRPr lang="x-none" sz="2000" b="1" dirty="0">
              <a:solidFill>
                <a:srgbClr val="C00000"/>
              </a:solidFill>
              <a:latin typeface="楷体" panose="02010609060101010101" pitchFamily="49" charset="-122"/>
              <a:ea typeface="楷体" panose="02010609060101010101" pitchFamily="49" charset="-122"/>
            </a:endParaRPr>
          </a:p>
        </p:txBody>
      </p:sp>
      <p:cxnSp>
        <p:nvCxnSpPr>
          <p:cNvPr id="16" name="直接箭头连接符 15"/>
          <p:cNvCxnSpPr/>
          <p:nvPr/>
        </p:nvCxnSpPr>
        <p:spPr>
          <a:xfrm>
            <a:off x="2190398" y="3487171"/>
            <a:ext cx="0" cy="32409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675640" y="2603503"/>
            <a:ext cx="746760" cy="469900"/>
          </a:xfrm>
          <a:prstGeom prst="rect">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8" name="矩形 17"/>
          <p:cNvSpPr/>
          <p:nvPr/>
        </p:nvSpPr>
        <p:spPr>
          <a:xfrm>
            <a:off x="3017520" y="2603503"/>
            <a:ext cx="746760" cy="469900"/>
          </a:xfrm>
          <a:prstGeom prst="rect">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9" name="矩形 18"/>
          <p:cNvSpPr/>
          <p:nvPr/>
        </p:nvSpPr>
        <p:spPr>
          <a:xfrm>
            <a:off x="1539848" y="3057012"/>
            <a:ext cx="1018646" cy="400110"/>
          </a:xfrm>
          <a:prstGeom prst="rect">
            <a:avLst/>
          </a:prstGeom>
        </p:spPr>
        <p:txBody>
          <a:bodyPr wrap="square">
            <a:spAutoFit/>
          </a:bodyPr>
          <a:lstStyle/>
          <a:p>
            <a:r>
              <a:rPr lang="zh-CN" altLang="en-US" sz="2000" b="1" dirty="0">
                <a:latin typeface="楷体" panose="02010609060101010101" pitchFamily="49" charset="-122"/>
                <a:ea typeface="楷体" panose="02010609060101010101" pitchFamily="49" charset="-122"/>
              </a:rPr>
              <a:t>空穴</a:t>
            </a:r>
            <a:endParaRPr lang="x-none" sz="2000" b="1" dirty="0">
              <a:latin typeface="楷体" panose="02010609060101010101" pitchFamily="49" charset="-122"/>
              <a:ea typeface="楷体" panose="02010609060101010101" pitchFamily="49" charset="-122"/>
            </a:endParaRPr>
          </a:p>
        </p:txBody>
      </p:sp>
      <p:sp>
        <p:nvSpPr>
          <p:cNvPr id="20" name="矩形 19"/>
          <p:cNvSpPr/>
          <p:nvPr/>
        </p:nvSpPr>
        <p:spPr>
          <a:xfrm>
            <a:off x="2145948" y="3057072"/>
            <a:ext cx="1018646" cy="400110"/>
          </a:xfrm>
          <a:prstGeom prst="rect">
            <a:avLst/>
          </a:prstGeom>
        </p:spPr>
        <p:txBody>
          <a:bodyPr wrap="square">
            <a:spAutoFit/>
          </a:bodyPr>
          <a:lstStyle/>
          <a:p>
            <a:r>
              <a:rPr lang="zh-CN" altLang="en-US" sz="2000" b="1" dirty="0">
                <a:latin typeface="楷体" panose="02010609060101010101" pitchFamily="49" charset="-122"/>
                <a:ea typeface="楷体" panose="02010609060101010101" pitchFamily="49" charset="-122"/>
              </a:rPr>
              <a:t>电子</a:t>
            </a:r>
            <a:endParaRPr lang="x-none" sz="2000" b="1" dirty="0">
              <a:latin typeface="楷体" panose="02010609060101010101" pitchFamily="49" charset="-122"/>
              <a:ea typeface="楷体" panose="02010609060101010101" pitchFamily="49" charset="-122"/>
            </a:endParaRPr>
          </a:p>
        </p:txBody>
      </p:sp>
      <p:sp>
        <p:nvSpPr>
          <p:cNvPr id="23" name="矩形 22"/>
          <p:cNvSpPr/>
          <p:nvPr/>
        </p:nvSpPr>
        <p:spPr>
          <a:xfrm>
            <a:off x="1823639" y="4038533"/>
            <a:ext cx="1018646" cy="400110"/>
          </a:xfrm>
          <a:prstGeom prst="rect">
            <a:avLst/>
          </a:prstGeom>
        </p:spPr>
        <p:txBody>
          <a:bodyPr wrap="square">
            <a:spAutoFit/>
          </a:bodyPr>
          <a:lstStyle/>
          <a:p>
            <a:r>
              <a:rPr lang="zh-CN" altLang="en-US" sz="2000" b="1" dirty="0">
                <a:latin typeface="楷体" panose="02010609060101010101" pitchFamily="49" charset="-122"/>
                <a:ea typeface="楷体" panose="02010609060101010101" pitchFamily="49" charset="-122"/>
              </a:rPr>
              <a:t>势垒</a:t>
            </a:r>
            <a:endParaRPr lang="x-none" sz="2000" b="1" dirty="0">
              <a:latin typeface="楷体" panose="02010609060101010101" pitchFamily="49" charset="-122"/>
              <a:ea typeface="楷体" panose="02010609060101010101" pitchFamily="49" charset="-122"/>
            </a:endParaRPr>
          </a:p>
        </p:txBody>
      </p:sp>
      <p:cxnSp>
        <p:nvCxnSpPr>
          <p:cNvPr id="21" name="直接箭头连接符 20"/>
          <p:cNvCxnSpPr/>
          <p:nvPr/>
        </p:nvCxnSpPr>
        <p:spPr>
          <a:xfrm flipV="1">
            <a:off x="2457452" y="2683933"/>
            <a:ext cx="4089962" cy="1554656"/>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0946"/>
                                        </p:tgtEl>
                                        <p:attrNameLst>
                                          <p:attrName>style.visibility</p:attrName>
                                        </p:attrNameLst>
                                      </p:cBhvr>
                                      <p:to>
                                        <p:strVal val="visible"/>
                                      </p:to>
                                    </p:set>
                                    <p:animEffect transition="in" filter="fade">
                                      <p:cBhvr>
                                        <p:cTn id="7" dur="500"/>
                                        <p:tgtEl>
                                          <p:spTgt spid="2109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0"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wipe(left)">
                                      <p:cBhvr>
                                        <p:cTn id="50" dur="500"/>
                                        <p:tgtEl>
                                          <p:spTgt spid="12"/>
                                        </p:tgtEl>
                                      </p:cBhvr>
                                    </p:animEffect>
                                  </p:childTnLst>
                                </p:cTn>
                              </p:par>
                              <p:par>
                                <p:cTn id="51" presetID="22" presetClass="entr" presetSubtype="8"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wipe(left)">
                                      <p:cBhvr>
                                        <p:cTn id="53" dur="5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wipe(down)">
                                      <p:cBhvr>
                                        <p:cTn id="58" dur="500"/>
                                        <p:tgtEl>
                                          <p:spTgt spid="7"/>
                                        </p:tgtEl>
                                      </p:cBhvr>
                                    </p:animEffect>
                                  </p:childTnLst>
                                </p:cTn>
                              </p:par>
                              <p:par>
                                <p:cTn id="59" presetID="16" presetClass="entr" presetSubtype="21" fill="hold" nodeType="withEffect">
                                  <p:stCondLst>
                                    <p:cond delay="0"/>
                                  </p:stCondLst>
                                  <p:childTnLst>
                                    <p:set>
                                      <p:cBhvr>
                                        <p:cTn id="60" dur="1" fill="hold">
                                          <p:stCondLst>
                                            <p:cond delay="0"/>
                                          </p:stCondLst>
                                        </p:cTn>
                                        <p:tgtEl>
                                          <p:spTgt spid="3"/>
                                        </p:tgtEl>
                                        <p:attrNameLst>
                                          <p:attrName>style.visibility</p:attrName>
                                        </p:attrNameLst>
                                      </p:cBhvr>
                                      <p:to>
                                        <p:strVal val="visible"/>
                                      </p:to>
                                    </p:set>
                                    <p:animEffect transition="in" filter="barn(inVertical)">
                                      <p:cBhvr>
                                        <p:cTn id="61" dur="500"/>
                                        <p:tgtEl>
                                          <p:spTgt spid="3"/>
                                        </p:tgtEl>
                                      </p:cBhvr>
                                    </p:animEffect>
                                  </p:childTnLst>
                                </p:cTn>
                              </p:par>
                              <p:par>
                                <p:cTn id="62" presetID="16" presetClass="entr" presetSubtype="21"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barn(inVertical)">
                                      <p:cBhvr>
                                        <p:cTn id="6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 grpId="0" animBg="1"/>
      <p:bldP spid="2" grpId="0"/>
      <p:bldP spid="15" grpId="0"/>
      <p:bldP spid="6" grpId="0" animBg="1"/>
      <p:bldP spid="18" grpId="0" animBg="1"/>
      <p:bldP spid="19" grpId="0"/>
      <p:bldP spid="20" grpId="0"/>
      <p:bldP spid="23"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a:xfrm>
            <a:off x="250825" y="2192620"/>
            <a:ext cx="7058025" cy="720725"/>
          </a:xfrm>
        </p:spPr>
        <p:txBody>
          <a:bodyPr>
            <a:normAutofit/>
          </a:bodyPr>
          <a:lstStyle/>
          <a:p>
            <a:pPr algn="l"/>
            <a:r>
              <a:rPr lang="zh-CN" altLang="en-US" sz="2400" b="1" dirty="0">
                <a:effectLst/>
                <a:latin typeface="华文楷体" panose="02010600040101010101" pitchFamily="2" charset="-122"/>
                <a:ea typeface="华文楷体" panose="02010600040101010101" pitchFamily="2" charset="-122"/>
              </a:rPr>
              <a:t>三极管开关状态下的等效电路如图所示</a:t>
            </a:r>
          </a:p>
        </p:txBody>
      </p:sp>
      <p:sp>
        <p:nvSpPr>
          <p:cNvPr id="440326" name="Text Box 6"/>
          <p:cNvSpPr txBox="1">
            <a:spLocks noChangeArrowheads="1"/>
          </p:cNvSpPr>
          <p:nvPr/>
        </p:nvSpPr>
        <p:spPr bwMode="auto">
          <a:xfrm>
            <a:off x="250825" y="944562"/>
            <a:ext cx="579596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dirty="0">
                <a:latin typeface="华文楷体" panose="02010600040101010101" pitchFamily="2" charset="-122"/>
                <a:ea typeface="华文楷体" panose="02010600040101010101" pitchFamily="2" charset="-122"/>
              </a:rPr>
              <a:t>双极型三极管的开关等效电路</a:t>
            </a:r>
          </a:p>
        </p:txBody>
      </p:sp>
      <p:sp>
        <p:nvSpPr>
          <p:cNvPr id="440333" name="Text Box 13"/>
          <p:cNvSpPr txBox="1">
            <a:spLocks noChangeArrowheads="1"/>
          </p:cNvSpPr>
          <p:nvPr/>
        </p:nvSpPr>
        <p:spPr bwMode="auto">
          <a:xfrm>
            <a:off x="-65981" y="1406227"/>
            <a:ext cx="9144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dirty="0">
                <a:latin typeface="华文楷体" panose="02010600040101010101" pitchFamily="2" charset="-122"/>
                <a:ea typeface="华文楷体" panose="02010600040101010101" pitchFamily="2" charset="-122"/>
              </a:rPr>
              <a:t>当三极管截止时，发射结反偏，</a:t>
            </a:r>
            <a:r>
              <a:rPr lang="en-US" altLang="zh-CN" sz="2400" dirty="0">
                <a:latin typeface="华文楷体" panose="02010600040101010101" pitchFamily="2" charset="-122"/>
                <a:ea typeface="华文楷体" panose="02010600040101010101" pitchFamily="2" charset="-122"/>
              </a:rPr>
              <a:t>i</a:t>
            </a:r>
            <a:r>
              <a:rPr lang="en-US" altLang="zh-CN" sz="2400" baseline="-25000" dirty="0">
                <a:latin typeface="华文楷体" panose="02010600040101010101" pitchFamily="2" charset="-122"/>
                <a:ea typeface="华文楷体" panose="02010600040101010101" pitchFamily="2" charset="-122"/>
              </a:rPr>
              <a:t>C</a:t>
            </a:r>
            <a:r>
              <a:rPr lang="en-US" altLang="zh-CN" sz="2400" dirty="0">
                <a:latin typeface="华文楷体" panose="02010600040101010101" pitchFamily="2" charset="-122"/>
                <a:ea typeface="华文楷体" panose="02010600040101010101" pitchFamily="2" charset="-122"/>
              </a:rPr>
              <a:t>≈0 </a:t>
            </a:r>
            <a:r>
              <a:rPr lang="zh-CN" altLang="en-US" sz="2400" dirty="0">
                <a:latin typeface="华文楷体" panose="02010600040101010101" pitchFamily="2" charset="-122"/>
                <a:ea typeface="华文楷体" panose="02010600040101010101" pitchFamily="2" charset="-122"/>
              </a:rPr>
              <a:t>，相当开关断开；当三极管饱和时，发射结正偏，</a:t>
            </a:r>
            <a:r>
              <a:rPr lang="en-US" altLang="zh-CN" sz="2400" dirty="0" err="1">
                <a:latin typeface="华文楷体" panose="02010600040101010101" pitchFamily="2" charset="-122"/>
                <a:ea typeface="华文楷体" panose="02010600040101010101" pitchFamily="2" charset="-122"/>
              </a:rPr>
              <a:t>v</a:t>
            </a:r>
            <a:r>
              <a:rPr lang="en-US" altLang="zh-CN" sz="2400" baseline="-25000" dirty="0" err="1">
                <a:latin typeface="华文楷体" panose="02010600040101010101" pitchFamily="2" charset="-122"/>
                <a:ea typeface="华文楷体" panose="02010600040101010101" pitchFamily="2" charset="-122"/>
              </a:rPr>
              <a:t>CE</a:t>
            </a:r>
            <a:r>
              <a:rPr lang="zh-CN" altLang="en-US" sz="2400" dirty="0">
                <a:latin typeface="华文楷体" panose="02010600040101010101" pitchFamily="2" charset="-122"/>
                <a:ea typeface="华文楷体" panose="02010600040101010101" pitchFamily="2" charset="-122"/>
              </a:rPr>
              <a:t>＝</a:t>
            </a:r>
            <a:r>
              <a:rPr lang="en-US" altLang="zh-CN" sz="2400" dirty="0">
                <a:latin typeface="华文楷体" panose="02010600040101010101" pitchFamily="2" charset="-122"/>
                <a:ea typeface="华文楷体" panose="02010600040101010101" pitchFamily="2" charset="-122"/>
              </a:rPr>
              <a:t>V</a:t>
            </a:r>
            <a:r>
              <a:rPr lang="en-US" altLang="zh-CN" sz="2400" baseline="-25000" dirty="0">
                <a:latin typeface="华文楷体" panose="02010600040101010101" pitchFamily="2" charset="-122"/>
                <a:ea typeface="华文楷体" panose="02010600040101010101" pitchFamily="2" charset="-122"/>
              </a:rPr>
              <a:t>CE</a:t>
            </a:r>
            <a:r>
              <a:rPr lang="zh-CN" altLang="en-US" sz="2400" baseline="-25000" dirty="0">
                <a:latin typeface="华文楷体" panose="02010600040101010101" pitchFamily="2" charset="-122"/>
                <a:ea typeface="华文楷体" panose="02010600040101010101" pitchFamily="2" charset="-122"/>
              </a:rPr>
              <a:t>（</a:t>
            </a:r>
            <a:r>
              <a:rPr lang="en-US" altLang="zh-CN" sz="2400" baseline="-25000" dirty="0">
                <a:latin typeface="华文楷体" panose="02010600040101010101" pitchFamily="2" charset="-122"/>
                <a:ea typeface="华文楷体" panose="02010600040101010101" pitchFamily="2" charset="-122"/>
              </a:rPr>
              <a:t>sat</a:t>
            </a:r>
            <a:r>
              <a:rPr lang="zh-CN" altLang="en-US" sz="2400" baseline="-250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a:t>
            </a:r>
            <a:r>
              <a:rPr lang="en-US" altLang="zh-CN" sz="2400" dirty="0">
                <a:latin typeface="华文楷体" panose="02010600040101010101" pitchFamily="2" charset="-122"/>
                <a:ea typeface="华文楷体" panose="02010600040101010101" pitchFamily="2" charset="-122"/>
              </a:rPr>
              <a:t>0 </a:t>
            </a:r>
            <a:r>
              <a:rPr lang="zh-CN" altLang="en-US" sz="2400" dirty="0">
                <a:latin typeface="华文楷体" panose="02010600040101010101" pitchFamily="2" charset="-122"/>
                <a:ea typeface="华文楷体" panose="02010600040101010101" pitchFamily="2" charset="-122"/>
              </a:rPr>
              <a:t>，相当开关闭合。</a:t>
            </a:r>
          </a:p>
        </p:txBody>
      </p:sp>
      <p:grpSp>
        <p:nvGrpSpPr>
          <p:cNvPr id="440332" name="Group 12"/>
          <p:cNvGrpSpPr/>
          <p:nvPr/>
        </p:nvGrpSpPr>
        <p:grpSpPr bwMode="auto">
          <a:xfrm>
            <a:off x="55755" y="2833645"/>
            <a:ext cx="9295426" cy="3226729"/>
            <a:chOff x="0" y="1117"/>
            <a:chExt cx="5944" cy="2077"/>
          </a:xfrm>
        </p:grpSpPr>
        <p:pic>
          <p:nvPicPr>
            <p:cNvPr id="440324" name="Picture 4" descr="3-5-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117"/>
              <a:ext cx="5760" cy="2077"/>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440327" name="Text Box 7"/>
            <p:cNvSpPr txBox="1">
              <a:spLocks noChangeArrowheads="1"/>
            </p:cNvSpPr>
            <p:nvPr/>
          </p:nvSpPr>
          <p:spPr bwMode="auto">
            <a:xfrm>
              <a:off x="930" y="2840"/>
              <a:ext cx="6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dirty="0">
                  <a:solidFill>
                    <a:srgbClr val="111111"/>
                  </a:solidFill>
                  <a:latin typeface="华文楷体" panose="02010600040101010101" pitchFamily="2" charset="-122"/>
                  <a:ea typeface="华文楷体" panose="02010600040101010101" pitchFamily="2" charset="-122"/>
                </a:rPr>
                <a:t>截止</a:t>
              </a:r>
            </a:p>
          </p:txBody>
        </p:sp>
        <p:sp>
          <p:nvSpPr>
            <p:cNvPr id="440328" name="Text Box 8"/>
            <p:cNvSpPr txBox="1">
              <a:spLocks noChangeArrowheads="1"/>
            </p:cNvSpPr>
            <p:nvPr/>
          </p:nvSpPr>
          <p:spPr bwMode="auto">
            <a:xfrm>
              <a:off x="3061" y="2840"/>
              <a:ext cx="6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dirty="0">
                  <a:solidFill>
                    <a:srgbClr val="111111"/>
                  </a:solidFill>
                  <a:latin typeface="华文楷体" panose="02010600040101010101" pitchFamily="2" charset="-122"/>
                  <a:ea typeface="华文楷体" panose="02010600040101010101" pitchFamily="2" charset="-122"/>
                </a:rPr>
                <a:t>饱和</a:t>
              </a:r>
            </a:p>
          </p:txBody>
        </p:sp>
        <p:sp>
          <p:nvSpPr>
            <p:cNvPr id="440329" name="AutoShape 9"/>
            <p:cNvSpPr>
              <a:spLocks noChangeArrowheads="1"/>
            </p:cNvSpPr>
            <p:nvPr/>
          </p:nvSpPr>
          <p:spPr bwMode="auto">
            <a:xfrm>
              <a:off x="3742" y="1888"/>
              <a:ext cx="453" cy="91"/>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331" name="Oval 11"/>
            <p:cNvSpPr>
              <a:spLocks noChangeArrowheads="1"/>
            </p:cNvSpPr>
            <p:nvPr/>
          </p:nvSpPr>
          <p:spPr bwMode="auto">
            <a:xfrm>
              <a:off x="4876" y="2840"/>
              <a:ext cx="408" cy="273"/>
            </a:xfrm>
            <a:prstGeom prst="ellipse">
              <a:avLst/>
            </a:prstGeom>
            <a:solidFill>
              <a:schemeClr val="bg1"/>
            </a:solidFill>
            <a:ln w="12700" cap="sq">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330" name="Text Box 10"/>
            <p:cNvSpPr txBox="1">
              <a:spLocks noChangeArrowheads="1"/>
            </p:cNvSpPr>
            <p:nvPr/>
          </p:nvSpPr>
          <p:spPr bwMode="auto">
            <a:xfrm>
              <a:off x="3971" y="2839"/>
              <a:ext cx="197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600" dirty="0">
                  <a:solidFill>
                    <a:srgbClr val="111111"/>
                  </a:solidFill>
                  <a:latin typeface="Times New Roman" panose="02020603050405020304" pitchFamily="18" charset="0"/>
                  <a:ea typeface="华文楷体" panose="02010600040101010101" pitchFamily="2" charset="-122"/>
                  <a:cs typeface="Times New Roman" panose="02020603050405020304" pitchFamily="18" charset="0"/>
                </a:rPr>
                <a:t>(c)</a:t>
              </a:r>
              <a:r>
                <a:rPr lang="zh-CN" altLang="en-US" sz="2400" dirty="0">
                  <a:solidFill>
                    <a:srgbClr val="111111"/>
                  </a:solidFill>
                  <a:latin typeface="Times New Roman" panose="02020603050405020304" pitchFamily="18" charset="0"/>
                  <a:ea typeface="华文楷体" panose="02010600040101010101" pitchFamily="2" charset="-122"/>
                  <a:cs typeface="Times New Roman" panose="02020603050405020304" pitchFamily="18" charset="0"/>
                </a:rPr>
                <a:t>饱和时的等效电路</a:t>
              </a:r>
            </a:p>
          </p:txBody>
        </p:sp>
      </p:grpSp>
      <p:sp>
        <p:nvSpPr>
          <p:cNvPr id="440334" name="AutoShape 14"/>
          <p:cNvSpPr>
            <a:spLocks noChangeArrowheads="1"/>
          </p:cNvSpPr>
          <p:nvPr/>
        </p:nvSpPr>
        <p:spPr bwMode="auto">
          <a:xfrm>
            <a:off x="4786166" y="2947241"/>
            <a:ext cx="1907381" cy="333012"/>
          </a:xfrm>
          <a:prstGeom prst="wedgeRoundRectCallout">
            <a:avLst>
              <a:gd name="adj1" fmla="val -49509"/>
              <a:gd name="adj2" fmla="val 147608"/>
              <a:gd name="adj3" fmla="val 16667"/>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0"/>
              </a:spcBef>
            </a:pPr>
            <a:r>
              <a:rPr lang="zh-CN" altLang="en-US" dirty="0">
                <a:latin typeface="华文楷体" panose="02010600040101010101" pitchFamily="2" charset="-122"/>
                <a:ea typeface="华文楷体" panose="02010600040101010101" pitchFamily="2" charset="-122"/>
              </a:rPr>
              <a:t>阻值很小，忽略</a:t>
            </a:r>
          </a:p>
        </p:txBody>
      </p:sp>
      <p:sp>
        <p:nvSpPr>
          <p:cNvPr id="14" name="Rectangle 12"/>
          <p:cNvSpPr>
            <a:spLocks noChangeArrowheads="1"/>
          </p:cNvSpPr>
          <p:nvPr/>
        </p:nvSpPr>
        <p:spPr bwMode="auto">
          <a:xfrm>
            <a:off x="3851275" y="48604"/>
            <a:ext cx="5155992"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algn="l"/>
            <a:r>
              <a:rPr kumimoji="1" lang="zh-CN" altLang="en-US" sz="3600" dirty="0">
                <a:effectLst/>
                <a:latin typeface="华文楷体" panose="02010600040101010101" pitchFamily="2" charset="-122"/>
                <a:ea typeface="华文楷体" panose="02010600040101010101" pitchFamily="2" charset="-122"/>
              </a:rPr>
              <a:t>三极管反相器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0334"/>
                                        </p:tgtEl>
                                        <p:attrNameLst>
                                          <p:attrName>style.visibility</p:attrName>
                                        </p:attrNameLst>
                                      </p:cBhvr>
                                      <p:to>
                                        <p:strVal val="visible"/>
                                      </p:to>
                                    </p:set>
                                    <p:animEffect transition="in" filter="fade">
                                      <p:cBhvr>
                                        <p:cTn id="7" dur="1000"/>
                                        <p:tgtEl>
                                          <p:spTgt spid="440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34" grpId="0" animBg="1"/>
    </p:bldLst>
  </p:timing>
</p:sld>
</file>

<file path=ppt/slides/slide1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0" y="865246"/>
            <a:ext cx="5905500" cy="609600"/>
          </a:xfrm>
        </p:spPr>
        <p:txBody>
          <a:bodyPr>
            <a:normAutofit/>
          </a:bodyPr>
          <a:lstStyle/>
          <a:p>
            <a:pPr algn="l"/>
            <a:r>
              <a:rPr lang="zh-CN" altLang="en-US" sz="2400" dirty="0">
                <a:effectLst/>
                <a:latin typeface="华文楷体" panose="02010600040101010101" pitchFamily="2" charset="-122"/>
                <a:ea typeface="华文楷体" panose="02010600040101010101" pitchFamily="2" charset="-122"/>
              </a:rPr>
              <a:t>双极型三极管的动态开关特性</a:t>
            </a:r>
          </a:p>
        </p:txBody>
      </p:sp>
      <p:sp>
        <p:nvSpPr>
          <p:cNvPr id="50180" name="Text Box 4"/>
          <p:cNvSpPr txBox="1">
            <a:spLocks noChangeArrowheads="1"/>
          </p:cNvSpPr>
          <p:nvPr/>
        </p:nvSpPr>
        <p:spPr bwMode="auto">
          <a:xfrm>
            <a:off x="-73025" y="1518122"/>
            <a:ext cx="3083854"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400" dirty="0">
                <a:latin typeface="华文楷体" panose="02010600040101010101" pitchFamily="2" charset="-122"/>
                <a:ea typeface="华文楷体" panose="02010600040101010101" pitchFamily="2" charset="-122"/>
              </a:rPr>
              <a:t>    </a:t>
            </a:r>
            <a:r>
              <a:rPr kumimoji="1" lang="zh-CN" altLang="en-US" sz="2400" dirty="0">
                <a:latin typeface="华文楷体" panose="02010600040101010101" pitchFamily="2" charset="-122"/>
                <a:ea typeface="华文楷体" panose="02010600040101010101" pitchFamily="2" charset="-122"/>
              </a:rPr>
              <a:t>在动态情况下，三极管在截止和饱和导通两种状态迅速转换时，三极管内部电荷的建立与消失都需要一定的时间，故集电极电流的变化要滞后于输入电压的变化，这种滞后现象也可以用三极管</a:t>
            </a:r>
            <a:r>
              <a:rPr kumimoji="1" lang="en-US" altLang="zh-CN" sz="2400" dirty="0">
                <a:latin typeface="华文楷体" panose="02010600040101010101" pitchFamily="2" charset="-122"/>
                <a:ea typeface="华文楷体" panose="02010600040101010101" pitchFamily="2" charset="-122"/>
              </a:rPr>
              <a:t>be</a:t>
            </a:r>
            <a:r>
              <a:rPr kumimoji="1" lang="zh-CN" altLang="en-US" sz="2400" dirty="0">
                <a:latin typeface="华文楷体" panose="02010600040101010101" pitchFamily="2" charset="-122"/>
                <a:ea typeface="华文楷体" panose="02010600040101010101" pitchFamily="2" charset="-122"/>
              </a:rPr>
              <a:t>、</a:t>
            </a:r>
            <a:r>
              <a:rPr kumimoji="1" lang="en-US" altLang="zh-CN" sz="2400" dirty="0" err="1">
                <a:latin typeface="华文楷体" panose="02010600040101010101" pitchFamily="2" charset="-122"/>
                <a:ea typeface="华文楷体" panose="02010600040101010101" pitchFamily="2" charset="-122"/>
              </a:rPr>
              <a:t>ce</a:t>
            </a:r>
            <a:r>
              <a:rPr kumimoji="1" lang="zh-CN" altLang="en-US" sz="2400" dirty="0">
                <a:latin typeface="华文楷体" panose="02010600040101010101" pitchFamily="2" charset="-122"/>
                <a:ea typeface="华文楷体" panose="02010600040101010101" pitchFamily="2" charset="-122"/>
              </a:rPr>
              <a:t>间存在结电容效应来解释。</a:t>
            </a:r>
          </a:p>
        </p:txBody>
      </p:sp>
      <p:pic>
        <p:nvPicPr>
          <p:cNvPr id="50184" name="Picture 8" descr="3-5-6"/>
          <p:cNvPicPr>
            <a:picLocks noChangeAspect="1" noChangeArrowheads="1"/>
          </p:cNvPicPr>
          <p:nvPr/>
        </p:nvPicPr>
        <p:blipFill>
          <a:blip r:embed="rId2" cstate="print">
            <a:extLst>
              <a:ext uri="{28A0092B-C50C-407E-A947-70E740481C1C}">
                <a14:useLocalDpi xmlns:a14="http://schemas.microsoft.com/office/drawing/2010/main" val="0"/>
              </a:ext>
            </a:extLst>
          </a:blip>
          <a:srcRect b="5429"/>
          <a:stretch>
            <a:fillRect/>
          </a:stretch>
        </p:blipFill>
        <p:spPr bwMode="auto">
          <a:xfrm>
            <a:off x="3059113" y="1376289"/>
            <a:ext cx="6084887" cy="4438650"/>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7" name="Rectangle 12"/>
          <p:cNvSpPr>
            <a:spLocks noChangeArrowheads="1"/>
          </p:cNvSpPr>
          <p:nvPr/>
        </p:nvSpPr>
        <p:spPr bwMode="auto">
          <a:xfrm>
            <a:off x="3851275" y="48604"/>
            <a:ext cx="5155992"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algn="l"/>
            <a:r>
              <a:rPr kumimoji="1" lang="zh-CN" altLang="en-US" sz="3600" dirty="0">
                <a:effectLst/>
                <a:latin typeface="华文楷体" panose="02010600040101010101" pitchFamily="2" charset="-122"/>
                <a:ea typeface="华文楷体" panose="02010600040101010101" pitchFamily="2" charset="-122"/>
              </a:rPr>
              <a:t>三极管反相器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grpId="0" nodeType="clickEffect">
                                  <p:stCondLst>
                                    <p:cond delay="0"/>
                                  </p:stCondLst>
                                  <p:childTnLst>
                                    <p:set>
                                      <p:cBhvr>
                                        <p:cTn id="6" dur="1" fill="hold">
                                          <p:stCondLst>
                                            <p:cond delay="0"/>
                                          </p:stCondLst>
                                        </p:cTn>
                                        <p:tgtEl>
                                          <p:spTgt spid="50178"/>
                                        </p:tgtEl>
                                        <p:attrNameLst>
                                          <p:attrName>style.visibility</p:attrName>
                                        </p:attrNameLst>
                                      </p:cBhvr>
                                      <p:to>
                                        <p:strVal val="visible"/>
                                      </p:to>
                                    </p:set>
                                    <p:anim calcmode="lin" valueType="num">
                                      <p:cBhvr>
                                        <p:cTn id="7" dur="1000" fill="hold"/>
                                        <p:tgtEl>
                                          <p:spTgt spid="50178"/>
                                        </p:tgtEl>
                                        <p:attrNameLst>
                                          <p:attrName>ppt_w</p:attrName>
                                        </p:attrNameLst>
                                      </p:cBhvr>
                                      <p:tavLst>
                                        <p:tav tm="0">
                                          <p:val>
                                            <p:strVal val="2/3*#ppt_w"/>
                                          </p:val>
                                        </p:tav>
                                        <p:tav tm="100000">
                                          <p:val>
                                            <p:strVal val="#ppt_w"/>
                                          </p:val>
                                        </p:tav>
                                      </p:tavLst>
                                    </p:anim>
                                    <p:anim calcmode="lin" valueType="num">
                                      <p:cBhvr>
                                        <p:cTn id="8" dur="1000" fill="hold"/>
                                        <p:tgtEl>
                                          <p:spTgt spid="50178"/>
                                        </p:tgtEl>
                                        <p:attrNameLst>
                                          <p:attrName>ppt_h</p:attrName>
                                        </p:attrNameLst>
                                      </p:cBhvr>
                                      <p:tavLst>
                                        <p:tav tm="0">
                                          <p:val>
                                            <p:strVal val="2/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50180"/>
                                        </p:tgtEl>
                                        <p:attrNameLst>
                                          <p:attrName>style.visibility</p:attrName>
                                        </p:attrNameLst>
                                      </p:cBhvr>
                                      <p:to>
                                        <p:strVal val="visible"/>
                                      </p:to>
                                    </p:set>
                                    <p:animEffect transition="in" filter="blinds(horizontal)">
                                      <p:cBhvr>
                                        <p:cTn id="13" dur="1000"/>
                                        <p:tgtEl>
                                          <p:spTgt spid="50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8" grpId="0" autoUpdateAnimBg="0"/>
      <p:bldP spid="50180" grpId="0" autoUpdateAnimBg="0"/>
    </p:bldLst>
  </p:timing>
</p:sld>
</file>

<file path=ppt/slides/slide1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57" name="Rectangle 17"/>
          <p:cNvSpPr>
            <a:spLocks noGrp="1" noChangeArrowheads="1"/>
          </p:cNvSpPr>
          <p:nvPr>
            <p:ph type="title"/>
          </p:nvPr>
        </p:nvSpPr>
        <p:spPr>
          <a:xfrm>
            <a:off x="287337" y="950120"/>
            <a:ext cx="3673475" cy="433387"/>
          </a:xfrm>
        </p:spPr>
        <p:txBody>
          <a:bodyPr>
            <a:normAutofit/>
          </a:bodyPr>
          <a:lstStyle/>
          <a:p>
            <a:pPr algn="l"/>
            <a:r>
              <a:rPr lang="zh-CN" altLang="en-US" sz="2400" dirty="0">
                <a:effectLst/>
                <a:latin typeface="华文楷体" panose="02010600040101010101" pitchFamily="2" charset="-122"/>
                <a:ea typeface="华文楷体" panose="02010600040101010101" pitchFamily="2" charset="-122"/>
              </a:rPr>
              <a:t>三极管反相器</a:t>
            </a:r>
          </a:p>
        </p:txBody>
      </p:sp>
      <p:sp>
        <p:nvSpPr>
          <p:cNvPr id="61459" name="Text Box 19"/>
          <p:cNvSpPr txBox="1">
            <a:spLocks noChangeArrowheads="1"/>
          </p:cNvSpPr>
          <p:nvPr/>
        </p:nvSpPr>
        <p:spPr bwMode="auto">
          <a:xfrm>
            <a:off x="287337" y="1397942"/>
            <a:ext cx="86423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dirty="0">
                <a:latin typeface="华文楷体" panose="02010600040101010101" pitchFamily="2" charset="-122"/>
                <a:ea typeface="华文楷体" panose="02010600040101010101" pitchFamily="2" charset="-122"/>
              </a:rPr>
              <a:t>三极管反相器就是三极管的开关电路，如图所示</a:t>
            </a:r>
          </a:p>
        </p:txBody>
      </p:sp>
      <p:pic>
        <p:nvPicPr>
          <p:cNvPr id="61460" name="Picture 20" descr="3-5-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0646" y="1859607"/>
            <a:ext cx="4677176" cy="2956019"/>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61463" name="Text Box 23"/>
          <p:cNvSpPr txBox="1">
            <a:spLocks noChangeArrowheads="1"/>
          </p:cNvSpPr>
          <p:nvPr/>
        </p:nvSpPr>
        <p:spPr bwMode="auto">
          <a:xfrm>
            <a:off x="287337" y="4941626"/>
            <a:ext cx="8730485" cy="830997"/>
          </a:xfrm>
          <a:prstGeom prst="rect">
            <a:avLst/>
          </a:prstGeom>
          <a:noFill/>
          <a:ln w="57150" cap="sq" cmpd="thickThin">
            <a:solidFill>
              <a:srgbClr val="FF0000"/>
            </a:solidFill>
            <a:miter lim="800000"/>
            <a:headEnd type="none" w="sm" len="sm"/>
            <a:tailEnd type="none" w="sm" len="sm"/>
          </a:ln>
          <a:effectLst/>
        </p:spPr>
        <p:txBody>
          <a:bodyPr wrap="square">
            <a:spAutoFit/>
          </a:bodyPr>
          <a:lstStyle/>
          <a:p>
            <a:pPr>
              <a:spcBef>
                <a:spcPct val="0"/>
              </a:spcBef>
            </a:pPr>
            <a:r>
              <a:rPr lang="zh-CN" altLang="en-US" sz="2400" dirty="0">
                <a:latin typeface="华文楷体" panose="02010600040101010101" pitchFamily="2" charset="-122"/>
                <a:ea typeface="华文楷体" panose="02010600040101010101" pitchFamily="2" charset="-122"/>
              </a:rPr>
              <a:t>只要参数选择合理，即当</a:t>
            </a:r>
            <a:r>
              <a:rPr lang="en-US" altLang="zh-CN" sz="2400" dirty="0" err="1">
                <a:latin typeface="华文楷体" panose="02010600040101010101" pitchFamily="2" charset="-122"/>
                <a:ea typeface="华文楷体" panose="02010600040101010101" pitchFamily="2" charset="-122"/>
              </a:rPr>
              <a:t>v</a:t>
            </a:r>
            <a:r>
              <a:rPr lang="en-US" altLang="zh-CN" sz="2400" baseline="-25000" dirty="0" err="1">
                <a:latin typeface="华文楷体" panose="02010600040101010101" pitchFamily="2" charset="-122"/>
                <a:ea typeface="华文楷体" panose="02010600040101010101" pitchFamily="2" charset="-122"/>
              </a:rPr>
              <a:t>I</a:t>
            </a:r>
            <a:r>
              <a:rPr lang="en-US" altLang="zh-CN" sz="2400" dirty="0">
                <a:latin typeface="华文楷体" panose="02010600040101010101" pitchFamily="2" charset="-122"/>
                <a:ea typeface="华文楷体" panose="02010600040101010101" pitchFamily="2" charset="-122"/>
              </a:rPr>
              <a:t>=V</a:t>
            </a:r>
            <a:r>
              <a:rPr lang="en-US" altLang="zh-CN" sz="2400" baseline="-25000" dirty="0">
                <a:latin typeface="华文楷体" panose="02010600040101010101" pitchFamily="2" charset="-122"/>
                <a:ea typeface="华文楷体" panose="02010600040101010101" pitchFamily="2" charset="-122"/>
              </a:rPr>
              <a:t>IL</a:t>
            </a:r>
            <a:r>
              <a:rPr lang="zh-CN" altLang="en-US" sz="2400" dirty="0">
                <a:latin typeface="华文楷体" panose="02010600040101010101" pitchFamily="2" charset="-122"/>
                <a:ea typeface="华文楷体" panose="02010600040101010101" pitchFamily="2" charset="-122"/>
              </a:rPr>
              <a:t>时，</a:t>
            </a:r>
            <a:r>
              <a:rPr lang="en-US" altLang="zh-CN" sz="2400" dirty="0">
                <a:latin typeface="华文楷体" panose="02010600040101010101" pitchFamily="2" charset="-122"/>
                <a:ea typeface="华文楷体" panose="02010600040101010101" pitchFamily="2" charset="-122"/>
              </a:rPr>
              <a:t>T</a:t>
            </a:r>
            <a:r>
              <a:rPr lang="zh-CN" altLang="en-US" sz="2400" dirty="0">
                <a:latin typeface="华文楷体" panose="02010600040101010101" pitchFamily="2" charset="-122"/>
                <a:ea typeface="华文楷体" panose="02010600040101010101" pitchFamily="2" charset="-122"/>
              </a:rPr>
              <a:t>截止，输出</a:t>
            </a:r>
            <a:r>
              <a:rPr lang="en-US" altLang="zh-CN" sz="2400" dirty="0" err="1">
                <a:latin typeface="华文楷体" panose="02010600040101010101" pitchFamily="2" charset="-122"/>
                <a:ea typeface="华文楷体" panose="02010600040101010101" pitchFamily="2" charset="-122"/>
              </a:rPr>
              <a:t>v</a:t>
            </a:r>
            <a:r>
              <a:rPr lang="en-US" altLang="zh-CN" sz="2400" baseline="-25000" dirty="0" err="1">
                <a:latin typeface="华文楷体" panose="02010600040101010101" pitchFamily="2" charset="-122"/>
                <a:ea typeface="华文楷体" panose="02010600040101010101" pitchFamily="2" charset="-122"/>
              </a:rPr>
              <a:t>O</a:t>
            </a:r>
            <a:r>
              <a:rPr lang="en-US" altLang="zh-CN" sz="2400" dirty="0">
                <a:latin typeface="华文楷体" panose="02010600040101010101" pitchFamily="2" charset="-122"/>
                <a:ea typeface="华文楷体" panose="02010600040101010101" pitchFamily="2" charset="-122"/>
              </a:rPr>
              <a:t>=V</a:t>
            </a:r>
            <a:r>
              <a:rPr lang="en-US" altLang="zh-CN" sz="2400" baseline="-25000" dirty="0">
                <a:latin typeface="华文楷体" panose="02010600040101010101" pitchFamily="2" charset="-122"/>
                <a:ea typeface="华文楷体" panose="02010600040101010101" pitchFamily="2" charset="-122"/>
              </a:rPr>
              <a:t>OH</a:t>
            </a:r>
            <a:r>
              <a:rPr lang="zh-CN" altLang="en-US" sz="2400" dirty="0">
                <a:latin typeface="华文楷体" panose="02010600040101010101" pitchFamily="2" charset="-122"/>
                <a:ea typeface="华文楷体" panose="02010600040101010101" pitchFamily="2" charset="-122"/>
              </a:rPr>
              <a:t>为高电平；当</a:t>
            </a:r>
            <a:r>
              <a:rPr lang="en-US" altLang="zh-CN" sz="2400" dirty="0" err="1">
                <a:latin typeface="华文楷体" panose="02010600040101010101" pitchFamily="2" charset="-122"/>
                <a:ea typeface="华文楷体" panose="02010600040101010101" pitchFamily="2" charset="-122"/>
              </a:rPr>
              <a:t>v</a:t>
            </a:r>
            <a:r>
              <a:rPr lang="en-US" altLang="zh-CN" sz="2400" baseline="-25000" dirty="0" err="1">
                <a:latin typeface="华文楷体" panose="02010600040101010101" pitchFamily="2" charset="-122"/>
                <a:ea typeface="华文楷体" panose="02010600040101010101" pitchFamily="2" charset="-122"/>
              </a:rPr>
              <a:t>I</a:t>
            </a:r>
            <a:r>
              <a:rPr lang="en-US" altLang="zh-CN" sz="2400" dirty="0">
                <a:latin typeface="华文楷体" panose="02010600040101010101" pitchFamily="2" charset="-122"/>
                <a:ea typeface="华文楷体" panose="02010600040101010101" pitchFamily="2" charset="-122"/>
              </a:rPr>
              <a:t>=V</a:t>
            </a:r>
            <a:r>
              <a:rPr lang="en-US" altLang="zh-CN" sz="2400" baseline="-25000" dirty="0">
                <a:latin typeface="华文楷体" panose="02010600040101010101" pitchFamily="2" charset="-122"/>
                <a:ea typeface="华文楷体" panose="02010600040101010101" pitchFamily="2" charset="-122"/>
              </a:rPr>
              <a:t>IH</a:t>
            </a:r>
            <a:r>
              <a:rPr lang="zh-CN" altLang="en-US" sz="2400" dirty="0">
                <a:latin typeface="华文楷体" panose="02010600040101010101" pitchFamily="2" charset="-122"/>
                <a:ea typeface="华文楷体" panose="02010600040101010101" pitchFamily="2" charset="-122"/>
              </a:rPr>
              <a:t>时，</a:t>
            </a:r>
            <a:r>
              <a:rPr lang="en-US" altLang="zh-CN" sz="2400" dirty="0">
                <a:latin typeface="华文楷体" panose="02010600040101010101" pitchFamily="2" charset="-122"/>
                <a:ea typeface="华文楷体" panose="02010600040101010101" pitchFamily="2" charset="-122"/>
              </a:rPr>
              <a:t>T</a:t>
            </a:r>
            <a:r>
              <a:rPr lang="zh-CN" altLang="en-US" sz="2400" dirty="0">
                <a:latin typeface="华文楷体" panose="02010600040101010101" pitchFamily="2" charset="-122"/>
                <a:ea typeface="华文楷体" panose="02010600040101010101" pitchFamily="2" charset="-122"/>
              </a:rPr>
              <a:t>饱和导通，输出</a:t>
            </a:r>
            <a:r>
              <a:rPr lang="en-US" altLang="zh-CN" sz="2400" dirty="0" err="1">
                <a:latin typeface="华文楷体" panose="02010600040101010101" pitchFamily="2" charset="-122"/>
                <a:ea typeface="华文楷体" panose="02010600040101010101" pitchFamily="2" charset="-122"/>
              </a:rPr>
              <a:t>v</a:t>
            </a:r>
            <a:r>
              <a:rPr lang="en-US" altLang="zh-CN" sz="2400" baseline="-25000" dirty="0" err="1">
                <a:latin typeface="华文楷体" panose="02010600040101010101" pitchFamily="2" charset="-122"/>
                <a:ea typeface="华文楷体" panose="02010600040101010101" pitchFamily="2" charset="-122"/>
              </a:rPr>
              <a:t>O</a:t>
            </a:r>
            <a:r>
              <a:rPr lang="en-US" altLang="zh-CN" sz="2400" dirty="0">
                <a:latin typeface="华文楷体" panose="02010600040101010101" pitchFamily="2" charset="-122"/>
                <a:ea typeface="华文楷体" panose="02010600040101010101" pitchFamily="2" charset="-122"/>
              </a:rPr>
              <a:t>=V</a:t>
            </a:r>
            <a:r>
              <a:rPr lang="en-US" altLang="zh-CN" sz="2400" baseline="-25000" dirty="0">
                <a:latin typeface="华文楷体" panose="02010600040101010101" pitchFamily="2" charset="-122"/>
                <a:ea typeface="华文楷体" panose="02010600040101010101" pitchFamily="2" charset="-122"/>
              </a:rPr>
              <a:t>OL</a:t>
            </a:r>
            <a:r>
              <a:rPr lang="zh-CN" altLang="en-US" sz="2400" dirty="0">
                <a:latin typeface="华文楷体" panose="02010600040101010101" pitchFamily="2" charset="-122"/>
                <a:ea typeface="华文楷体" panose="02010600040101010101" pitchFamily="2" charset="-122"/>
              </a:rPr>
              <a:t>为低电平，则</a:t>
            </a:r>
            <a:r>
              <a:rPr lang="en-US" altLang="zh-CN" sz="2400" dirty="0">
                <a:latin typeface="华文楷体" panose="02010600040101010101" pitchFamily="2" charset="-122"/>
                <a:ea typeface="华文楷体" panose="02010600040101010101" pitchFamily="2" charset="-122"/>
              </a:rPr>
              <a:t>Y</a:t>
            </a:r>
            <a:r>
              <a:rPr lang="zh-CN" altLang="en-US" sz="2400" dirty="0">
                <a:latin typeface="华文楷体" panose="02010600040101010101" pitchFamily="2" charset="-122"/>
                <a:ea typeface="华文楷体" panose="02010600040101010101" pitchFamily="2" charset="-122"/>
              </a:rPr>
              <a:t>＝</a:t>
            </a:r>
            <a:r>
              <a:rPr lang="en-US" altLang="zh-CN" sz="2400" dirty="0">
                <a:latin typeface="华文楷体" panose="02010600040101010101" pitchFamily="2" charset="-122"/>
                <a:ea typeface="华文楷体" panose="02010600040101010101" pitchFamily="2" charset="-122"/>
              </a:rPr>
              <a:t>A</a:t>
            </a:r>
            <a:r>
              <a:rPr lang="en-US" altLang="zh-CN" sz="2400" dirty="0">
                <a:latin typeface="华文楷体" panose="02010600040101010101" pitchFamily="2" charset="-122"/>
                <a:ea typeface="华文楷体" panose="02010600040101010101" pitchFamily="2" charset="-122"/>
                <a:sym typeface="Symbol" panose="05050102010706020507" pitchFamily="18" charset="2"/>
              </a:rPr>
              <a:t></a:t>
            </a:r>
          </a:p>
        </p:txBody>
      </p:sp>
      <p:grpSp>
        <p:nvGrpSpPr>
          <p:cNvPr id="7" name="Group 12"/>
          <p:cNvGrpSpPr/>
          <p:nvPr/>
        </p:nvGrpSpPr>
        <p:grpSpPr bwMode="auto">
          <a:xfrm>
            <a:off x="328612" y="1859607"/>
            <a:ext cx="3351022" cy="2956019"/>
            <a:chOff x="3243" y="436"/>
            <a:chExt cx="2288" cy="2063"/>
          </a:xfrm>
        </p:grpSpPr>
        <p:pic>
          <p:nvPicPr>
            <p:cNvPr id="8" name="Picture 8" descr="3-5-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3" y="436"/>
              <a:ext cx="2288" cy="2063"/>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1"/>
            <p:cNvSpPr>
              <a:spLocks noChangeArrowheads="1"/>
            </p:cNvSpPr>
            <p:nvPr/>
          </p:nvSpPr>
          <p:spPr bwMode="auto">
            <a:xfrm>
              <a:off x="4558" y="1525"/>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pPr>
              <a:r>
                <a:rPr lang="en-US" altLang="zh-CN">
                  <a:solidFill>
                    <a:srgbClr val="111111"/>
                  </a:solidFill>
                </a:rPr>
                <a:t>T</a:t>
              </a:r>
            </a:p>
          </p:txBody>
        </p:sp>
      </p:grpSp>
      <p:sp>
        <p:nvSpPr>
          <p:cNvPr id="11" name="Rectangle 12"/>
          <p:cNvSpPr>
            <a:spLocks noChangeArrowheads="1"/>
          </p:cNvSpPr>
          <p:nvPr/>
        </p:nvSpPr>
        <p:spPr bwMode="auto">
          <a:xfrm>
            <a:off x="3851275" y="48604"/>
            <a:ext cx="5155992"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algn="l"/>
            <a:r>
              <a:rPr kumimoji="1" lang="zh-CN" altLang="en-US" sz="3600" dirty="0">
                <a:effectLst/>
                <a:latin typeface="华文楷体" panose="02010600040101010101" pitchFamily="2" charset="-122"/>
                <a:ea typeface="华文楷体" panose="02010600040101010101" pitchFamily="2" charset="-122"/>
              </a:rPr>
              <a:t>三极管反相器</a:t>
            </a:r>
          </a:p>
        </p:txBody>
      </p:sp>
      <p:sp>
        <p:nvSpPr>
          <p:cNvPr id="2" name="矩形 1"/>
          <p:cNvSpPr/>
          <p:nvPr/>
        </p:nvSpPr>
        <p:spPr>
          <a:xfrm>
            <a:off x="6399711" y="4169295"/>
            <a:ext cx="2529976" cy="646331"/>
          </a:xfrm>
          <a:prstGeom prst="rect">
            <a:avLst/>
          </a:prstGeom>
        </p:spPr>
        <p:txBody>
          <a:bodyPr wrap="square">
            <a:spAutoFit/>
          </a:bodyPr>
          <a:lstStyle/>
          <a:p>
            <a:r>
              <a:rPr lang="zh-CN" altLang="en-US" dirty="0">
                <a:solidFill>
                  <a:srgbClr val="FF0000"/>
                </a:solidFill>
                <a:latin typeface="楷体" panose="02010609060101010101" pitchFamily="49" charset="-122"/>
                <a:ea typeface="楷体" panose="02010609060101010101" pitchFamily="49" charset="-122"/>
              </a:rPr>
              <a:t>保证</a:t>
            </a:r>
            <a:r>
              <a:rPr lang="en-US" altLang="zh-CN" i="1" dirty="0">
                <a:solidFill>
                  <a:srgbClr val="FF0000"/>
                </a:solidFill>
                <a:latin typeface="楷体" panose="02010609060101010101" pitchFamily="49" charset="-122"/>
                <a:ea typeface="楷体" panose="02010609060101010101" pitchFamily="49" charset="-122"/>
              </a:rPr>
              <a:t>v</a:t>
            </a:r>
            <a:r>
              <a:rPr lang="en-US" altLang="zh-CN" i="1" baseline="-25000" dirty="0">
                <a:solidFill>
                  <a:srgbClr val="FF0000"/>
                </a:solidFill>
                <a:latin typeface="楷体" panose="02010609060101010101" pitchFamily="49" charset="-122"/>
                <a:ea typeface="楷体" panose="02010609060101010101" pitchFamily="49" charset="-122"/>
              </a:rPr>
              <a:t>i</a:t>
            </a:r>
            <a:r>
              <a:rPr lang="zh-CN" altLang="en-US" dirty="0">
                <a:solidFill>
                  <a:srgbClr val="FF0000"/>
                </a:solidFill>
                <a:latin typeface="楷体" panose="02010609060101010101" pitchFamily="49" charset="-122"/>
                <a:ea typeface="楷体" panose="02010609060101010101" pitchFamily="49" charset="-122"/>
              </a:rPr>
              <a:t>输入低电平时，</a:t>
            </a:r>
            <a:r>
              <a:rPr lang="en-US" altLang="zh-CN" dirty="0">
                <a:solidFill>
                  <a:srgbClr val="FF0000"/>
                </a:solidFill>
                <a:latin typeface="楷体" panose="02010609060101010101" pitchFamily="49" charset="-122"/>
                <a:ea typeface="楷体" panose="02010609060101010101" pitchFamily="49" charset="-122"/>
              </a:rPr>
              <a:t>T</a:t>
            </a:r>
            <a:r>
              <a:rPr lang="zh-CN" altLang="en-US" dirty="0">
                <a:solidFill>
                  <a:srgbClr val="FF0000"/>
                </a:solidFill>
                <a:latin typeface="楷体" panose="02010609060101010101" pitchFamily="49" charset="-122"/>
                <a:ea typeface="楷体" panose="02010609060101010101" pitchFamily="49" charset="-122"/>
              </a:rPr>
              <a:t>管能够可靠地截止。</a:t>
            </a:r>
          </a:p>
        </p:txBody>
      </p:sp>
      <p:sp>
        <p:nvSpPr>
          <p:cNvPr id="12" name="矩形 11"/>
          <p:cNvSpPr/>
          <p:nvPr/>
        </p:nvSpPr>
        <p:spPr>
          <a:xfrm>
            <a:off x="5442918" y="4467829"/>
            <a:ext cx="852034" cy="402517"/>
          </a:xfrm>
          <a:prstGeom prst="rect">
            <a:avLst/>
          </a:prstGeom>
          <a:solidFill>
            <a:schemeClr val="accent4">
              <a:lumMod val="60000"/>
              <a:lumOff val="4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61463"/>
                                        </p:tgtEl>
                                        <p:attrNameLst>
                                          <p:attrName>style.visibility</p:attrName>
                                        </p:attrNameLst>
                                      </p:cBhvr>
                                      <p:to>
                                        <p:strVal val="visible"/>
                                      </p:to>
                                    </p:set>
                                    <p:anim calcmode="lin" valueType="num">
                                      <p:cBhvr>
                                        <p:cTn id="12" dur="1000" fill="hold"/>
                                        <p:tgtEl>
                                          <p:spTgt spid="61463"/>
                                        </p:tgtEl>
                                        <p:attrNameLst>
                                          <p:attrName>ppt_w</p:attrName>
                                        </p:attrNameLst>
                                      </p:cBhvr>
                                      <p:tavLst>
                                        <p:tav tm="0">
                                          <p:val>
                                            <p:strVal val="#ppt_w*0.70"/>
                                          </p:val>
                                        </p:tav>
                                        <p:tav tm="100000">
                                          <p:val>
                                            <p:strVal val="#ppt_w"/>
                                          </p:val>
                                        </p:tav>
                                      </p:tavLst>
                                    </p:anim>
                                    <p:anim calcmode="lin" valueType="num">
                                      <p:cBhvr>
                                        <p:cTn id="13" dur="1000" fill="hold"/>
                                        <p:tgtEl>
                                          <p:spTgt spid="61463"/>
                                        </p:tgtEl>
                                        <p:attrNameLst>
                                          <p:attrName>ppt_h</p:attrName>
                                        </p:attrNameLst>
                                      </p:cBhvr>
                                      <p:tavLst>
                                        <p:tav tm="0">
                                          <p:val>
                                            <p:strVal val="#ppt_h"/>
                                          </p:val>
                                        </p:tav>
                                        <p:tav tm="100000">
                                          <p:val>
                                            <p:strVal val="#ppt_h"/>
                                          </p:val>
                                        </p:tav>
                                      </p:tavLst>
                                    </p:anim>
                                    <p:animEffect transition="in" filter="fade">
                                      <p:cBhvr>
                                        <p:cTn id="14" dur="1000"/>
                                        <p:tgtEl>
                                          <p:spTgt spid="6146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3" grpId="0" animBg="1"/>
      <p:bldP spid="2" grpId="0"/>
      <p:bldP spid="12"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Rectangle 2"/>
          <p:cNvSpPr>
            <a:spLocks noGrp="1" noChangeArrowheads="1"/>
          </p:cNvSpPr>
          <p:nvPr>
            <p:ph type="title"/>
          </p:nvPr>
        </p:nvSpPr>
        <p:spPr>
          <a:xfrm>
            <a:off x="250825" y="896937"/>
            <a:ext cx="8497888" cy="863600"/>
          </a:xfrm>
        </p:spPr>
        <p:txBody>
          <a:bodyPr/>
          <a:lstStyle/>
          <a:p>
            <a:pPr algn="l"/>
            <a:r>
              <a:rPr lang="zh-CN" altLang="en-US" sz="2800" b="1" dirty="0">
                <a:effectLst/>
                <a:latin typeface="华文楷体" panose="02010600040101010101" pitchFamily="2" charset="-122"/>
                <a:ea typeface="华文楷体" panose="02010600040101010101" pitchFamily="2" charset="-122"/>
              </a:rPr>
              <a:t>例</a:t>
            </a:r>
            <a:r>
              <a:rPr lang="en-US" altLang="zh-CN" sz="2800" b="1" dirty="0">
                <a:effectLst/>
                <a:latin typeface="华文楷体" panose="02010600040101010101" pitchFamily="2" charset="-122"/>
                <a:ea typeface="华文楷体" panose="02010600040101010101" pitchFamily="2" charset="-122"/>
              </a:rPr>
              <a:t>1 </a:t>
            </a:r>
            <a:r>
              <a:rPr lang="zh-CN" altLang="en-US" sz="2800" b="1" dirty="0">
                <a:effectLst/>
                <a:latin typeface="华文楷体" panose="02010600040101010101" pitchFamily="2" charset="-122"/>
                <a:ea typeface="华文楷体" panose="02010600040101010101" pitchFamily="2" charset="-122"/>
              </a:rPr>
              <a:t>电路如</a:t>
            </a:r>
            <a:r>
              <a:rPr lang="zh-CN" altLang="en-US" sz="2800" b="1" dirty="0">
                <a:latin typeface="华文楷体" panose="02010600040101010101" pitchFamily="2" charset="-122"/>
                <a:ea typeface="华文楷体" panose="02010600040101010101" pitchFamily="2" charset="-122"/>
              </a:rPr>
              <a:t>右下</a:t>
            </a:r>
            <a:r>
              <a:rPr lang="zh-CN" altLang="en-US" sz="2800" b="1" dirty="0">
                <a:effectLst/>
                <a:latin typeface="华文楷体" panose="02010600040101010101" pitchFamily="2" charset="-122"/>
                <a:ea typeface="华文楷体" panose="02010600040101010101" pitchFamily="2" charset="-122"/>
              </a:rPr>
              <a:t>图所示，已知 </a:t>
            </a:r>
            <a:r>
              <a:rPr lang="en-US" altLang="zh-CN" sz="2800" b="1" dirty="0">
                <a:effectLst/>
                <a:latin typeface="华文楷体" panose="02010600040101010101" pitchFamily="2" charset="-122"/>
                <a:ea typeface="华文楷体" panose="02010600040101010101" pitchFamily="2" charset="-122"/>
              </a:rPr>
              <a:t>V</a:t>
            </a:r>
            <a:r>
              <a:rPr lang="en-US" altLang="zh-CN" sz="2800" b="1" baseline="-25000" dirty="0">
                <a:effectLst/>
                <a:latin typeface="华文楷体" panose="02010600040101010101" pitchFamily="2" charset="-122"/>
                <a:ea typeface="华文楷体" panose="02010600040101010101" pitchFamily="2" charset="-122"/>
              </a:rPr>
              <a:t>IH</a:t>
            </a:r>
            <a:r>
              <a:rPr lang="en-US" altLang="zh-CN" sz="2800" b="1" dirty="0">
                <a:effectLst/>
                <a:latin typeface="华文楷体" panose="02010600040101010101" pitchFamily="2" charset="-122"/>
                <a:ea typeface="华文楷体" panose="02010600040101010101" pitchFamily="2" charset="-122"/>
              </a:rPr>
              <a:t>=5V</a:t>
            </a:r>
            <a:r>
              <a:rPr lang="zh-CN" altLang="en-US" sz="2800" b="1" dirty="0">
                <a:effectLst/>
                <a:latin typeface="华文楷体" panose="02010600040101010101" pitchFamily="2" charset="-122"/>
                <a:ea typeface="华文楷体" panose="02010600040101010101" pitchFamily="2" charset="-122"/>
              </a:rPr>
              <a:t>，</a:t>
            </a:r>
            <a:r>
              <a:rPr lang="en-US" altLang="zh-CN" sz="2800" b="1" dirty="0">
                <a:effectLst/>
                <a:latin typeface="华文楷体" panose="02010600040101010101" pitchFamily="2" charset="-122"/>
                <a:ea typeface="华文楷体" panose="02010600040101010101" pitchFamily="2" charset="-122"/>
              </a:rPr>
              <a:t>V</a:t>
            </a:r>
            <a:r>
              <a:rPr lang="en-US" altLang="zh-CN" sz="2800" b="1" baseline="-25000" dirty="0">
                <a:effectLst/>
                <a:latin typeface="华文楷体" panose="02010600040101010101" pitchFamily="2" charset="-122"/>
                <a:ea typeface="华文楷体" panose="02010600040101010101" pitchFamily="2" charset="-122"/>
              </a:rPr>
              <a:t>IL</a:t>
            </a:r>
            <a:r>
              <a:rPr lang="en-US" altLang="zh-CN" sz="2800" b="1" dirty="0">
                <a:effectLst/>
                <a:latin typeface="华文楷体" panose="02010600040101010101" pitchFamily="2" charset="-122"/>
                <a:ea typeface="华文楷体" panose="02010600040101010101" pitchFamily="2" charset="-122"/>
              </a:rPr>
              <a:t>=0V</a:t>
            </a:r>
            <a:r>
              <a:rPr lang="zh-CN" altLang="en-US" sz="2800" b="1" dirty="0">
                <a:effectLst/>
                <a:latin typeface="华文楷体" panose="02010600040101010101" pitchFamily="2" charset="-122"/>
                <a:ea typeface="华文楷体" panose="02010600040101010101" pitchFamily="2" charset="-122"/>
              </a:rPr>
              <a:t>，</a:t>
            </a:r>
            <a:r>
              <a:rPr lang="el-GR" altLang="zh-CN" sz="2800" b="1" dirty="0">
                <a:effectLst/>
                <a:latin typeface="华文楷体" panose="02010600040101010101" pitchFamily="2" charset="-122"/>
                <a:ea typeface="华文楷体" panose="02010600040101010101" pitchFamily="2" charset="-122"/>
              </a:rPr>
              <a:t>β</a:t>
            </a:r>
            <a:r>
              <a:rPr lang="en-US" altLang="zh-CN" sz="2800" b="1" dirty="0">
                <a:effectLst/>
                <a:latin typeface="华文楷体" panose="02010600040101010101" pitchFamily="2" charset="-122"/>
                <a:ea typeface="华文楷体" panose="02010600040101010101" pitchFamily="2" charset="-122"/>
              </a:rPr>
              <a:t>=20</a:t>
            </a:r>
            <a:r>
              <a:rPr lang="zh-CN" altLang="en-US" sz="2800" b="1" dirty="0">
                <a:effectLst/>
                <a:latin typeface="华文楷体" panose="02010600040101010101" pitchFamily="2" charset="-122"/>
                <a:ea typeface="华文楷体" panose="02010600040101010101" pitchFamily="2" charset="-122"/>
              </a:rPr>
              <a:t>，</a:t>
            </a:r>
            <a:r>
              <a:rPr lang="en-US" altLang="zh-CN" sz="2800" b="1" dirty="0">
                <a:effectLst/>
                <a:latin typeface="华文楷体" panose="02010600040101010101" pitchFamily="2" charset="-122"/>
                <a:ea typeface="华文楷体" panose="02010600040101010101" pitchFamily="2" charset="-122"/>
              </a:rPr>
              <a:t>V</a:t>
            </a:r>
            <a:r>
              <a:rPr lang="en-US" altLang="zh-CN" sz="2800" b="1" baseline="-25000" dirty="0">
                <a:effectLst/>
                <a:latin typeface="华文楷体" panose="02010600040101010101" pitchFamily="2" charset="-122"/>
                <a:ea typeface="华文楷体" panose="02010600040101010101" pitchFamily="2" charset="-122"/>
              </a:rPr>
              <a:t>CE(sat)</a:t>
            </a:r>
            <a:r>
              <a:rPr lang="en-US" altLang="zh-CN" sz="2800" b="1" dirty="0">
                <a:effectLst/>
                <a:latin typeface="华文楷体" panose="02010600040101010101" pitchFamily="2" charset="-122"/>
                <a:ea typeface="华文楷体" panose="02010600040101010101" pitchFamily="2" charset="-122"/>
              </a:rPr>
              <a:t> = 0.1V</a:t>
            </a:r>
            <a:r>
              <a:rPr lang="zh-CN" altLang="en-US" sz="2800" b="1" dirty="0">
                <a:effectLst/>
                <a:latin typeface="华文楷体" panose="02010600040101010101" pitchFamily="2" charset="-122"/>
                <a:ea typeface="华文楷体" panose="02010600040101010101" pitchFamily="2" charset="-122"/>
              </a:rPr>
              <a:t>，试计算参数设计是否合理</a:t>
            </a:r>
          </a:p>
        </p:txBody>
      </p:sp>
      <p:grpSp>
        <p:nvGrpSpPr>
          <p:cNvPr id="434194" name="Group 18"/>
          <p:cNvGrpSpPr/>
          <p:nvPr/>
        </p:nvGrpSpPr>
        <p:grpSpPr bwMode="auto">
          <a:xfrm>
            <a:off x="4557608" y="1805865"/>
            <a:ext cx="3743326" cy="3597364"/>
            <a:chOff x="884" y="1162"/>
            <a:chExt cx="2993" cy="2950"/>
          </a:xfrm>
        </p:grpSpPr>
        <p:pic>
          <p:nvPicPr>
            <p:cNvPr id="434180" name="Picture 4" descr="3-5-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 y="1162"/>
              <a:ext cx="2993" cy="2950"/>
            </a:xfrm>
            <a:prstGeom prst="rect">
              <a:avLst/>
            </a:prstGeom>
            <a:solidFill>
              <a:schemeClr val="tx1"/>
            </a:solidFill>
            <a:ln w="57150" cmpd="thickThin">
              <a:solidFill>
                <a:srgbClr val="FF0000"/>
              </a:solidFill>
              <a:miter lim="800000"/>
              <a:headEnd/>
              <a:tailEnd/>
            </a:ln>
          </p:spPr>
        </p:pic>
        <p:sp>
          <p:nvSpPr>
            <p:cNvPr id="434182" name="Text Box 6"/>
            <p:cNvSpPr txBox="1">
              <a:spLocks noChangeArrowheads="1"/>
            </p:cNvSpPr>
            <p:nvPr/>
          </p:nvSpPr>
          <p:spPr bwMode="auto">
            <a:xfrm>
              <a:off x="2789" y="1434"/>
              <a:ext cx="4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rgbClr val="111111"/>
                  </a:solidFill>
                  <a:latin typeface="Arial" panose="020B0604020202020204" pitchFamily="34" charset="0"/>
                </a:rPr>
                <a:t>5V</a:t>
              </a:r>
            </a:p>
          </p:txBody>
        </p:sp>
        <p:sp>
          <p:nvSpPr>
            <p:cNvPr id="434183" name="Text Box 7"/>
            <p:cNvSpPr txBox="1">
              <a:spLocks noChangeArrowheads="1"/>
            </p:cNvSpPr>
            <p:nvPr/>
          </p:nvSpPr>
          <p:spPr bwMode="auto">
            <a:xfrm>
              <a:off x="2562" y="3702"/>
              <a:ext cx="68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a:solidFill>
                    <a:srgbClr val="111111"/>
                  </a:solidFill>
                  <a:latin typeface="Dotum" pitchFamily="34" charset="-127"/>
                  <a:ea typeface="Dotum" pitchFamily="34" charset="-127"/>
                </a:rPr>
                <a:t>-</a:t>
              </a:r>
              <a:r>
                <a:rPr lang="en-US" altLang="zh-CN" sz="2400">
                  <a:solidFill>
                    <a:srgbClr val="111111"/>
                  </a:solidFill>
                  <a:latin typeface="Arial" panose="020B0604020202020204" pitchFamily="34" charset="0"/>
                </a:rPr>
                <a:t>8V</a:t>
              </a:r>
            </a:p>
          </p:txBody>
        </p:sp>
        <p:sp>
          <p:nvSpPr>
            <p:cNvPr id="434184" name="Text Box 8"/>
            <p:cNvSpPr txBox="1">
              <a:spLocks noChangeArrowheads="1"/>
            </p:cNvSpPr>
            <p:nvPr/>
          </p:nvSpPr>
          <p:spPr bwMode="auto">
            <a:xfrm>
              <a:off x="1383" y="2840"/>
              <a:ext cx="86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a:solidFill>
                    <a:srgbClr val="111111"/>
                  </a:solidFill>
                  <a:latin typeface="Arial" panose="020B0604020202020204" pitchFamily="34" charset="0"/>
                </a:rPr>
                <a:t>3.3K</a:t>
              </a:r>
              <a:r>
                <a:rPr lang="el-GR" altLang="zh-CN" sz="2400">
                  <a:solidFill>
                    <a:srgbClr val="111111"/>
                  </a:solidFill>
                  <a:latin typeface="Arial" panose="020B0604020202020204" pitchFamily="34" charset="0"/>
                  <a:cs typeface="Arial" panose="020B0604020202020204" pitchFamily="34" charset="0"/>
                </a:rPr>
                <a:t>Ω</a:t>
              </a:r>
            </a:p>
          </p:txBody>
        </p:sp>
        <p:sp>
          <p:nvSpPr>
            <p:cNvPr id="434185" name="Text Box 9"/>
            <p:cNvSpPr txBox="1">
              <a:spLocks noChangeArrowheads="1"/>
            </p:cNvSpPr>
            <p:nvPr/>
          </p:nvSpPr>
          <p:spPr bwMode="auto">
            <a:xfrm>
              <a:off x="1474" y="3203"/>
              <a:ext cx="88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a:solidFill>
                    <a:srgbClr val="111111"/>
                  </a:solidFill>
                  <a:latin typeface="Arial" panose="020B0604020202020204" pitchFamily="34" charset="0"/>
                </a:rPr>
                <a:t>10K</a:t>
              </a:r>
              <a:r>
                <a:rPr lang="el-GR" altLang="zh-CN" sz="2400">
                  <a:solidFill>
                    <a:srgbClr val="111111"/>
                  </a:solidFill>
                  <a:latin typeface="Arial" panose="020B0604020202020204" pitchFamily="34" charset="0"/>
                  <a:cs typeface="Arial" panose="020B0604020202020204" pitchFamily="34" charset="0"/>
                </a:rPr>
                <a:t>Ω</a:t>
              </a:r>
            </a:p>
          </p:txBody>
        </p:sp>
        <p:sp>
          <p:nvSpPr>
            <p:cNvPr id="434186" name="Text Box 10"/>
            <p:cNvSpPr txBox="1">
              <a:spLocks noChangeArrowheads="1"/>
            </p:cNvSpPr>
            <p:nvPr/>
          </p:nvSpPr>
          <p:spPr bwMode="auto">
            <a:xfrm>
              <a:off x="2109" y="1752"/>
              <a:ext cx="58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a:solidFill>
                    <a:srgbClr val="111111"/>
                  </a:solidFill>
                  <a:latin typeface="Arial" panose="020B0604020202020204" pitchFamily="34" charset="0"/>
                </a:rPr>
                <a:t>1K</a:t>
              </a:r>
              <a:r>
                <a:rPr lang="el-GR" altLang="zh-CN" sz="2400">
                  <a:solidFill>
                    <a:srgbClr val="111111"/>
                  </a:solidFill>
                  <a:latin typeface="Arial" panose="020B0604020202020204" pitchFamily="34" charset="0"/>
                  <a:cs typeface="Arial" panose="020B0604020202020204" pitchFamily="34" charset="0"/>
                </a:rPr>
                <a:t>Ω</a:t>
              </a:r>
            </a:p>
          </p:txBody>
        </p:sp>
      </p:grpSp>
      <p:sp>
        <p:nvSpPr>
          <p:cNvPr id="434195" name="Text Box 19"/>
          <p:cNvSpPr txBox="1">
            <a:spLocks noChangeArrowheads="1"/>
          </p:cNvSpPr>
          <p:nvPr/>
        </p:nvSpPr>
        <p:spPr bwMode="auto">
          <a:xfrm>
            <a:off x="323850" y="1844675"/>
            <a:ext cx="367188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dirty="0">
                <a:latin typeface="华文楷体" panose="02010600040101010101" pitchFamily="2" charset="-122"/>
                <a:ea typeface="华文楷体" panose="02010600040101010101" pitchFamily="2" charset="-122"/>
              </a:rPr>
              <a:t>解：基极对地电路如下图所示：</a:t>
            </a:r>
          </a:p>
        </p:txBody>
      </p:sp>
      <p:pic>
        <p:nvPicPr>
          <p:cNvPr id="434197" name="Picture 21" descr="3-5-8"/>
          <p:cNvPicPr>
            <a:picLocks noChangeAspect="1" noChangeArrowheads="1"/>
          </p:cNvPicPr>
          <p:nvPr/>
        </p:nvPicPr>
        <p:blipFill>
          <a:blip r:embed="rId4" cstate="print">
            <a:extLst>
              <a:ext uri="{28A0092B-C50C-407E-A947-70E740481C1C}">
                <a14:useLocalDpi xmlns:a14="http://schemas.microsoft.com/office/drawing/2010/main" val="0"/>
              </a:ext>
            </a:extLst>
          </a:blip>
          <a:srcRect r="5627"/>
          <a:stretch>
            <a:fillRect/>
          </a:stretch>
        </p:blipFill>
        <p:spPr bwMode="auto">
          <a:xfrm>
            <a:off x="625560" y="2733676"/>
            <a:ext cx="3068468" cy="2743587"/>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3" name="Rectangle 12"/>
          <p:cNvSpPr>
            <a:spLocks noChangeArrowheads="1"/>
          </p:cNvSpPr>
          <p:nvPr/>
        </p:nvSpPr>
        <p:spPr bwMode="auto">
          <a:xfrm>
            <a:off x="3851275" y="48604"/>
            <a:ext cx="5155992"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algn="l"/>
            <a:r>
              <a:rPr kumimoji="1" lang="zh-CN" altLang="en-US" sz="3600" dirty="0">
                <a:effectLst/>
                <a:latin typeface="华文楷体" panose="02010600040101010101" pitchFamily="2" charset="-122"/>
                <a:ea typeface="华文楷体" panose="02010600040101010101" pitchFamily="2" charset="-122"/>
              </a:rPr>
              <a:t>三极管反相器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34178"/>
                                        </p:tgtEl>
                                        <p:attrNameLst>
                                          <p:attrName>style.visibility</p:attrName>
                                        </p:attrNameLst>
                                      </p:cBhvr>
                                      <p:to>
                                        <p:strVal val="visible"/>
                                      </p:to>
                                    </p:set>
                                    <p:animEffect transition="in" filter="box(in)">
                                      <p:cBhvr>
                                        <p:cTn id="7" dur="1000"/>
                                        <p:tgtEl>
                                          <p:spTgt spid="434178"/>
                                        </p:tgtEl>
                                      </p:cBhvr>
                                    </p:animEffect>
                                  </p:childTnLst>
                                </p:cTn>
                              </p:par>
                              <p:par>
                                <p:cTn id="8" presetID="9" presetClass="entr" presetSubtype="0" fill="hold" nodeType="withEffect">
                                  <p:stCondLst>
                                    <p:cond delay="0"/>
                                  </p:stCondLst>
                                  <p:childTnLst>
                                    <p:set>
                                      <p:cBhvr>
                                        <p:cTn id="9" dur="1" fill="hold">
                                          <p:stCondLst>
                                            <p:cond delay="0"/>
                                          </p:stCondLst>
                                        </p:cTn>
                                        <p:tgtEl>
                                          <p:spTgt spid="434194"/>
                                        </p:tgtEl>
                                        <p:attrNameLst>
                                          <p:attrName>style.visibility</p:attrName>
                                        </p:attrNameLst>
                                      </p:cBhvr>
                                      <p:to>
                                        <p:strVal val="visible"/>
                                      </p:to>
                                    </p:set>
                                    <p:animEffect transition="in" filter="dissolve">
                                      <p:cBhvr>
                                        <p:cTn id="10" dur="1000"/>
                                        <p:tgtEl>
                                          <p:spTgt spid="43419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34195"/>
                                        </p:tgtEl>
                                        <p:attrNameLst>
                                          <p:attrName>style.visibility</p:attrName>
                                        </p:attrNameLst>
                                      </p:cBhvr>
                                      <p:to>
                                        <p:strVal val="visible"/>
                                      </p:to>
                                    </p:set>
                                    <p:animEffect transition="in" filter="fade">
                                      <p:cBhvr>
                                        <p:cTn id="15" dur="1000"/>
                                        <p:tgtEl>
                                          <p:spTgt spid="43419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341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178" grpId="0"/>
      <p:bldP spid="434195"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Rectangle 2"/>
          <p:cNvSpPr>
            <a:spLocks noGrp="1" noChangeArrowheads="1"/>
          </p:cNvSpPr>
          <p:nvPr>
            <p:ph type="title"/>
          </p:nvPr>
        </p:nvSpPr>
        <p:spPr>
          <a:xfrm>
            <a:off x="179388" y="933834"/>
            <a:ext cx="8229600" cy="647700"/>
          </a:xfrm>
        </p:spPr>
        <p:txBody>
          <a:bodyPr>
            <a:normAutofit/>
          </a:bodyPr>
          <a:lstStyle/>
          <a:p>
            <a:pPr algn="l"/>
            <a:r>
              <a:rPr lang="zh-CN" altLang="en-US" sz="2800" b="1" dirty="0">
                <a:effectLst/>
                <a:latin typeface="华文楷体" panose="02010600040101010101" pitchFamily="2" charset="-122"/>
                <a:ea typeface="华文楷体" panose="02010600040101010101" pitchFamily="2" charset="-122"/>
              </a:rPr>
              <a:t>利用戴维南定理等效成电压源的形式如右图所示</a:t>
            </a:r>
          </a:p>
        </p:txBody>
      </p:sp>
      <p:pic>
        <p:nvPicPr>
          <p:cNvPr id="435208" name="Picture 8" descr="3-5-8"/>
          <p:cNvPicPr>
            <a:picLocks noChangeAspect="1" noChangeArrowheads="1"/>
          </p:cNvPicPr>
          <p:nvPr/>
        </p:nvPicPr>
        <p:blipFill>
          <a:blip r:embed="rId3" cstate="print">
            <a:extLst>
              <a:ext uri="{28A0092B-C50C-407E-A947-70E740481C1C}">
                <a14:useLocalDpi xmlns:a14="http://schemas.microsoft.com/office/drawing/2010/main" val="0"/>
              </a:ext>
            </a:extLst>
          </a:blip>
          <a:srcRect r="5627"/>
          <a:stretch>
            <a:fillRect/>
          </a:stretch>
        </p:blipFill>
        <p:spPr bwMode="auto">
          <a:xfrm>
            <a:off x="583296" y="1585235"/>
            <a:ext cx="3091009" cy="2763741"/>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435206" name="Picture 6" descr="3-5-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13156" y="1665437"/>
            <a:ext cx="2692361" cy="2603335"/>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435213" name="Text Box 13"/>
          <p:cNvSpPr txBox="1">
            <a:spLocks noChangeArrowheads="1"/>
          </p:cNvSpPr>
          <p:nvPr/>
        </p:nvSpPr>
        <p:spPr bwMode="auto">
          <a:xfrm>
            <a:off x="682870" y="4575836"/>
            <a:ext cx="129698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dirty="0">
                <a:latin typeface="华文楷体" panose="02010600040101010101" pitchFamily="2" charset="-122"/>
                <a:ea typeface="华文楷体" panose="02010600040101010101" pitchFamily="2" charset="-122"/>
              </a:rPr>
              <a:t>其中：</a:t>
            </a:r>
          </a:p>
        </p:txBody>
      </p:sp>
      <p:sp>
        <p:nvSpPr>
          <p:cNvPr id="435214" name="AutoShape 14"/>
          <p:cNvSpPr>
            <a:spLocks noChangeArrowheads="1"/>
          </p:cNvSpPr>
          <p:nvPr/>
        </p:nvSpPr>
        <p:spPr bwMode="auto">
          <a:xfrm>
            <a:off x="4161999" y="2489838"/>
            <a:ext cx="1150937" cy="360363"/>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pPr>
            <a:endParaRPr lang="en-US" altLang="en-US"/>
          </a:p>
        </p:txBody>
      </p:sp>
      <p:graphicFrame>
        <p:nvGraphicFramePr>
          <p:cNvPr id="2" name="Object 1"/>
          <p:cNvGraphicFramePr>
            <a:graphicFrameLocks noChangeAspect="1"/>
          </p:cNvGraphicFramePr>
          <p:nvPr/>
        </p:nvGraphicFramePr>
        <p:xfrm>
          <a:off x="1584761" y="4575836"/>
          <a:ext cx="4844510" cy="1354379"/>
        </p:xfrm>
        <a:graphic>
          <a:graphicData uri="http://schemas.openxmlformats.org/presentationml/2006/ole">
            <mc:AlternateContent xmlns:mc="http://schemas.openxmlformats.org/markup-compatibility/2006">
              <mc:Choice xmlns:v="urn:schemas-microsoft-com:vml" Requires="v">
                <p:oleObj spid="_x0000_s51256" name="Equation" r:id="rId5" imgW="56692800" imgH="15849600" progId="Equation.3">
                  <p:embed/>
                </p:oleObj>
              </mc:Choice>
              <mc:Fallback>
                <p:oleObj name="Equation" r:id="rId5" imgW="56692800" imgH="15849600" progId="Equation.3">
                  <p:embed/>
                  <p:pic>
                    <p:nvPicPr>
                      <p:cNvPr id="0" name="Object 1"/>
                      <p:cNvPicPr/>
                      <p:nvPr/>
                    </p:nvPicPr>
                    <p:blipFill>
                      <a:blip r:embed="rId6"/>
                      <a:stretch>
                        <a:fillRect/>
                      </a:stretch>
                    </p:blipFill>
                    <p:spPr>
                      <a:xfrm>
                        <a:off x="1584761" y="4575836"/>
                        <a:ext cx="4844510" cy="1354379"/>
                      </a:xfrm>
                      <a:prstGeom prst="rect">
                        <a:avLst/>
                      </a:prstGeom>
                    </p:spPr>
                  </p:pic>
                </p:oleObj>
              </mc:Fallback>
            </mc:AlternateContent>
          </a:graphicData>
        </a:graphic>
      </p:graphicFrame>
      <p:sp>
        <p:nvSpPr>
          <p:cNvPr id="9" name="Rectangle 12"/>
          <p:cNvSpPr>
            <a:spLocks noChangeArrowheads="1"/>
          </p:cNvSpPr>
          <p:nvPr/>
        </p:nvSpPr>
        <p:spPr bwMode="auto">
          <a:xfrm>
            <a:off x="3851275" y="48604"/>
            <a:ext cx="5155992"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algn="l"/>
            <a:r>
              <a:rPr kumimoji="1" lang="zh-CN" altLang="en-US" sz="3600" dirty="0">
                <a:effectLst/>
                <a:latin typeface="华文楷体" panose="02010600040101010101" pitchFamily="2" charset="-122"/>
                <a:ea typeface="华文楷体" panose="02010600040101010101" pitchFamily="2" charset="-122"/>
              </a:rPr>
              <a:t>三极管反相器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5202"/>
                                        </p:tgtEl>
                                        <p:attrNameLst>
                                          <p:attrName>style.visibility</p:attrName>
                                        </p:attrNameLst>
                                      </p:cBhvr>
                                      <p:to>
                                        <p:strVal val="visible"/>
                                      </p:to>
                                    </p:set>
                                    <p:animEffect transition="in" filter="wipe(left)">
                                      <p:cBhvr>
                                        <p:cTn id="7" dur="1000"/>
                                        <p:tgtEl>
                                          <p:spTgt spid="4352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5214"/>
                                        </p:tgtEl>
                                        <p:attrNameLst>
                                          <p:attrName>style.visibility</p:attrName>
                                        </p:attrNameLst>
                                      </p:cBhvr>
                                      <p:to>
                                        <p:strVal val="visible"/>
                                      </p:to>
                                    </p:set>
                                    <p:animEffect transition="in" filter="fade">
                                      <p:cBhvr>
                                        <p:cTn id="12" dur="1000"/>
                                        <p:tgtEl>
                                          <p:spTgt spid="435214"/>
                                        </p:tgtEl>
                                      </p:cBhvr>
                                    </p:animEffect>
                                  </p:childTnLst>
                                </p:cTn>
                              </p:par>
                              <p:par>
                                <p:cTn id="13" presetID="1" presetClass="entr" presetSubtype="0" fill="hold" nodeType="withEffect">
                                  <p:stCondLst>
                                    <p:cond delay="0"/>
                                  </p:stCondLst>
                                  <p:childTnLst>
                                    <p:set>
                                      <p:cBhvr>
                                        <p:cTn id="14" dur="1" fill="hold">
                                          <p:stCondLst>
                                            <p:cond delay="0"/>
                                          </p:stCondLst>
                                        </p:cTn>
                                        <p:tgtEl>
                                          <p:spTgt spid="43520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3" presetClass="entr" presetSubtype="272" fill="hold" grpId="0" nodeType="clickEffect">
                                  <p:stCondLst>
                                    <p:cond delay="0"/>
                                  </p:stCondLst>
                                  <p:childTnLst>
                                    <p:set>
                                      <p:cBhvr>
                                        <p:cTn id="18" dur="1" fill="hold">
                                          <p:stCondLst>
                                            <p:cond delay="0"/>
                                          </p:stCondLst>
                                        </p:cTn>
                                        <p:tgtEl>
                                          <p:spTgt spid="435213"/>
                                        </p:tgtEl>
                                        <p:attrNameLst>
                                          <p:attrName>style.visibility</p:attrName>
                                        </p:attrNameLst>
                                      </p:cBhvr>
                                      <p:to>
                                        <p:strVal val="visible"/>
                                      </p:to>
                                    </p:set>
                                    <p:anim calcmode="lin" valueType="num">
                                      <p:cBhvr>
                                        <p:cTn id="19" dur="1000" fill="hold"/>
                                        <p:tgtEl>
                                          <p:spTgt spid="435213"/>
                                        </p:tgtEl>
                                        <p:attrNameLst>
                                          <p:attrName>ppt_w</p:attrName>
                                        </p:attrNameLst>
                                      </p:cBhvr>
                                      <p:tavLst>
                                        <p:tav tm="0">
                                          <p:val>
                                            <p:strVal val="2/3*#ppt_w"/>
                                          </p:val>
                                        </p:tav>
                                        <p:tav tm="100000">
                                          <p:val>
                                            <p:strVal val="#ppt_w"/>
                                          </p:val>
                                        </p:tav>
                                      </p:tavLst>
                                    </p:anim>
                                    <p:anim calcmode="lin" valueType="num">
                                      <p:cBhvr>
                                        <p:cTn id="20" dur="1000" fill="hold"/>
                                        <p:tgtEl>
                                          <p:spTgt spid="435213"/>
                                        </p:tgtEl>
                                        <p:attrNameLst>
                                          <p:attrName>ppt_h</p:attrName>
                                        </p:attrNameLst>
                                      </p:cBhvr>
                                      <p:tavLst>
                                        <p:tav tm="0">
                                          <p:val>
                                            <p:strVal val="2/3*#ppt_h"/>
                                          </p:val>
                                        </p:tav>
                                        <p:tav tm="100000">
                                          <p:val>
                                            <p:strVal val="#ppt_h"/>
                                          </p:val>
                                        </p:tav>
                                      </p:tavLst>
                                    </p:anim>
                                  </p:childTnLst>
                                </p:cTn>
                              </p:par>
                              <p:par>
                                <p:cTn id="21" presetID="1"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202" grpId="0"/>
      <p:bldP spid="435213" grpId="0"/>
      <p:bldP spid="435214"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Rectangle 2"/>
          <p:cNvSpPr>
            <a:spLocks noGrp="1" noChangeArrowheads="1"/>
          </p:cNvSpPr>
          <p:nvPr>
            <p:ph type="title"/>
          </p:nvPr>
        </p:nvSpPr>
        <p:spPr>
          <a:xfrm>
            <a:off x="0" y="760666"/>
            <a:ext cx="7343775" cy="671513"/>
          </a:xfrm>
        </p:spPr>
        <p:txBody>
          <a:bodyPr>
            <a:normAutofit/>
          </a:bodyPr>
          <a:lstStyle/>
          <a:p>
            <a:pPr algn="l"/>
            <a:r>
              <a:rPr lang="zh-CN" altLang="en-US" sz="2400" dirty="0">
                <a:effectLst/>
                <a:latin typeface="华文楷体" panose="02010600040101010101" pitchFamily="2" charset="-122"/>
                <a:ea typeface="华文楷体" panose="02010600040101010101" pitchFamily="2" charset="-122"/>
              </a:rPr>
              <a:t>等效电路如右图所示，则当</a:t>
            </a:r>
            <a:r>
              <a:rPr lang="en-US" altLang="zh-CN" sz="2400" dirty="0">
                <a:effectLst/>
                <a:latin typeface="华文楷体" panose="02010600040101010101" pitchFamily="2" charset="-122"/>
                <a:ea typeface="华文楷体" panose="02010600040101010101" pitchFamily="2" charset="-122"/>
              </a:rPr>
              <a:t>V</a:t>
            </a:r>
            <a:r>
              <a:rPr lang="en-US" altLang="zh-CN" sz="2400" baseline="-25000" dirty="0">
                <a:effectLst/>
                <a:latin typeface="华文楷体" panose="02010600040101010101" pitchFamily="2" charset="-122"/>
                <a:ea typeface="华文楷体" panose="02010600040101010101" pitchFamily="2" charset="-122"/>
              </a:rPr>
              <a:t>IH</a:t>
            </a:r>
            <a:r>
              <a:rPr lang="en-US" altLang="zh-CN" sz="2400" dirty="0">
                <a:effectLst/>
                <a:latin typeface="华文楷体" panose="02010600040101010101" pitchFamily="2" charset="-122"/>
                <a:ea typeface="华文楷体" panose="02010600040101010101" pitchFamily="2" charset="-122"/>
              </a:rPr>
              <a:t>=5V</a:t>
            </a:r>
            <a:r>
              <a:rPr lang="zh-CN" altLang="en-US" sz="2400" dirty="0">
                <a:effectLst/>
                <a:latin typeface="华文楷体" panose="02010600040101010101" pitchFamily="2" charset="-122"/>
                <a:ea typeface="华文楷体" panose="02010600040101010101" pitchFamily="2" charset="-122"/>
              </a:rPr>
              <a:t>时：</a:t>
            </a:r>
          </a:p>
        </p:txBody>
      </p:sp>
      <p:sp>
        <p:nvSpPr>
          <p:cNvPr id="436254" name="Text Box 30"/>
          <p:cNvSpPr txBox="1">
            <a:spLocks noChangeArrowheads="1"/>
          </p:cNvSpPr>
          <p:nvPr/>
        </p:nvSpPr>
        <p:spPr bwMode="auto">
          <a:xfrm>
            <a:off x="78059" y="2136685"/>
            <a:ext cx="46799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dirty="0">
                <a:latin typeface="华文楷体" panose="02010600040101010101" pitchFamily="2" charset="-122"/>
                <a:ea typeface="华文楷体" panose="02010600040101010101" pitchFamily="2" charset="-122"/>
              </a:rPr>
              <a:t>故三极管</a:t>
            </a:r>
            <a:r>
              <a:rPr lang="en-US" altLang="zh-CN" sz="2400" dirty="0">
                <a:latin typeface="华文楷体" panose="02010600040101010101" pitchFamily="2" charset="-122"/>
                <a:ea typeface="华文楷体" panose="02010600040101010101" pitchFamily="2" charset="-122"/>
              </a:rPr>
              <a:t>T</a:t>
            </a:r>
            <a:r>
              <a:rPr lang="zh-CN" altLang="en-US" sz="2400" dirty="0">
                <a:latin typeface="华文楷体" panose="02010600040101010101" pitchFamily="2" charset="-122"/>
                <a:ea typeface="华文楷体" panose="02010600040101010101" pitchFamily="2" charset="-122"/>
              </a:rPr>
              <a:t>导通，其基极电流为</a:t>
            </a:r>
          </a:p>
        </p:txBody>
      </p:sp>
      <p:sp>
        <p:nvSpPr>
          <p:cNvPr id="436255" name="Text Box 31"/>
          <p:cNvSpPr txBox="1">
            <a:spLocks noChangeArrowheads="1"/>
          </p:cNvSpPr>
          <p:nvPr/>
        </p:nvSpPr>
        <p:spPr bwMode="auto">
          <a:xfrm>
            <a:off x="122663" y="4635463"/>
            <a:ext cx="326730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400" dirty="0">
                <a:latin typeface="华文楷体" panose="02010600040101010101" pitchFamily="2" charset="-122"/>
                <a:ea typeface="华文楷体" panose="02010600040101010101" pitchFamily="2" charset="-122"/>
              </a:rPr>
              <a:t>管子的临界饱和时的基极电流为</a:t>
            </a:r>
          </a:p>
        </p:txBody>
      </p:sp>
      <p:graphicFrame>
        <p:nvGraphicFramePr>
          <p:cNvPr id="2" name="Object 1"/>
          <p:cNvGraphicFramePr>
            <a:graphicFrameLocks noChangeAspect="1"/>
          </p:cNvGraphicFramePr>
          <p:nvPr/>
        </p:nvGraphicFramePr>
        <p:xfrm>
          <a:off x="923793" y="1293664"/>
          <a:ext cx="3180000" cy="842564"/>
        </p:xfrm>
        <a:graphic>
          <a:graphicData uri="http://schemas.openxmlformats.org/presentationml/2006/ole">
            <mc:AlternateContent xmlns:mc="http://schemas.openxmlformats.org/markup-compatibility/2006">
              <mc:Choice xmlns:v="urn:schemas-microsoft-com:vml" Requires="v">
                <p:oleObj spid="_x0000_s52384" name="Equation" r:id="rId3" imgW="35661600" imgH="9448800" progId="Equation.3">
                  <p:embed/>
                </p:oleObj>
              </mc:Choice>
              <mc:Fallback>
                <p:oleObj name="Equation" r:id="rId3" imgW="35661600" imgH="9448800" progId="Equation.3">
                  <p:embed/>
                  <p:pic>
                    <p:nvPicPr>
                      <p:cNvPr id="0" name="Object 1"/>
                      <p:cNvPicPr/>
                      <p:nvPr/>
                    </p:nvPicPr>
                    <p:blipFill>
                      <a:blip r:embed="rId4"/>
                      <a:stretch>
                        <a:fillRect/>
                      </a:stretch>
                    </p:blipFill>
                    <p:spPr>
                      <a:xfrm>
                        <a:off x="923793" y="1293664"/>
                        <a:ext cx="3180000" cy="842564"/>
                      </a:xfrm>
                      <a:prstGeom prst="rect">
                        <a:avLst/>
                      </a:prstGeom>
                    </p:spPr>
                  </p:pic>
                </p:oleObj>
              </mc:Fallback>
            </mc:AlternateContent>
          </a:graphicData>
        </a:graphic>
      </p:graphicFrame>
      <p:graphicFrame>
        <p:nvGraphicFramePr>
          <p:cNvPr id="3" name="Object 2"/>
          <p:cNvGraphicFramePr>
            <a:graphicFrameLocks noChangeAspect="1"/>
          </p:cNvGraphicFramePr>
          <p:nvPr/>
        </p:nvGraphicFramePr>
        <p:xfrm>
          <a:off x="1253855" y="2694040"/>
          <a:ext cx="2771880" cy="1759078"/>
        </p:xfrm>
        <a:graphic>
          <a:graphicData uri="http://schemas.openxmlformats.org/presentationml/2006/ole">
            <mc:AlternateContent xmlns:mc="http://schemas.openxmlformats.org/markup-compatibility/2006">
              <mc:Choice xmlns:v="urn:schemas-microsoft-com:vml" Requires="v">
                <p:oleObj spid="_x0000_s52385" name="Equation" r:id="rId5" imgW="31699200" imgH="20116800" progId="Equation.3">
                  <p:embed/>
                </p:oleObj>
              </mc:Choice>
              <mc:Fallback>
                <p:oleObj name="Equation" r:id="rId5" imgW="31699200" imgH="20116800" progId="Equation.3">
                  <p:embed/>
                  <p:pic>
                    <p:nvPicPr>
                      <p:cNvPr id="0" name="Object 2"/>
                      <p:cNvPicPr/>
                      <p:nvPr/>
                    </p:nvPicPr>
                    <p:blipFill>
                      <a:blip r:embed="rId6"/>
                      <a:stretch>
                        <a:fillRect/>
                      </a:stretch>
                    </p:blipFill>
                    <p:spPr>
                      <a:xfrm>
                        <a:off x="1253855" y="2694040"/>
                        <a:ext cx="2771880" cy="1759078"/>
                      </a:xfrm>
                      <a:prstGeom prst="rect">
                        <a:avLst/>
                      </a:prstGeom>
                    </p:spPr>
                  </p:pic>
                </p:oleObj>
              </mc:Fallback>
            </mc:AlternateContent>
          </a:graphicData>
        </a:graphic>
      </p:graphicFrame>
      <p:pic>
        <p:nvPicPr>
          <p:cNvPr id="5" name="Picture 4"/>
          <p:cNvPicPr>
            <a:picLocks noChangeAspect="1"/>
          </p:cNvPicPr>
          <p:nvPr/>
        </p:nvPicPr>
        <p:blipFill>
          <a:blip r:embed="rId7"/>
          <a:stretch>
            <a:fillRect/>
          </a:stretch>
        </p:blipFill>
        <p:spPr>
          <a:xfrm>
            <a:off x="5264211" y="938477"/>
            <a:ext cx="3580667" cy="3733884"/>
          </a:xfrm>
          <a:prstGeom prst="rect">
            <a:avLst/>
          </a:prstGeom>
        </p:spPr>
      </p:pic>
      <p:graphicFrame>
        <p:nvGraphicFramePr>
          <p:cNvPr id="6" name="Object 5"/>
          <p:cNvGraphicFramePr>
            <a:graphicFrameLocks noChangeAspect="1"/>
          </p:cNvGraphicFramePr>
          <p:nvPr/>
        </p:nvGraphicFramePr>
        <p:xfrm>
          <a:off x="3425519" y="4672361"/>
          <a:ext cx="5718481" cy="803423"/>
        </p:xfrm>
        <a:graphic>
          <a:graphicData uri="http://schemas.openxmlformats.org/presentationml/2006/ole">
            <mc:AlternateContent xmlns:mc="http://schemas.openxmlformats.org/markup-compatibility/2006">
              <mc:Choice xmlns:v="urn:schemas-microsoft-com:vml" Requires="v">
                <p:oleObj spid="_x0000_s52386" name="Equation" r:id="rId8" imgW="73761600" imgH="10363200" progId="Equation.3">
                  <p:embed/>
                </p:oleObj>
              </mc:Choice>
              <mc:Fallback>
                <p:oleObj name="Equation" r:id="rId8" imgW="73761600" imgH="10363200" progId="Equation.3">
                  <p:embed/>
                  <p:pic>
                    <p:nvPicPr>
                      <p:cNvPr id="0" name="Object 5"/>
                      <p:cNvPicPr/>
                      <p:nvPr/>
                    </p:nvPicPr>
                    <p:blipFill>
                      <a:blip r:embed="rId9"/>
                      <a:stretch>
                        <a:fillRect/>
                      </a:stretch>
                    </p:blipFill>
                    <p:spPr>
                      <a:xfrm>
                        <a:off x="3425519" y="4672361"/>
                        <a:ext cx="5718481" cy="803423"/>
                      </a:xfrm>
                      <a:prstGeom prst="rect">
                        <a:avLst/>
                      </a:prstGeom>
                    </p:spPr>
                  </p:pic>
                </p:oleObj>
              </mc:Fallback>
            </mc:AlternateContent>
          </a:graphicData>
        </a:graphic>
      </p:graphicFrame>
      <p:sp>
        <p:nvSpPr>
          <p:cNvPr id="11" name="Rectangle 12"/>
          <p:cNvSpPr>
            <a:spLocks noChangeArrowheads="1"/>
          </p:cNvSpPr>
          <p:nvPr/>
        </p:nvSpPr>
        <p:spPr bwMode="auto">
          <a:xfrm>
            <a:off x="3851275" y="48604"/>
            <a:ext cx="5155992"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algn="l"/>
            <a:r>
              <a:rPr kumimoji="1" lang="zh-CN" altLang="en-US" sz="3600" dirty="0">
                <a:effectLst/>
                <a:latin typeface="华文楷体" panose="02010600040101010101" pitchFamily="2" charset="-122"/>
                <a:ea typeface="华文楷体" panose="02010600040101010101" pitchFamily="2" charset="-122"/>
              </a:rPr>
              <a:t>三极管反相器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6226"/>
                                        </p:tgtEl>
                                        <p:attrNameLst>
                                          <p:attrName>style.visibility</p:attrName>
                                        </p:attrNameLst>
                                      </p:cBhvr>
                                      <p:to>
                                        <p:strVal val="visible"/>
                                      </p:to>
                                    </p:set>
                                    <p:animEffect transition="in" filter="wipe(left)">
                                      <p:cBhvr>
                                        <p:cTn id="7" dur="1000"/>
                                        <p:tgtEl>
                                          <p:spTgt spid="436226"/>
                                        </p:tgtEl>
                                      </p:cBhvr>
                                    </p:animEffect>
                                  </p:childTnLst>
                                </p:cTn>
                              </p:par>
                              <p:par>
                                <p:cTn id="8" presetID="1"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4" presetClass="entr" presetSubtype="16" fill="hold" grpId="0" nodeType="clickEffect">
                                  <p:stCondLst>
                                    <p:cond delay="0"/>
                                  </p:stCondLst>
                                  <p:childTnLst>
                                    <p:set>
                                      <p:cBhvr>
                                        <p:cTn id="13" dur="1" fill="hold">
                                          <p:stCondLst>
                                            <p:cond delay="0"/>
                                          </p:stCondLst>
                                        </p:cTn>
                                        <p:tgtEl>
                                          <p:spTgt spid="436254"/>
                                        </p:tgtEl>
                                        <p:attrNameLst>
                                          <p:attrName>style.visibility</p:attrName>
                                        </p:attrNameLst>
                                      </p:cBhvr>
                                      <p:to>
                                        <p:strVal val="visible"/>
                                      </p:to>
                                    </p:set>
                                    <p:animEffect transition="in" filter="box(in)">
                                      <p:cBhvr>
                                        <p:cTn id="14" dur="1000"/>
                                        <p:tgtEl>
                                          <p:spTgt spid="436254"/>
                                        </p:tgtEl>
                                      </p:cBhvr>
                                    </p:animEffec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grpId="0" nodeType="clickEffect">
                                  <p:stCondLst>
                                    <p:cond delay="0"/>
                                  </p:stCondLst>
                                  <p:childTnLst>
                                    <p:set>
                                      <p:cBhvr>
                                        <p:cTn id="20" dur="1" fill="hold">
                                          <p:stCondLst>
                                            <p:cond delay="0"/>
                                          </p:stCondLst>
                                        </p:cTn>
                                        <p:tgtEl>
                                          <p:spTgt spid="436255"/>
                                        </p:tgtEl>
                                        <p:attrNameLst>
                                          <p:attrName>style.visibility</p:attrName>
                                        </p:attrNameLst>
                                      </p:cBhvr>
                                      <p:to>
                                        <p:strVal val="visible"/>
                                      </p:to>
                                    </p:set>
                                    <p:animEffect transition="in" filter="box(in)">
                                      <p:cBhvr>
                                        <p:cTn id="21" dur="500"/>
                                        <p:tgtEl>
                                          <p:spTgt spid="436255"/>
                                        </p:tgtEl>
                                      </p:cBhvr>
                                    </p:animEffect>
                                  </p:childTnLst>
                                </p:cTn>
                              </p:par>
                              <p:par>
                                <p:cTn id="22" presetID="1"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6226" grpId="0"/>
      <p:bldP spid="436254" grpId="0"/>
      <p:bldP spid="436255"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
          <p:cNvSpPr>
            <a:spLocks noGrp="1" noChangeArrowheads="1"/>
          </p:cNvSpPr>
          <p:nvPr>
            <p:ph type="title"/>
          </p:nvPr>
        </p:nvSpPr>
        <p:spPr>
          <a:xfrm>
            <a:off x="180182" y="739363"/>
            <a:ext cx="1042987" cy="647700"/>
          </a:xfrm>
        </p:spPr>
        <p:txBody>
          <a:bodyPr>
            <a:normAutofit/>
          </a:bodyPr>
          <a:lstStyle/>
          <a:p>
            <a:pPr algn="l"/>
            <a:r>
              <a:rPr lang="zh-CN" altLang="en-US" sz="2400" dirty="0">
                <a:effectLst/>
                <a:latin typeface="华文楷体" panose="02010600040101010101" pitchFamily="2" charset="-122"/>
                <a:ea typeface="华文楷体" panose="02010600040101010101" pitchFamily="2" charset="-122"/>
              </a:rPr>
              <a:t>由于</a:t>
            </a:r>
          </a:p>
        </p:txBody>
      </p:sp>
      <p:sp>
        <p:nvSpPr>
          <p:cNvPr id="437256" name="Text Box 8"/>
          <p:cNvSpPr txBox="1">
            <a:spLocks noChangeArrowheads="1"/>
          </p:cNvSpPr>
          <p:nvPr/>
        </p:nvSpPr>
        <p:spPr bwMode="auto">
          <a:xfrm>
            <a:off x="148825" y="1267731"/>
            <a:ext cx="46085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dirty="0">
                <a:latin typeface="华文楷体" panose="02010600040101010101" pitchFamily="2" charset="-122"/>
                <a:ea typeface="华文楷体" panose="02010600040101010101" pitchFamily="2" charset="-122"/>
              </a:rPr>
              <a:t>故管子处于饱和状态，其输出为</a:t>
            </a:r>
          </a:p>
        </p:txBody>
      </p:sp>
      <p:sp>
        <p:nvSpPr>
          <p:cNvPr id="437257" name="Rectangle 9"/>
          <p:cNvSpPr>
            <a:spLocks noChangeArrowheads="1"/>
          </p:cNvSpPr>
          <p:nvPr/>
        </p:nvSpPr>
        <p:spPr bwMode="auto">
          <a:xfrm>
            <a:off x="180182" y="2191061"/>
            <a:ext cx="41767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pPr>
            <a:r>
              <a:rPr lang="zh-CN" altLang="en-US" sz="2400" dirty="0">
                <a:latin typeface="华文楷体" panose="02010600040101010101" pitchFamily="2" charset="-122"/>
                <a:ea typeface="华文楷体" panose="02010600040101010101" pitchFamily="2" charset="-122"/>
              </a:rPr>
              <a:t>当</a:t>
            </a:r>
            <a:r>
              <a:rPr lang="en-US" altLang="zh-CN" sz="2400" dirty="0">
                <a:latin typeface="华文楷体" panose="02010600040101010101" pitchFamily="2" charset="-122"/>
                <a:ea typeface="华文楷体" panose="02010600040101010101" pitchFamily="2" charset="-122"/>
              </a:rPr>
              <a:t>V</a:t>
            </a:r>
            <a:r>
              <a:rPr lang="en-US" altLang="zh-CN" sz="2400" baseline="-25000" dirty="0">
                <a:latin typeface="华文楷体" panose="02010600040101010101" pitchFamily="2" charset="-122"/>
                <a:ea typeface="华文楷体" panose="02010600040101010101" pitchFamily="2" charset="-122"/>
              </a:rPr>
              <a:t>IH</a:t>
            </a:r>
            <a:r>
              <a:rPr lang="en-US" altLang="zh-CN" sz="2400" dirty="0">
                <a:latin typeface="华文楷体" panose="02010600040101010101" pitchFamily="2" charset="-122"/>
                <a:ea typeface="华文楷体" panose="02010600040101010101" pitchFamily="2" charset="-122"/>
              </a:rPr>
              <a:t>=0V</a:t>
            </a:r>
            <a:r>
              <a:rPr lang="zh-CN" altLang="en-US" sz="2400" dirty="0">
                <a:latin typeface="华文楷体" panose="02010600040101010101" pitchFamily="2" charset="-122"/>
                <a:ea typeface="华文楷体" panose="02010600040101010101" pitchFamily="2" charset="-122"/>
              </a:rPr>
              <a:t>时，其</a:t>
            </a:r>
          </a:p>
        </p:txBody>
      </p:sp>
      <p:sp>
        <p:nvSpPr>
          <p:cNvPr id="437260" name="Text Box 12"/>
          <p:cNvSpPr txBox="1">
            <a:spLocks noChangeArrowheads="1"/>
          </p:cNvSpPr>
          <p:nvPr/>
        </p:nvSpPr>
        <p:spPr bwMode="auto">
          <a:xfrm>
            <a:off x="148825" y="4376804"/>
            <a:ext cx="46799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dirty="0">
                <a:latin typeface="华文楷体" panose="02010600040101010101" pitchFamily="2" charset="-122"/>
                <a:ea typeface="华文楷体" panose="02010600040101010101" pitchFamily="2" charset="-122"/>
              </a:rPr>
              <a:t>三极管</a:t>
            </a:r>
            <a:r>
              <a:rPr lang="en-US" altLang="zh-CN" sz="2400" dirty="0">
                <a:latin typeface="华文楷体" panose="02010600040101010101" pitchFamily="2" charset="-122"/>
                <a:ea typeface="华文楷体" panose="02010600040101010101" pitchFamily="2" charset="-122"/>
              </a:rPr>
              <a:t>T</a:t>
            </a:r>
            <a:r>
              <a:rPr lang="zh-CN" altLang="en-US" sz="2400" dirty="0">
                <a:latin typeface="华文楷体" panose="02010600040101010101" pitchFamily="2" charset="-122"/>
                <a:ea typeface="华文楷体" panose="02010600040101010101" pitchFamily="2" charset="-122"/>
              </a:rPr>
              <a:t>处于截止状态，则</a:t>
            </a:r>
          </a:p>
        </p:txBody>
      </p:sp>
      <p:sp>
        <p:nvSpPr>
          <p:cNvPr id="437261" name="Rectangle 13"/>
          <p:cNvSpPr>
            <a:spLocks noChangeArrowheads="1"/>
          </p:cNvSpPr>
          <p:nvPr/>
        </p:nvSpPr>
        <p:spPr bwMode="auto">
          <a:xfrm>
            <a:off x="85043" y="5267883"/>
            <a:ext cx="264687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pPr>
            <a:r>
              <a:rPr lang="zh-CN" altLang="en-US" sz="2400" dirty="0">
                <a:latin typeface="华文楷体" panose="02010600040101010101" pitchFamily="2" charset="-122"/>
                <a:ea typeface="华文楷体" panose="02010600040101010101" pitchFamily="2" charset="-122"/>
              </a:rPr>
              <a:t>因此参数设计合理</a:t>
            </a:r>
          </a:p>
        </p:txBody>
      </p:sp>
      <p:graphicFrame>
        <p:nvGraphicFramePr>
          <p:cNvPr id="2" name="Object 1"/>
          <p:cNvGraphicFramePr>
            <a:graphicFrameLocks noChangeAspect="1"/>
          </p:cNvGraphicFramePr>
          <p:nvPr/>
        </p:nvGraphicFramePr>
        <p:xfrm>
          <a:off x="1010179" y="843741"/>
          <a:ext cx="3856564" cy="495844"/>
        </p:xfrm>
        <a:graphic>
          <a:graphicData uri="http://schemas.openxmlformats.org/presentationml/2006/ole">
            <mc:AlternateContent xmlns:mc="http://schemas.openxmlformats.org/markup-compatibility/2006">
              <mc:Choice xmlns:v="urn:schemas-microsoft-com:vml" Requires="v">
                <p:oleObj spid="_x0000_s53460" name="Equation" r:id="rId3" imgW="42672000" imgH="5486400" progId="Equation.3">
                  <p:embed/>
                </p:oleObj>
              </mc:Choice>
              <mc:Fallback>
                <p:oleObj name="Equation" r:id="rId3" imgW="42672000" imgH="5486400" progId="Equation.3">
                  <p:embed/>
                  <p:pic>
                    <p:nvPicPr>
                      <p:cNvPr id="0" name="Object 1"/>
                      <p:cNvPicPr/>
                      <p:nvPr/>
                    </p:nvPicPr>
                    <p:blipFill>
                      <a:blip r:embed="rId4"/>
                      <a:stretch>
                        <a:fillRect/>
                      </a:stretch>
                    </p:blipFill>
                    <p:spPr>
                      <a:xfrm>
                        <a:off x="1010179" y="843741"/>
                        <a:ext cx="3856564" cy="495844"/>
                      </a:xfrm>
                      <a:prstGeom prst="rect">
                        <a:avLst/>
                      </a:prstGeom>
                    </p:spPr>
                  </p:pic>
                </p:oleObj>
              </mc:Fallback>
            </mc:AlternateContent>
          </a:graphicData>
        </a:graphic>
      </p:graphicFrame>
      <p:graphicFrame>
        <p:nvGraphicFramePr>
          <p:cNvPr id="3" name="Object 2"/>
          <p:cNvGraphicFramePr>
            <a:graphicFrameLocks noChangeAspect="1"/>
          </p:cNvGraphicFramePr>
          <p:nvPr/>
        </p:nvGraphicFramePr>
        <p:xfrm>
          <a:off x="1190948" y="1729396"/>
          <a:ext cx="2524266" cy="483370"/>
        </p:xfrm>
        <a:graphic>
          <a:graphicData uri="http://schemas.openxmlformats.org/presentationml/2006/ole">
            <mc:AlternateContent xmlns:mc="http://schemas.openxmlformats.org/markup-compatibility/2006">
              <mc:Choice xmlns:v="urn:schemas-microsoft-com:vml" Requires="v">
                <p:oleObj spid="_x0000_s53461" name="Equation" r:id="rId5" imgW="28651200" imgH="5486400" progId="Equation.3">
                  <p:embed/>
                </p:oleObj>
              </mc:Choice>
              <mc:Fallback>
                <p:oleObj name="Equation" r:id="rId5" imgW="28651200" imgH="5486400" progId="Equation.3">
                  <p:embed/>
                  <p:pic>
                    <p:nvPicPr>
                      <p:cNvPr id="0" name="Object 2"/>
                      <p:cNvPicPr/>
                      <p:nvPr/>
                    </p:nvPicPr>
                    <p:blipFill>
                      <a:blip r:embed="rId6"/>
                      <a:stretch>
                        <a:fillRect/>
                      </a:stretch>
                    </p:blipFill>
                    <p:spPr>
                      <a:xfrm>
                        <a:off x="1190948" y="1729396"/>
                        <a:ext cx="2524266" cy="483370"/>
                      </a:xfrm>
                      <a:prstGeom prst="rect">
                        <a:avLst/>
                      </a:prstGeom>
                    </p:spPr>
                  </p:pic>
                </p:oleObj>
              </mc:Fallback>
            </mc:AlternateContent>
          </a:graphicData>
        </a:graphic>
      </p:graphicFrame>
      <p:graphicFrame>
        <p:nvGraphicFramePr>
          <p:cNvPr id="4" name="Object 3"/>
          <p:cNvGraphicFramePr>
            <a:graphicFrameLocks noChangeAspect="1"/>
          </p:cNvGraphicFramePr>
          <p:nvPr/>
        </p:nvGraphicFramePr>
        <p:xfrm>
          <a:off x="1190948" y="2674431"/>
          <a:ext cx="2810647" cy="1665569"/>
        </p:xfrm>
        <a:graphic>
          <a:graphicData uri="http://schemas.openxmlformats.org/presentationml/2006/ole">
            <mc:AlternateContent xmlns:mc="http://schemas.openxmlformats.org/markup-compatibility/2006">
              <mc:Choice xmlns:v="urn:schemas-microsoft-com:vml" Requires="v">
                <p:oleObj spid="_x0000_s53462" name="Equation" r:id="rId7" imgW="32918400" imgH="19507200" progId="Equation.3">
                  <p:embed/>
                </p:oleObj>
              </mc:Choice>
              <mc:Fallback>
                <p:oleObj name="Equation" r:id="rId7" imgW="32918400" imgH="19507200" progId="Equation.3">
                  <p:embed/>
                  <p:pic>
                    <p:nvPicPr>
                      <p:cNvPr id="0" name="Object 3"/>
                      <p:cNvPicPr/>
                      <p:nvPr/>
                    </p:nvPicPr>
                    <p:blipFill>
                      <a:blip r:embed="rId8"/>
                      <a:stretch>
                        <a:fillRect/>
                      </a:stretch>
                    </p:blipFill>
                    <p:spPr>
                      <a:xfrm>
                        <a:off x="1190948" y="2674431"/>
                        <a:ext cx="2810647" cy="1665569"/>
                      </a:xfrm>
                      <a:prstGeom prst="rect">
                        <a:avLst/>
                      </a:prstGeom>
                    </p:spPr>
                  </p:pic>
                </p:oleObj>
              </mc:Fallback>
            </mc:AlternateContent>
          </a:graphicData>
        </a:graphic>
      </p:graphicFrame>
      <p:graphicFrame>
        <p:nvGraphicFramePr>
          <p:cNvPr id="5" name="Object 4"/>
          <p:cNvGraphicFramePr>
            <a:graphicFrameLocks noChangeAspect="1"/>
          </p:cNvGraphicFramePr>
          <p:nvPr/>
        </p:nvGraphicFramePr>
        <p:xfrm>
          <a:off x="180182" y="4798075"/>
          <a:ext cx="4342176" cy="482464"/>
        </p:xfrm>
        <a:graphic>
          <a:graphicData uri="http://schemas.openxmlformats.org/presentationml/2006/ole">
            <mc:AlternateContent xmlns:mc="http://schemas.openxmlformats.org/markup-compatibility/2006">
              <mc:Choice xmlns:v="urn:schemas-microsoft-com:vml" Requires="v">
                <p:oleObj spid="_x0000_s53463" name="Equation" r:id="rId9" imgW="49377600" imgH="5486400" progId="Equation.3">
                  <p:embed/>
                </p:oleObj>
              </mc:Choice>
              <mc:Fallback>
                <p:oleObj name="Equation" r:id="rId9" imgW="49377600" imgH="5486400" progId="Equation.3">
                  <p:embed/>
                  <p:pic>
                    <p:nvPicPr>
                      <p:cNvPr id="0" name="Object 4"/>
                      <p:cNvPicPr/>
                      <p:nvPr/>
                    </p:nvPicPr>
                    <p:blipFill>
                      <a:blip r:embed="rId10"/>
                      <a:stretch>
                        <a:fillRect/>
                      </a:stretch>
                    </p:blipFill>
                    <p:spPr>
                      <a:xfrm>
                        <a:off x="180182" y="4798075"/>
                        <a:ext cx="4342176" cy="482464"/>
                      </a:xfrm>
                      <a:prstGeom prst="rect">
                        <a:avLst/>
                      </a:prstGeom>
                    </p:spPr>
                  </p:pic>
                </p:oleObj>
              </mc:Fallback>
            </mc:AlternateContent>
          </a:graphicData>
        </a:graphic>
      </p:graphicFrame>
      <p:pic>
        <p:nvPicPr>
          <p:cNvPr id="19" name="Picture 18"/>
          <p:cNvPicPr>
            <a:picLocks noChangeAspect="1"/>
          </p:cNvPicPr>
          <p:nvPr/>
        </p:nvPicPr>
        <p:blipFill>
          <a:blip r:embed="rId11"/>
          <a:stretch>
            <a:fillRect/>
          </a:stretch>
        </p:blipFill>
        <p:spPr>
          <a:xfrm>
            <a:off x="5007835" y="1267731"/>
            <a:ext cx="3879789" cy="4045806"/>
          </a:xfrm>
          <a:prstGeom prst="rect">
            <a:avLst/>
          </a:prstGeom>
        </p:spPr>
      </p:pic>
      <p:sp>
        <p:nvSpPr>
          <p:cNvPr id="14" name="Rectangle 12"/>
          <p:cNvSpPr>
            <a:spLocks noChangeArrowheads="1"/>
          </p:cNvSpPr>
          <p:nvPr/>
        </p:nvSpPr>
        <p:spPr bwMode="auto">
          <a:xfrm>
            <a:off x="3851275" y="48604"/>
            <a:ext cx="5155992"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algn="l"/>
            <a:r>
              <a:rPr kumimoji="1" lang="zh-CN" altLang="en-US" sz="3600" dirty="0">
                <a:effectLst/>
                <a:latin typeface="华文楷体" panose="02010600040101010101" pitchFamily="2" charset="-122"/>
                <a:ea typeface="华文楷体" panose="02010600040101010101" pitchFamily="2" charset="-122"/>
              </a:rPr>
              <a:t>三极管反相器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72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372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72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726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37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7250" grpId="0"/>
      <p:bldP spid="437256" grpId="0"/>
      <p:bldP spid="437257" grpId="0"/>
      <p:bldP spid="437260" grpId="0"/>
      <p:bldP spid="437261"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Rectangle 2"/>
          <p:cNvSpPr>
            <a:spLocks noGrp="1" noChangeArrowheads="1"/>
          </p:cNvSpPr>
          <p:nvPr>
            <p:ph type="title"/>
          </p:nvPr>
        </p:nvSpPr>
        <p:spPr>
          <a:xfrm>
            <a:off x="196850" y="883809"/>
            <a:ext cx="2520950" cy="503237"/>
          </a:xfrm>
        </p:spPr>
        <p:txBody>
          <a:bodyPr/>
          <a:lstStyle/>
          <a:p>
            <a:pPr algn="l"/>
            <a:r>
              <a:rPr lang="zh-CN" altLang="en-US" sz="2800" b="1" dirty="0">
                <a:effectLst/>
                <a:latin typeface="华文楷体" panose="02010600040101010101" pitchFamily="2" charset="-122"/>
                <a:ea typeface="华文楷体" panose="02010600040101010101" pitchFamily="2" charset="-122"/>
              </a:rPr>
              <a:t>电路结构</a:t>
            </a:r>
          </a:p>
        </p:txBody>
      </p:sp>
      <p:sp>
        <p:nvSpPr>
          <p:cNvPr id="441353" name="Text Box 9"/>
          <p:cNvSpPr txBox="1">
            <a:spLocks noChangeArrowheads="1"/>
          </p:cNvSpPr>
          <p:nvPr/>
        </p:nvSpPr>
        <p:spPr bwMode="auto">
          <a:xfrm>
            <a:off x="196850" y="1260046"/>
            <a:ext cx="3455987"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latin typeface="华文楷体" panose="02010600040101010101" pitchFamily="2" charset="-122"/>
                <a:ea typeface="华文楷体" panose="02010600040101010101" pitchFamily="2" charset="-122"/>
              </a:rPr>
              <a:t>       </a:t>
            </a:r>
            <a:r>
              <a:rPr lang="zh-CN" altLang="en-US" sz="2400" dirty="0">
                <a:latin typeface="华文楷体" panose="02010600040101010101" pitchFamily="2" charset="-122"/>
                <a:ea typeface="华文楷体" panose="02010600040101010101" pitchFamily="2" charset="-122"/>
              </a:rPr>
              <a:t>反相器是</a:t>
            </a:r>
            <a:r>
              <a:rPr lang="en-US" altLang="zh-CN" sz="2400" dirty="0">
                <a:latin typeface="华文楷体" panose="02010600040101010101" pitchFamily="2" charset="-122"/>
                <a:ea typeface="华文楷体" panose="02010600040101010101" pitchFamily="2" charset="-122"/>
              </a:rPr>
              <a:t>TTL</a:t>
            </a:r>
            <a:r>
              <a:rPr lang="zh-CN" altLang="en-US" sz="2400" dirty="0">
                <a:latin typeface="华文楷体" panose="02010600040101010101" pitchFamily="2" charset="-122"/>
                <a:ea typeface="华文楷体" panose="02010600040101010101" pitchFamily="2" charset="-122"/>
              </a:rPr>
              <a:t>集成门电路中电路结构最简单的一种。其电路如图所示，它是由</a:t>
            </a:r>
            <a:r>
              <a:rPr lang="en-US" altLang="zh-CN" sz="2400" dirty="0">
                <a:latin typeface="华文楷体" panose="02010600040101010101" pitchFamily="2" charset="-122"/>
                <a:ea typeface="华文楷体" panose="02010600040101010101" pitchFamily="2" charset="-122"/>
              </a:rPr>
              <a:t>T</a:t>
            </a:r>
            <a:r>
              <a:rPr lang="en-US" altLang="zh-CN" sz="2400" baseline="-25000" dirty="0">
                <a:latin typeface="华文楷体" panose="02010600040101010101" pitchFamily="2" charset="-122"/>
                <a:ea typeface="华文楷体" panose="02010600040101010101" pitchFamily="2" charset="-122"/>
              </a:rPr>
              <a:t>1</a:t>
            </a:r>
            <a:r>
              <a:rPr lang="zh-CN" altLang="en-US" sz="2400" dirty="0">
                <a:latin typeface="华文楷体" panose="02010600040101010101" pitchFamily="2" charset="-122"/>
                <a:ea typeface="华文楷体" panose="02010600040101010101" pitchFamily="2" charset="-122"/>
              </a:rPr>
              <a:t>、 </a:t>
            </a:r>
            <a:r>
              <a:rPr lang="en-US" altLang="zh-CN" sz="2400" dirty="0">
                <a:latin typeface="华文楷体" panose="02010600040101010101" pitchFamily="2" charset="-122"/>
                <a:ea typeface="华文楷体" panose="02010600040101010101" pitchFamily="2" charset="-122"/>
              </a:rPr>
              <a:t>R</a:t>
            </a:r>
            <a:r>
              <a:rPr lang="en-US" altLang="zh-CN" sz="2400" baseline="-25000" dirty="0">
                <a:latin typeface="华文楷体" panose="02010600040101010101" pitchFamily="2" charset="-122"/>
                <a:ea typeface="华文楷体" panose="02010600040101010101" pitchFamily="2" charset="-122"/>
              </a:rPr>
              <a:t>1</a:t>
            </a:r>
            <a:r>
              <a:rPr lang="zh-CN" altLang="en-US" sz="2400" dirty="0">
                <a:latin typeface="华文楷体" panose="02010600040101010101" pitchFamily="2" charset="-122"/>
                <a:ea typeface="华文楷体" panose="02010600040101010101" pitchFamily="2" charset="-122"/>
              </a:rPr>
              <a:t>和</a:t>
            </a:r>
            <a:r>
              <a:rPr lang="en-US" altLang="zh-CN" sz="2400" dirty="0">
                <a:latin typeface="华文楷体" panose="02010600040101010101" pitchFamily="2" charset="-122"/>
                <a:ea typeface="华文楷体" panose="02010600040101010101" pitchFamily="2" charset="-122"/>
              </a:rPr>
              <a:t>D</a:t>
            </a:r>
            <a:r>
              <a:rPr lang="en-US" altLang="zh-CN" sz="2400" baseline="-25000" dirty="0">
                <a:latin typeface="华文楷体" panose="02010600040101010101" pitchFamily="2" charset="-122"/>
                <a:ea typeface="华文楷体" panose="02010600040101010101" pitchFamily="2" charset="-122"/>
              </a:rPr>
              <a:t>1</a:t>
            </a:r>
            <a:r>
              <a:rPr lang="zh-CN" altLang="en-US" sz="2400" dirty="0">
                <a:latin typeface="华文楷体" panose="02010600040101010101" pitchFamily="2" charset="-122"/>
                <a:ea typeface="华文楷体" panose="02010600040101010101" pitchFamily="2" charset="-122"/>
              </a:rPr>
              <a:t>组成</a:t>
            </a:r>
            <a:r>
              <a:rPr lang="zh-CN" altLang="en-US" sz="2400" b="1" dirty="0">
                <a:solidFill>
                  <a:srgbClr val="FF0000"/>
                </a:solidFill>
                <a:latin typeface="华文楷体" panose="02010600040101010101" pitchFamily="2" charset="-122"/>
                <a:ea typeface="华文楷体" panose="02010600040101010101" pitchFamily="2" charset="-122"/>
              </a:rPr>
              <a:t>输入级</a:t>
            </a:r>
            <a:r>
              <a:rPr lang="zh-CN" altLang="en-US" sz="2400" dirty="0">
                <a:latin typeface="华文楷体" panose="02010600040101010101" pitchFamily="2" charset="-122"/>
                <a:ea typeface="华文楷体" panose="02010600040101010101" pitchFamily="2" charset="-122"/>
              </a:rPr>
              <a:t>、由 </a:t>
            </a:r>
            <a:r>
              <a:rPr lang="en-US" altLang="zh-CN" sz="2400" dirty="0">
                <a:latin typeface="华文楷体" panose="02010600040101010101" pitchFamily="2" charset="-122"/>
                <a:ea typeface="华文楷体" panose="02010600040101010101" pitchFamily="2" charset="-122"/>
              </a:rPr>
              <a:t>T</a:t>
            </a:r>
            <a:r>
              <a:rPr lang="en-US" altLang="zh-CN" sz="2400" baseline="-25000" dirty="0">
                <a:latin typeface="华文楷体" panose="02010600040101010101" pitchFamily="2" charset="-122"/>
                <a:ea typeface="华文楷体" panose="02010600040101010101" pitchFamily="2" charset="-122"/>
              </a:rPr>
              <a:t>2</a:t>
            </a:r>
            <a:r>
              <a:rPr lang="zh-CN" altLang="en-US" sz="2400" dirty="0">
                <a:latin typeface="华文楷体" panose="02010600040101010101" pitchFamily="2" charset="-122"/>
                <a:ea typeface="华文楷体" panose="02010600040101010101" pitchFamily="2" charset="-122"/>
              </a:rPr>
              <a:t>、</a:t>
            </a:r>
            <a:r>
              <a:rPr lang="en-US" altLang="zh-CN" sz="2400" dirty="0">
                <a:latin typeface="华文楷体" panose="02010600040101010101" pitchFamily="2" charset="-122"/>
                <a:ea typeface="华文楷体" panose="02010600040101010101" pitchFamily="2" charset="-122"/>
              </a:rPr>
              <a:t>R</a:t>
            </a:r>
            <a:r>
              <a:rPr lang="en-US" altLang="zh-CN" sz="2400" baseline="-25000" dirty="0">
                <a:latin typeface="华文楷体" panose="02010600040101010101" pitchFamily="2" charset="-122"/>
                <a:ea typeface="华文楷体" panose="02010600040101010101" pitchFamily="2" charset="-122"/>
              </a:rPr>
              <a:t>2</a:t>
            </a:r>
            <a:r>
              <a:rPr lang="zh-CN" altLang="en-US" sz="2400" dirty="0">
                <a:latin typeface="华文楷体" panose="02010600040101010101" pitchFamily="2" charset="-122"/>
                <a:ea typeface="华文楷体" panose="02010600040101010101" pitchFamily="2" charset="-122"/>
              </a:rPr>
              <a:t>和</a:t>
            </a:r>
            <a:r>
              <a:rPr lang="en-US" altLang="zh-CN" sz="2400" dirty="0">
                <a:latin typeface="华文楷体" panose="02010600040101010101" pitchFamily="2" charset="-122"/>
                <a:ea typeface="华文楷体" panose="02010600040101010101" pitchFamily="2" charset="-122"/>
              </a:rPr>
              <a:t>R</a:t>
            </a:r>
            <a:r>
              <a:rPr lang="en-US" altLang="zh-CN" sz="2400" baseline="-25000" dirty="0">
                <a:latin typeface="华文楷体" panose="02010600040101010101" pitchFamily="2" charset="-122"/>
                <a:ea typeface="华文楷体" panose="02010600040101010101" pitchFamily="2" charset="-122"/>
              </a:rPr>
              <a:t>3</a:t>
            </a:r>
            <a:r>
              <a:rPr lang="zh-CN" altLang="en-US" sz="2400" dirty="0">
                <a:latin typeface="华文楷体" panose="02010600040101010101" pitchFamily="2" charset="-122"/>
                <a:ea typeface="华文楷体" panose="02010600040101010101" pitchFamily="2" charset="-122"/>
              </a:rPr>
              <a:t>组成</a:t>
            </a:r>
            <a:r>
              <a:rPr lang="zh-CN" altLang="en-US" sz="2400" b="1" dirty="0">
                <a:solidFill>
                  <a:srgbClr val="FF0000"/>
                </a:solidFill>
                <a:latin typeface="华文楷体" panose="02010600040101010101" pitchFamily="2" charset="-122"/>
                <a:ea typeface="华文楷体" panose="02010600040101010101" pitchFamily="2" charset="-122"/>
              </a:rPr>
              <a:t>倒相级</a:t>
            </a:r>
            <a:r>
              <a:rPr lang="zh-CN" altLang="en-US" sz="2400" dirty="0">
                <a:latin typeface="华文楷体" panose="02010600040101010101" pitchFamily="2" charset="-122"/>
                <a:ea typeface="华文楷体" panose="02010600040101010101" pitchFamily="2" charset="-122"/>
              </a:rPr>
              <a:t>、由</a:t>
            </a:r>
            <a:r>
              <a:rPr lang="en-US" altLang="zh-CN" sz="2400" dirty="0">
                <a:latin typeface="华文楷体" panose="02010600040101010101" pitchFamily="2" charset="-122"/>
                <a:ea typeface="华文楷体" panose="02010600040101010101" pitchFamily="2" charset="-122"/>
              </a:rPr>
              <a:t>T</a:t>
            </a:r>
            <a:r>
              <a:rPr lang="en-US" altLang="zh-CN" sz="2400" baseline="-25000" dirty="0">
                <a:latin typeface="华文楷体" panose="02010600040101010101" pitchFamily="2" charset="-122"/>
                <a:ea typeface="华文楷体" panose="02010600040101010101" pitchFamily="2" charset="-122"/>
              </a:rPr>
              <a:t>4</a:t>
            </a:r>
            <a:r>
              <a:rPr lang="zh-CN" altLang="en-US" sz="2400" dirty="0">
                <a:latin typeface="华文楷体" panose="02010600040101010101" pitchFamily="2" charset="-122"/>
                <a:ea typeface="华文楷体" panose="02010600040101010101" pitchFamily="2" charset="-122"/>
              </a:rPr>
              <a:t>、</a:t>
            </a:r>
            <a:r>
              <a:rPr lang="en-US" altLang="zh-CN" sz="2400" dirty="0">
                <a:latin typeface="华文楷体" panose="02010600040101010101" pitchFamily="2" charset="-122"/>
                <a:ea typeface="华文楷体" panose="02010600040101010101" pitchFamily="2" charset="-122"/>
              </a:rPr>
              <a:t>T</a:t>
            </a:r>
            <a:r>
              <a:rPr lang="en-US" altLang="zh-CN" sz="2400" baseline="-25000" dirty="0">
                <a:latin typeface="华文楷体" panose="02010600040101010101" pitchFamily="2" charset="-122"/>
                <a:ea typeface="华文楷体" panose="02010600040101010101" pitchFamily="2" charset="-122"/>
              </a:rPr>
              <a:t>5</a:t>
            </a:r>
            <a:r>
              <a:rPr lang="zh-CN" altLang="en-US" sz="2400" dirty="0">
                <a:latin typeface="华文楷体" panose="02010600040101010101" pitchFamily="2" charset="-122"/>
                <a:ea typeface="华文楷体" panose="02010600040101010101" pitchFamily="2" charset="-122"/>
              </a:rPr>
              <a:t>、</a:t>
            </a:r>
            <a:r>
              <a:rPr lang="en-US" altLang="zh-CN" sz="2400" dirty="0">
                <a:latin typeface="华文楷体" panose="02010600040101010101" pitchFamily="2" charset="-122"/>
                <a:ea typeface="华文楷体" panose="02010600040101010101" pitchFamily="2" charset="-122"/>
              </a:rPr>
              <a:t>R</a:t>
            </a:r>
            <a:r>
              <a:rPr lang="en-US" altLang="zh-CN" sz="2400" baseline="-25000" dirty="0">
                <a:latin typeface="华文楷体" panose="02010600040101010101" pitchFamily="2" charset="-122"/>
                <a:ea typeface="华文楷体" panose="02010600040101010101" pitchFamily="2" charset="-122"/>
              </a:rPr>
              <a:t>4</a:t>
            </a:r>
            <a:r>
              <a:rPr lang="zh-CN" altLang="en-US" sz="2400" dirty="0">
                <a:latin typeface="华文楷体" panose="02010600040101010101" pitchFamily="2" charset="-122"/>
                <a:ea typeface="华文楷体" panose="02010600040101010101" pitchFamily="2" charset="-122"/>
              </a:rPr>
              <a:t>、</a:t>
            </a:r>
            <a:r>
              <a:rPr lang="en-US" altLang="zh-CN" sz="2400" dirty="0">
                <a:latin typeface="华文楷体" panose="02010600040101010101" pitchFamily="2" charset="-122"/>
                <a:ea typeface="华文楷体" panose="02010600040101010101" pitchFamily="2" charset="-122"/>
              </a:rPr>
              <a:t>D</a:t>
            </a:r>
            <a:r>
              <a:rPr lang="en-US" altLang="zh-CN" sz="2400" baseline="-25000" dirty="0">
                <a:latin typeface="华文楷体" panose="02010600040101010101" pitchFamily="2" charset="-122"/>
                <a:ea typeface="华文楷体" panose="02010600040101010101" pitchFamily="2" charset="-122"/>
              </a:rPr>
              <a:t>2</a:t>
            </a:r>
            <a:r>
              <a:rPr lang="zh-CN" altLang="en-US" sz="2400" dirty="0">
                <a:latin typeface="华文楷体" panose="02010600040101010101" pitchFamily="2" charset="-122"/>
                <a:ea typeface="华文楷体" panose="02010600040101010101" pitchFamily="2" charset="-122"/>
              </a:rPr>
              <a:t>组成</a:t>
            </a:r>
            <a:r>
              <a:rPr lang="zh-CN" altLang="en-US" sz="2400" b="1" dirty="0">
                <a:solidFill>
                  <a:srgbClr val="FF0000"/>
                </a:solidFill>
                <a:latin typeface="华文楷体" panose="02010600040101010101" pitchFamily="2" charset="-122"/>
                <a:ea typeface="华文楷体" panose="02010600040101010101" pitchFamily="2" charset="-122"/>
              </a:rPr>
              <a:t>推拉式输出级</a:t>
            </a:r>
            <a:r>
              <a:rPr lang="zh-CN" altLang="en-US" sz="2400" dirty="0">
                <a:latin typeface="华文楷体" panose="02010600040101010101" pitchFamily="2" charset="-122"/>
                <a:ea typeface="华文楷体" panose="02010600040101010101" pitchFamily="2" charset="-122"/>
              </a:rPr>
              <a:t>构成的。</a:t>
            </a:r>
          </a:p>
        </p:txBody>
      </p:sp>
      <p:grpSp>
        <p:nvGrpSpPr>
          <p:cNvPr id="441358" name="Group 14"/>
          <p:cNvGrpSpPr/>
          <p:nvPr/>
        </p:nvGrpSpPr>
        <p:grpSpPr bwMode="auto">
          <a:xfrm>
            <a:off x="3779838" y="981075"/>
            <a:ext cx="5184775" cy="5286375"/>
            <a:chOff x="2336" y="618"/>
            <a:chExt cx="3266" cy="3330"/>
          </a:xfrm>
        </p:grpSpPr>
        <p:pic>
          <p:nvPicPr>
            <p:cNvPr id="441352" name="Picture 8" descr="3-5-9"/>
            <p:cNvPicPr>
              <a:picLocks noChangeAspect="1" noChangeArrowheads="1"/>
            </p:cNvPicPr>
            <p:nvPr/>
          </p:nvPicPr>
          <p:blipFill>
            <a:blip r:embed="rId2" cstate="print">
              <a:extLst>
                <a:ext uri="{28A0092B-C50C-407E-A947-70E740481C1C}">
                  <a14:useLocalDpi xmlns:a14="http://schemas.microsoft.com/office/drawing/2010/main" val="0"/>
                </a:ext>
              </a:extLst>
            </a:blip>
            <a:srcRect r="1389"/>
            <a:stretch>
              <a:fillRect/>
            </a:stretch>
          </p:blipFill>
          <p:spPr bwMode="auto">
            <a:xfrm>
              <a:off x="2336" y="618"/>
              <a:ext cx="3266" cy="3013"/>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441355" name="Rectangle 11"/>
            <p:cNvSpPr>
              <a:spLocks noChangeArrowheads="1"/>
            </p:cNvSpPr>
            <p:nvPr/>
          </p:nvSpPr>
          <p:spPr bwMode="auto">
            <a:xfrm>
              <a:off x="2562" y="3657"/>
              <a:ext cx="303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pPr>
              <a:r>
                <a:rPr lang="en-US" altLang="zh-CN" sz="2400" dirty="0">
                  <a:latin typeface="华文楷体" panose="02010600040101010101" pitchFamily="2" charset="-122"/>
                  <a:ea typeface="华文楷体" panose="02010600040101010101" pitchFamily="2" charset="-122"/>
                </a:rPr>
                <a:t>            TTL</a:t>
              </a:r>
              <a:r>
                <a:rPr lang="zh-CN" altLang="en-US" sz="2400" dirty="0">
                  <a:latin typeface="华文楷体" panose="02010600040101010101" pitchFamily="2" charset="-122"/>
                  <a:ea typeface="华文楷体" panose="02010600040101010101" pitchFamily="2" charset="-122"/>
                </a:rPr>
                <a:t>反相器的电路</a:t>
              </a:r>
            </a:p>
          </p:txBody>
        </p:sp>
      </p:grpSp>
      <p:sp>
        <p:nvSpPr>
          <p:cNvPr id="441359" name="Text Box 15"/>
          <p:cNvSpPr txBox="1">
            <a:spLocks noChangeArrowheads="1"/>
          </p:cNvSpPr>
          <p:nvPr/>
        </p:nvSpPr>
        <p:spPr bwMode="auto">
          <a:xfrm>
            <a:off x="107950" y="4338708"/>
            <a:ext cx="354965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zh-CN" altLang="en-US" sz="2400" dirty="0">
                <a:latin typeface="华文楷体" panose="02010600040101010101" pitchFamily="2" charset="-122"/>
                <a:ea typeface="华文楷体" panose="02010600040101010101" pitchFamily="2" charset="-122"/>
              </a:rPr>
              <a:t>设：</a:t>
            </a:r>
            <a:r>
              <a:rPr lang="en-US" altLang="zh-CN" sz="2400" dirty="0">
                <a:latin typeface="华文楷体" panose="02010600040101010101" pitchFamily="2" charset="-122"/>
                <a:ea typeface="华文楷体" panose="02010600040101010101" pitchFamily="2" charset="-122"/>
              </a:rPr>
              <a:t>V</a:t>
            </a:r>
            <a:r>
              <a:rPr lang="en-US" altLang="zh-CN" sz="2400" baseline="-25000" dirty="0">
                <a:latin typeface="华文楷体" panose="02010600040101010101" pitchFamily="2" charset="-122"/>
                <a:ea typeface="华文楷体" panose="02010600040101010101" pitchFamily="2" charset="-122"/>
              </a:rPr>
              <a:t>CC</a:t>
            </a:r>
            <a:r>
              <a:rPr lang="zh-CN" altLang="en-US" sz="2400" dirty="0">
                <a:latin typeface="华文楷体" panose="02010600040101010101" pitchFamily="2" charset="-122"/>
                <a:ea typeface="华文楷体" panose="02010600040101010101" pitchFamily="2" charset="-122"/>
              </a:rPr>
              <a:t>＝</a:t>
            </a:r>
            <a:r>
              <a:rPr lang="en-US" altLang="zh-CN" sz="2400" dirty="0">
                <a:latin typeface="华文楷体" panose="02010600040101010101" pitchFamily="2" charset="-122"/>
                <a:ea typeface="华文楷体" panose="02010600040101010101" pitchFamily="2" charset="-122"/>
              </a:rPr>
              <a:t>5V</a:t>
            </a:r>
            <a:r>
              <a:rPr lang="zh-CN" altLang="en-US" sz="2400" dirty="0">
                <a:latin typeface="华文楷体" panose="02010600040101010101" pitchFamily="2" charset="-122"/>
                <a:ea typeface="华文楷体" panose="02010600040101010101" pitchFamily="2" charset="-122"/>
              </a:rPr>
              <a:t>，</a:t>
            </a:r>
            <a:r>
              <a:rPr lang="en-US" altLang="zh-CN" sz="2400" dirty="0">
                <a:latin typeface="华文楷体" panose="02010600040101010101" pitchFamily="2" charset="-122"/>
                <a:ea typeface="华文楷体" panose="02010600040101010101" pitchFamily="2" charset="-122"/>
              </a:rPr>
              <a:t>V</a:t>
            </a:r>
            <a:r>
              <a:rPr lang="en-US" altLang="zh-CN" sz="2400" baseline="-25000" dirty="0">
                <a:latin typeface="华文楷体" panose="02010600040101010101" pitchFamily="2" charset="-122"/>
                <a:ea typeface="华文楷体" panose="02010600040101010101" pitchFamily="2" charset="-122"/>
              </a:rPr>
              <a:t>IH</a:t>
            </a:r>
            <a:r>
              <a:rPr lang="zh-CN" altLang="en-US" sz="2400" dirty="0">
                <a:latin typeface="华文楷体" panose="02010600040101010101" pitchFamily="2" charset="-122"/>
                <a:ea typeface="华文楷体" panose="02010600040101010101" pitchFamily="2" charset="-122"/>
              </a:rPr>
              <a:t>＝</a:t>
            </a:r>
            <a:r>
              <a:rPr lang="en-US" altLang="zh-CN" sz="2400" dirty="0">
                <a:latin typeface="华文楷体" panose="02010600040101010101" pitchFamily="2" charset="-122"/>
                <a:ea typeface="华文楷体" panose="02010600040101010101" pitchFamily="2" charset="-122"/>
              </a:rPr>
              <a:t>3.4V</a:t>
            </a:r>
            <a:r>
              <a:rPr lang="zh-CN" altLang="en-US" sz="2400" dirty="0">
                <a:latin typeface="华文楷体" panose="02010600040101010101" pitchFamily="2" charset="-122"/>
                <a:ea typeface="华文楷体" panose="02010600040101010101" pitchFamily="2" charset="-122"/>
              </a:rPr>
              <a:t>，</a:t>
            </a:r>
            <a:r>
              <a:rPr lang="en-US" altLang="zh-CN" sz="2400" dirty="0">
                <a:latin typeface="华文楷体" panose="02010600040101010101" pitchFamily="2" charset="-122"/>
                <a:ea typeface="华文楷体" panose="02010600040101010101" pitchFamily="2" charset="-122"/>
              </a:rPr>
              <a:t>V</a:t>
            </a:r>
            <a:r>
              <a:rPr lang="en-US" altLang="zh-CN" sz="2400" baseline="-25000" dirty="0">
                <a:latin typeface="华文楷体" panose="02010600040101010101" pitchFamily="2" charset="-122"/>
                <a:ea typeface="华文楷体" panose="02010600040101010101" pitchFamily="2" charset="-122"/>
              </a:rPr>
              <a:t>IL</a:t>
            </a:r>
            <a:r>
              <a:rPr lang="zh-CN" altLang="en-US" sz="2400" dirty="0">
                <a:latin typeface="华文楷体" panose="02010600040101010101" pitchFamily="2" charset="-122"/>
                <a:ea typeface="华文楷体" panose="02010600040101010101" pitchFamily="2" charset="-122"/>
              </a:rPr>
              <a:t>＝</a:t>
            </a:r>
            <a:r>
              <a:rPr lang="en-US" altLang="zh-CN" sz="2400" dirty="0">
                <a:latin typeface="华文楷体" panose="02010600040101010101" pitchFamily="2" charset="-122"/>
                <a:ea typeface="华文楷体" panose="02010600040101010101" pitchFamily="2" charset="-122"/>
              </a:rPr>
              <a:t>0.2V</a:t>
            </a:r>
            <a:r>
              <a:rPr lang="zh-CN" altLang="en-US" sz="2400" dirty="0">
                <a:latin typeface="华文楷体" panose="02010600040101010101" pitchFamily="2" charset="-122"/>
                <a:ea typeface="华文楷体" panose="02010600040101010101" pitchFamily="2" charset="-122"/>
              </a:rPr>
              <a:t>，</a:t>
            </a:r>
          </a:p>
          <a:p>
            <a:pPr algn="just"/>
            <a:r>
              <a:rPr lang="en-US" altLang="zh-CN" sz="2400" dirty="0">
                <a:latin typeface="华文楷体" panose="02010600040101010101" pitchFamily="2" charset="-122"/>
                <a:ea typeface="华文楷体" panose="02010600040101010101" pitchFamily="2" charset="-122"/>
              </a:rPr>
              <a:t>PN</a:t>
            </a:r>
            <a:r>
              <a:rPr lang="zh-CN" altLang="en-US" sz="2400" dirty="0">
                <a:latin typeface="华文楷体" panose="02010600040101010101" pitchFamily="2" charset="-122"/>
                <a:ea typeface="华文楷体" panose="02010600040101010101" pitchFamily="2" charset="-122"/>
              </a:rPr>
              <a:t>结的导通压降为         </a:t>
            </a:r>
            <a:r>
              <a:rPr lang="en-US" altLang="zh-CN" sz="2400" dirty="0">
                <a:latin typeface="华文楷体" panose="02010600040101010101" pitchFamily="2" charset="-122"/>
                <a:ea typeface="华文楷体" panose="02010600040101010101" pitchFamily="2" charset="-122"/>
              </a:rPr>
              <a:t>V</a:t>
            </a:r>
            <a:r>
              <a:rPr lang="en-US" altLang="zh-CN" sz="2400" baseline="-25000" dirty="0">
                <a:latin typeface="华文楷体" panose="02010600040101010101" pitchFamily="2" charset="-122"/>
                <a:ea typeface="华文楷体" panose="02010600040101010101" pitchFamily="2" charset="-122"/>
              </a:rPr>
              <a:t>ON</a:t>
            </a:r>
            <a:r>
              <a:rPr lang="zh-CN" altLang="en-US" sz="2400" dirty="0">
                <a:latin typeface="华文楷体" panose="02010600040101010101" pitchFamily="2" charset="-122"/>
                <a:ea typeface="华文楷体" panose="02010600040101010101" pitchFamily="2" charset="-122"/>
              </a:rPr>
              <a:t>＝</a:t>
            </a:r>
            <a:r>
              <a:rPr lang="en-US" altLang="zh-CN" sz="2400" dirty="0">
                <a:latin typeface="华文楷体" panose="02010600040101010101" pitchFamily="2" charset="-122"/>
                <a:ea typeface="华文楷体" panose="02010600040101010101" pitchFamily="2" charset="-122"/>
              </a:rPr>
              <a:t>0.7V</a:t>
            </a:r>
          </a:p>
        </p:txBody>
      </p:sp>
      <p:sp>
        <p:nvSpPr>
          <p:cNvPr id="9" name="Rectangle 6"/>
          <p:cNvSpPr>
            <a:spLocks noChangeArrowheads="1"/>
          </p:cNvSpPr>
          <p:nvPr/>
        </p:nvSpPr>
        <p:spPr bwMode="auto">
          <a:xfrm>
            <a:off x="3255948" y="178594"/>
            <a:ext cx="6150924"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200" dirty="0">
                <a:effectLst/>
                <a:latin typeface="华文楷体" panose="02010600040101010101" pitchFamily="2" charset="-122"/>
                <a:ea typeface="华文楷体" panose="02010600040101010101" pitchFamily="2" charset="-122"/>
              </a:rPr>
              <a:t>3.4.2 TTL</a:t>
            </a:r>
            <a:r>
              <a:rPr kumimoji="1" lang="zh-CN" altLang="en-US" sz="3200" dirty="0">
                <a:effectLst/>
                <a:latin typeface="华文楷体" panose="02010600040101010101" pitchFamily="2" charset="-122"/>
                <a:ea typeface="华文楷体" panose="02010600040101010101" pitchFamily="2" charset="-122"/>
              </a:rPr>
              <a:t>反相器的电路结构</a:t>
            </a:r>
            <a:endParaRPr kumimoji="1" lang="en-US" altLang="zh-CN" sz="3200" dirty="0">
              <a:effectLst/>
              <a:latin typeface="华文楷体" panose="02010600040101010101" pitchFamily="2" charset="-122"/>
              <a:ea typeface="华文楷体" panose="02010600040101010101" pitchFamily="2" charset="-122"/>
            </a:endParaRPr>
          </a:p>
          <a:p>
            <a:r>
              <a:rPr kumimoji="1" lang="zh-CN" altLang="en-US" sz="3200" dirty="0">
                <a:effectLst/>
                <a:latin typeface="华文楷体" panose="02010600040101010101" pitchFamily="2" charset="-122"/>
                <a:ea typeface="华文楷体" panose="02010600040101010101" pitchFamily="2" charset="-122"/>
              </a:rPr>
              <a:t>和工作原理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41346"/>
                                        </p:tgtEl>
                                        <p:attrNameLst>
                                          <p:attrName>style.visibility</p:attrName>
                                        </p:attrNameLst>
                                      </p:cBhvr>
                                      <p:to>
                                        <p:strVal val="visible"/>
                                      </p:to>
                                    </p:set>
                                    <p:animEffect transition="in" filter="box(in)">
                                      <p:cBhvr>
                                        <p:cTn id="7" dur="1000"/>
                                        <p:tgtEl>
                                          <p:spTgt spid="441346"/>
                                        </p:tgtEl>
                                      </p:cBhvr>
                                    </p:animEffect>
                                  </p:childTnLst>
                                </p:cTn>
                              </p:par>
                              <p:par>
                                <p:cTn id="8" presetID="10" presetClass="entr" presetSubtype="0" fill="hold" nodeType="withEffect">
                                  <p:stCondLst>
                                    <p:cond delay="0"/>
                                  </p:stCondLst>
                                  <p:childTnLst>
                                    <p:set>
                                      <p:cBhvr>
                                        <p:cTn id="9" dur="1" fill="hold">
                                          <p:stCondLst>
                                            <p:cond delay="0"/>
                                          </p:stCondLst>
                                        </p:cTn>
                                        <p:tgtEl>
                                          <p:spTgt spid="441358"/>
                                        </p:tgtEl>
                                        <p:attrNameLst>
                                          <p:attrName>style.visibility</p:attrName>
                                        </p:attrNameLst>
                                      </p:cBhvr>
                                      <p:to>
                                        <p:strVal val="visible"/>
                                      </p:to>
                                    </p:set>
                                    <p:animEffect transition="in" filter="fade">
                                      <p:cBhvr>
                                        <p:cTn id="10" dur="1000"/>
                                        <p:tgtEl>
                                          <p:spTgt spid="441358"/>
                                        </p:tgtEl>
                                      </p:cBhvr>
                                    </p:animEffect>
                                  </p:childTnLst>
                                </p:cTn>
                              </p:par>
                              <p:par>
                                <p:cTn id="11" presetID="16" presetClass="entr" presetSubtype="26" fill="hold" grpId="0" nodeType="withEffect">
                                  <p:stCondLst>
                                    <p:cond delay="0"/>
                                  </p:stCondLst>
                                  <p:childTnLst>
                                    <p:set>
                                      <p:cBhvr>
                                        <p:cTn id="12" dur="1" fill="hold">
                                          <p:stCondLst>
                                            <p:cond delay="0"/>
                                          </p:stCondLst>
                                        </p:cTn>
                                        <p:tgtEl>
                                          <p:spTgt spid="441353"/>
                                        </p:tgtEl>
                                        <p:attrNameLst>
                                          <p:attrName>style.visibility</p:attrName>
                                        </p:attrNameLst>
                                      </p:cBhvr>
                                      <p:to>
                                        <p:strVal val="visible"/>
                                      </p:to>
                                    </p:set>
                                    <p:animEffect transition="in" filter="barn(inHorizontal)">
                                      <p:cBhvr>
                                        <p:cTn id="13" dur="1000"/>
                                        <p:tgtEl>
                                          <p:spTgt spid="441353"/>
                                        </p:tgtEl>
                                      </p:cBhvr>
                                    </p:animEffect>
                                  </p:childTnLst>
                                </p:cTn>
                              </p:par>
                            </p:childTnLst>
                          </p:cTn>
                        </p:par>
                      </p:childTnLst>
                    </p:cTn>
                  </p:par>
                  <p:par>
                    <p:cTn id="14" fill="hold">
                      <p:stCondLst>
                        <p:cond delay="indefinite"/>
                      </p:stCondLst>
                      <p:childTnLst>
                        <p:par>
                          <p:cTn id="15" fill="hold">
                            <p:stCondLst>
                              <p:cond delay="0"/>
                            </p:stCondLst>
                            <p:childTnLst>
                              <p:par>
                                <p:cTn id="16" presetID="20" presetClass="entr" presetSubtype="0" fill="hold" grpId="0" nodeType="clickEffect">
                                  <p:stCondLst>
                                    <p:cond delay="0"/>
                                  </p:stCondLst>
                                  <p:childTnLst>
                                    <p:set>
                                      <p:cBhvr>
                                        <p:cTn id="17" dur="1" fill="hold">
                                          <p:stCondLst>
                                            <p:cond delay="0"/>
                                          </p:stCondLst>
                                        </p:cTn>
                                        <p:tgtEl>
                                          <p:spTgt spid="441359"/>
                                        </p:tgtEl>
                                        <p:attrNameLst>
                                          <p:attrName>style.visibility</p:attrName>
                                        </p:attrNameLst>
                                      </p:cBhvr>
                                      <p:to>
                                        <p:strVal val="visible"/>
                                      </p:to>
                                    </p:set>
                                    <p:animEffect transition="in" filter="wedge">
                                      <p:cBhvr>
                                        <p:cTn id="18" dur="1000"/>
                                        <p:tgtEl>
                                          <p:spTgt spid="441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1346" grpId="0"/>
      <p:bldP spid="441353" grpId="0"/>
      <p:bldP spid="441359"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5447" name="Picture 7" descr="3-5-9"/>
          <p:cNvPicPr>
            <a:picLocks noChangeAspect="1" noChangeArrowheads="1"/>
          </p:cNvPicPr>
          <p:nvPr/>
        </p:nvPicPr>
        <p:blipFill>
          <a:blip r:embed="rId3" cstate="print">
            <a:extLst>
              <a:ext uri="{28A0092B-C50C-407E-A947-70E740481C1C}">
                <a14:useLocalDpi xmlns:a14="http://schemas.microsoft.com/office/drawing/2010/main" val="0"/>
              </a:ext>
            </a:extLst>
          </a:blip>
          <a:srcRect r="2339"/>
          <a:stretch>
            <a:fillRect/>
          </a:stretch>
        </p:blipFill>
        <p:spPr bwMode="auto">
          <a:xfrm>
            <a:off x="84735" y="1584386"/>
            <a:ext cx="4572000" cy="4259263"/>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9" name="Rectangle 8"/>
          <p:cNvSpPr>
            <a:spLocks noChangeArrowheads="1"/>
          </p:cNvSpPr>
          <p:nvPr/>
        </p:nvSpPr>
        <p:spPr bwMode="auto">
          <a:xfrm>
            <a:off x="3255948" y="178594"/>
            <a:ext cx="6150924"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200" dirty="0">
                <a:effectLst/>
                <a:latin typeface="华文楷体" panose="02010600040101010101" pitchFamily="2" charset="-122"/>
                <a:ea typeface="华文楷体" panose="02010600040101010101" pitchFamily="2" charset="-122"/>
              </a:rPr>
              <a:t>TTL</a:t>
            </a:r>
            <a:r>
              <a:rPr kumimoji="1" lang="zh-CN" altLang="en-US" sz="3200" dirty="0">
                <a:effectLst/>
                <a:latin typeface="华文楷体" panose="02010600040101010101" pitchFamily="2" charset="-122"/>
                <a:ea typeface="华文楷体" panose="02010600040101010101" pitchFamily="2" charset="-122"/>
              </a:rPr>
              <a:t>集成门电路典型输入级形式</a:t>
            </a:r>
          </a:p>
        </p:txBody>
      </p:sp>
      <p:sp>
        <p:nvSpPr>
          <p:cNvPr id="11" name="矩形 10"/>
          <p:cNvSpPr/>
          <p:nvPr/>
        </p:nvSpPr>
        <p:spPr>
          <a:xfrm>
            <a:off x="287811" y="3280515"/>
            <a:ext cx="792205" cy="461665"/>
          </a:xfrm>
          <a:prstGeom prst="rect">
            <a:avLst/>
          </a:prstGeom>
        </p:spPr>
        <p:txBody>
          <a:bodyPr wrap="none">
            <a:spAutoFit/>
          </a:bodyPr>
          <a:lstStyle/>
          <a:p>
            <a:r>
              <a:rPr lang="en-US" altLang="zh-CN" sz="24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0.2V</a:t>
            </a:r>
            <a:endParaRPr lang="x-none" sz="2400" dirty="0">
              <a:solidFill>
                <a:srgbClr val="FF0000"/>
              </a:solidFill>
            </a:endParaRPr>
          </a:p>
        </p:txBody>
      </p:sp>
      <p:sp>
        <p:nvSpPr>
          <p:cNvPr id="14" name="矩形 13"/>
          <p:cNvSpPr/>
          <p:nvPr/>
        </p:nvSpPr>
        <p:spPr>
          <a:xfrm>
            <a:off x="1080016" y="2379593"/>
            <a:ext cx="852034" cy="402517"/>
          </a:xfrm>
          <a:prstGeom prst="rect">
            <a:avLst/>
          </a:prstGeom>
          <a:solidFill>
            <a:schemeClr val="accent4">
              <a:lumMod val="60000"/>
              <a:lumOff val="4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7" name="矩形 26"/>
          <p:cNvSpPr/>
          <p:nvPr/>
        </p:nvSpPr>
        <p:spPr>
          <a:xfrm>
            <a:off x="1922730" y="3664123"/>
            <a:ext cx="356188" cy="400110"/>
          </a:xfrm>
          <a:prstGeom prst="rect">
            <a:avLst/>
          </a:prstGeom>
          <a:noFill/>
        </p:spPr>
        <p:txBody>
          <a:bodyPr wrap="none">
            <a:spAutoFit/>
          </a:bodyPr>
          <a:lstStyle/>
          <a:p>
            <a:r>
              <a:rPr lang="en-US" altLang="zh-CN" sz="2000" b="1" i="1" dirty="0">
                <a:solidFill>
                  <a:srgbClr val="FF0000"/>
                </a:solidFill>
                <a:latin typeface="Times New Roman" panose="02020603050405020304" pitchFamily="18" charset="0"/>
                <a:cs typeface="Times New Roman" panose="02020603050405020304" pitchFamily="18" charset="0"/>
              </a:rPr>
              <a:t>C</a:t>
            </a:r>
            <a:endParaRPr lang="x-none" sz="2000" b="1" i="1" baseline="-25000" dirty="0">
              <a:solidFill>
                <a:srgbClr val="FF0000"/>
              </a:solidFill>
              <a:latin typeface="Times New Roman" panose="02020603050405020304" pitchFamily="18" charset="0"/>
              <a:cs typeface="Times New Roman" panose="02020603050405020304" pitchFamily="18" charset="0"/>
            </a:endParaRPr>
          </a:p>
        </p:txBody>
      </p:sp>
      <p:sp>
        <p:nvSpPr>
          <p:cNvPr id="12" name="矩形 11"/>
          <p:cNvSpPr/>
          <p:nvPr/>
        </p:nvSpPr>
        <p:spPr>
          <a:xfrm>
            <a:off x="884375" y="2987267"/>
            <a:ext cx="792205" cy="461665"/>
          </a:xfrm>
          <a:prstGeom prst="rect">
            <a:avLst/>
          </a:prstGeom>
        </p:spPr>
        <p:txBody>
          <a:bodyPr wrap="none">
            <a:spAutoFit/>
          </a:bodyPr>
          <a:lstStyle/>
          <a:p>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0.9V</a:t>
            </a:r>
            <a:endParaRPr lang="x-none" sz="2400" dirty="0">
              <a:solidFill>
                <a:srgbClr val="FF0000"/>
              </a:solidFill>
            </a:endParaRPr>
          </a:p>
        </p:txBody>
      </p:sp>
      <p:sp>
        <p:nvSpPr>
          <p:cNvPr id="445442" name="Rectangle 2"/>
          <p:cNvSpPr>
            <a:spLocks noGrp="1" noChangeArrowheads="1"/>
          </p:cNvSpPr>
          <p:nvPr>
            <p:ph type="title"/>
          </p:nvPr>
        </p:nvSpPr>
        <p:spPr>
          <a:xfrm>
            <a:off x="358889" y="1058009"/>
            <a:ext cx="3856272" cy="455613"/>
          </a:xfrm>
        </p:spPr>
        <p:txBody>
          <a:bodyPr>
            <a:noAutofit/>
          </a:bodyPr>
          <a:lstStyle/>
          <a:p>
            <a:r>
              <a:rPr lang="zh-CN" altLang="en-US" sz="2800" b="1" u="sng" dirty="0">
                <a:latin typeface="华文楷体" panose="02010600040101010101" pitchFamily="2" charset="-122"/>
                <a:ea typeface="华文楷体" panose="02010600040101010101" pitchFamily="2" charset="-122"/>
              </a:rPr>
              <a:t>单发射极</a:t>
            </a:r>
            <a:r>
              <a:rPr lang="zh-CN" altLang="en-US" sz="2800" b="1" u="sng" dirty="0" smtClean="0">
                <a:latin typeface="华文楷体" panose="02010600040101010101" pitchFamily="2" charset="-122"/>
                <a:ea typeface="华文楷体" panose="02010600040101010101" pitchFamily="2" charset="-122"/>
              </a:rPr>
              <a:t>输入</a:t>
            </a:r>
            <a:endParaRPr lang="zh-CN" altLang="en-US" sz="2800" b="1" u="sng" dirty="0">
              <a:latin typeface="华文楷体" panose="02010600040101010101" pitchFamily="2" charset="-122"/>
              <a:ea typeface="华文楷体" panose="02010600040101010101" pitchFamily="2" charset="-122"/>
            </a:endParaRPr>
          </a:p>
        </p:txBody>
      </p:sp>
      <p:sp>
        <p:nvSpPr>
          <p:cNvPr id="33" name="矩形 32"/>
          <p:cNvSpPr/>
          <p:nvPr/>
        </p:nvSpPr>
        <p:spPr>
          <a:xfrm>
            <a:off x="432621" y="3664537"/>
            <a:ext cx="792205" cy="461665"/>
          </a:xfrm>
          <a:prstGeom prst="rect">
            <a:avLst/>
          </a:prstGeom>
        </p:spPr>
        <p:txBody>
          <a:bodyPr wrap="none">
            <a:spAutoFit/>
          </a:bodyPr>
          <a:lstStyle/>
          <a:p>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3.4V</a:t>
            </a:r>
            <a:endParaRPr lang="x-none" sz="2400" dirty="0">
              <a:solidFill>
                <a:srgbClr val="FF0000"/>
              </a:solidFill>
            </a:endParaRPr>
          </a:p>
        </p:txBody>
      </p:sp>
      <p:sp>
        <p:nvSpPr>
          <p:cNvPr id="28" name="Text Box 15"/>
          <p:cNvSpPr txBox="1">
            <a:spLocks noChangeArrowheads="1"/>
          </p:cNvSpPr>
          <p:nvPr/>
        </p:nvSpPr>
        <p:spPr bwMode="auto">
          <a:xfrm>
            <a:off x="2921282" y="847849"/>
            <a:ext cx="609759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zh-CN" altLang="en-US" sz="2000" dirty="0">
                <a:latin typeface="华文楷体" panose="02010600040101010101" pitchFamily="2" charset="-122"/>
                <a:ea typeface="华文楷体" panose="02010600040101010101" pitchFamily="2" charset="-122"/>
              </a:rPr>
              <a:t>设</a:t>
            </a:r>
            <a:r>
              <a:rPr lang="zh-CN" altLang="en-US" sz="2000" dirty="0" smtClean="0">
                <a:latin typeface="华文楷体" panose="02010600040101010101" pitchFamily="2" charset="-122"/>
                <a:ea typeface="华文楷体" panose="02010600040101010101" pitchFamily="2" charset="-122"/>
              </a:rPr>
              <a:t>：电源电压</a:t>
            </a:r>
            <a:r>
              <a:rPr lang="en-US" altLang="zh-CN" sz="2000" dirty="0" smtClean="0">
                <a:latin typeface="华文楷体" panose="02010600040101010101" pitchFamily="2" charset="-122"/>
                <a:ea typeface="华文楷体" panose="02010600040101010101" pitchFamily="2" charset="-122"/>
              </a:rPr>
              <a:t>V</a:t>
            </a:r>
            <a:r>
              <a:rPr lang="en-US" altLang="zh-CN" sz="2000" baseline="-25000" dirty="0" smtClean="0">
                <a:latin typeface="华文楷体" panose="02010600040101010101" pitchFamily="2" charset="-122"/>
                <a:ea typeface="华文楷体" panose="02010600040101010101" pitchFamily="2" charset="-122"/>
              </a:rPr>
              <a:t>CC</a:t>
            </a:r>
            <a:r>
              <a:rPr lang="zh-CN" altLang="en-US" sz="2000" dirty="0">
                <a:latin typeface="华文楷体" panose="02010600040101010101" pitchFamily="2" charset="-122"/>
                <a:ea typeface="华文楷体" panose="02010600040101010101" pitchFamily="2" charset="-122"/>
              </a:rPr>
              <a:t>＝</a:t>
            </a:r>
            <a:r>
              <a:rPr lang="en-US" altLang="zh-CN" sz="2000" dirty="0">
                <a:latin typeface="华文楷体" panose="02010600040101010101" pitchFamily="2" charset="-122"/>
                <a:ea typeface="华文楷体" panose="02010600040101010101" pitchFamily="2" charset="-122"/>
              </a:rPr>
              <a:t>5V</a:t>
            </a:r>
            <a:r>
              <a:rPr lang="zh-CN" altLang="en-US" sz="2000" dirty="0" smtClean="0">
                <a:latin typeface="华文楷体" panose="02010600040101010101" pitchFamily="2" charset="-122"/>
                <a:ea typeface="华文楷体" panose="02010600040101010101" pitchFamily="2" charset="-122"/>
              </a:rPr>
              <a:t>，高电平</a:t>
            </a:r>
            <a:r>
              <a:rPr lang="en-US" altLang="zh-CN" sz="2000" dirty="0" smtClean="0">
                <a:latin typeface="华文楷体" panose="02010600040101010101" pitchFamily="2" charset="-122"/>
                <a:ea typeface="华文楷体" panose="02010600040101010101" pitchFamily="2" charset="-122"/>
              </a:rPr>
              <a:t>V</a:t>
            </a:r>
            <a:r>
              <a:rPr lang="en-US" altLang="zh-CN" sz="2000" baseline="-25000" dirty="0" smtClean="0">
                <a:latin typeface="华文楷体" panose="02010600040101010101" pitchFamily="2" charset="-122"/>
                <a:ea typeface="华文楷体" panose="02010600040101010101" pitchFamily="2" charset="-122"/>
              </a:rPr>
              <a:t>IH</a:t>
            </a:r>
            <a:r>
              <a:rPr lang="zh-CN" altLang="en-US" sz="2000" dirty="0">
                <a:latin typeface="华文楷体" panose="02010600040101010101" pitchFamily="2" charset="-122"/>
                <a:ea typeface="华文楷体" panose="02010600040101010101" pitchFamily="2" charset="-122"/>
              </a:rPr>
              <a:t>＝</a:t>
            </a:r>
            <a:r>
              <a:rPr lang="en-US" altLang="zh-CN" sz="2000" dirty="0">
                <a:latin typeface="华文楷体" panose="02010600040101010101" pitchFamily="2" charset="-122"/>
                <a:ea typeface="华文楷体" panose="02010600040101010101" pitchFamily="2" charset="-122"/>
              </a:rPr>
              <a:t>3.4V</a:t>
            </a:r>
            <a:r>
              <a:rPr lang="zh-CN" altLang="en-US" sz="2000" dirty="0" smtClean="0">
                <a:latin typeface="华文楷体" panose="02010600040101010101" pitchFamily="2" charset="-122"/>
                <a:ea typeface="华文楷体" panose="02010600040101010101" pitchFamily="2" charset="-122"/>
              </a:rPr>
              <a:t>，低电平</a:t>
            </a:r>
            <a:r>
              <a:rPr lang="en-US" altLang="zh-CN" sz="2000" dirty="0" smtClean="0">
                <a:latin typeface="华文楷体" panose="02010600040101010101" pitchFamily="2" charset="-122"/>
                <a:ea typeface="华文楷体" panose="02010600040101010101" pitchFamily="2" charset="-122"/>
              </a:rPr>
              <a:t>V</a:t>
            </a:r>
            <a:r>
              <a:rPr lang="en-US" altLang="zh-CN" sz="2000" baseline="-25000" dirty="0" smtClean="0">
                <a:latin typeface="华文楷体" panose="02010600040101010101" pitchFamily="2" charset="-122"/>
                <a:ea typeface="华文楷体" panose="02010600040101010101" pitchFamily="2" charset="-122"/>
              </a:rPr>
              <a:t>IL</a:t>
            </a:r>
            <a:r>
              <a:rPr lang="zh-CN" altLang="en-US" sz="2000" dirty="0">
                <a:latin typeface="华文楷体" panose="02010600040101010101" pitchFamily="2" charset="-122"/>
                <a:ea typeface="华文楷体" panose="02010600040101010101" pitchFamily="2" charset="-122"/>
              </a:rPr>
              <a:t>＝</a:t>
            </a:r>
            <a:r>
              <a:rPr lang="en-US" altLang="zh-CN" sz="2000" dirty="0">
                <a:latin typeface="华文楷体" panose="02010600040101010101" pitchFamily="2" charset="-122"/>
                <a:ea typeface="华文楷体" panose="02010600040101010101" pitchFamily="2" charset="-122"/>
              </a:rPr>
              <a:t>0.2V</a:t>
            </a:r>
            <a:r>
              <a:rPr lang="zh-CN" altLang="en-US" sz="2000" dirty="0">
                <a:latin typeface="华文楷体" panose="02010600040101010101" pitchFamily="2" charset="-122"/>
                <a:ea typeface="华文楷体" panose="02010600040101010101" pitchFamily="2" charset="-122"/>
              </a:rPr>
              <a:t>，</a:t>
            </a:r>
            <a:r>
              <a:rPr lang="en-US" altLang="zh-CN" sz="2000" dirty="0">
                <a:latin typeface="华文楷体" panose="02010600040101010101" pitchFamily="2" charset="-122"/>
                <a:ea typeface="华文楷体" panose="02010600040101010101" pitchFamily="2" charset="-122"/>
              </a:rPr>
              <a:t>PN</a:t>
            </a:r>
            <a:r>
              <a:rPr lang="zh-CN" altLang="en-US" sz="2000" dirty="0">
                <a:latin typeface="华文楷体" panose="02010600040101010101" pitchFamily="2" charset="-122"/>
                <a:ea typeface="华文楷体" panose="02010600040101010101" pitchFamily="2" charset="-122"/>
              </a:rPr>
              <a:t>结的导通压降为 </a:t>
            </a:r>
            <a:r>
              <a:rPr lang="en-US" altLang="zh-CN" sz="2000" dirty="0">
                <a:latin typeface="华文楷体" panose="02010600040101010101" pitchFamily="2" charset="-122"/>
                <a:ea typeface="华文楷体" panose="02010600040101010101" pitchFamily="2" charset="-122"/>
              </a:rPr>
              <a:t>V</a:t>
            </a:r>
            <a:r>
              <a:rPr lang="en-US" altLang="zh-CN" sz="2000" baseline="-25000" dirty="0">
                <a:latin typeface="华文楷体" panose="02010600040101010101" pitchFamily="2" charset="-122"/>
                <a:ea typeface="华文楷体" panose="02010600040101010101" pitchFamily="2" charset="-122"/>
              </a:rPr>
              <a:t>ON</a:t>
            </a:r>
            <a:r>
              <a:rPr lang="zh-CN" altLang="en-US" sz="2000" dirty="0">
                <a:latin typeface="华文楷体" panose="02010600040101010101" pitchFamily="2" charset="-122"/>
                <a:ea typeface="华文楷体" panose="02010600040101010101" pitchFamily="2" charset="-122"/>
              </a:rPr>
              <a:t>＝</a:t>
            </a:r>
            <a:r>
              <a:rPr lang="en-US" altLang="zh-CN" sz="2000" dirty="0">
                <a:latin typeface="华文楷体" panose="02010600040101010101" pitchFamily="2" charset="-122"/>
                <a:ea typeface="华文楷体" panose="02010600040101010101" pitchFamily="2" charset="-122"/>
              </a:rPr>
              <a:t>0.7V</a:t>
            </a:r>
          </a:p>
        </p:txBody>
      </p:sp>
      <p:sp>
        <p:nvSpPr>
          <p:cNvPr id="35" name="矩形 34"/>
          <p:cNvSpPr/>
          <p:nvPr/>
        </p:nvSpPr>
        <p:spPr>
          <a:xfrm>
            <a:off x="2099162" y="2067779"/>
            <a:ext cx="852034" cy="402517"/>
          </a:xfrm>
          <a:prstGeom prst="rect">
            <a:avLst/>
          </a:prstGeom>
          <a:solidFill>
            <a:schemeClr val="accent4">
              <a:lumMod val="60000"/>
              <a:lumOff val="4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6" name="矩形 35"/>
          <p:cNvSpPr/>
          <p:nvPr/>
        </p:nvSpPr>
        <p:spPr>
          <a:xfrm>
            <a:off x="2328152" y="3261606"/>
            <a:ext cx="852034" cy="402517"/>
          </a:xfrm>
          <a:prstGeom prst="rect">
            <a:avLst/>
          </a:prstGeom>
          <a:solidFill>
            <a:schemeClr val="accent4">
              <a:lumMod val="60000"/>
              <a:lumOff val="4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7" name="矩形 36"/>
          <p:cNvSpPr/>
          <p:nvPr/>
        </p:nvSpPr>
        <p:spPr>
          <a:xfrm>
            <a:off x="1224826" y="5291128"/>
            <a:ext cx="977892" cy="402517"/>
          </a:xfrm>
          <a:prstGeom prst="rect">
            <a:avLst/>
          </a:prstGeom>
          <a:solidFill>
            <a:schemeClr val="accent4">
              <a:lumMod val="60000"/>
              <a:lumOff val="4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aphicFrame>
        <p:nvGraphicFramePr>
          <p:cNvPr id="4" name="对象 3"/>
          <p:cNvGraphicFramePr>
            <a:graphicFrameLocks noChangeAspect="1"/>
          </p:cNvGraphicFramePr>
          <p:nvPr/>
        </p:nvGraphicFramePr>
        <p:xfrm>
          <a:off x="128133" y="1557026"/>
          <a:ext cx="1512484" cy="694925"/>
        </p:xfrm>
        <a:graphic>
          <a:graphicData uri="http://schemas.openxmlformats.org/presentationml/2006/ole">
            <mc:AlternateContent xmlns:mc="http://schemas.openxmlformats.org/markup-compatibility/2006">
              <mc:Choice xmlns:v="urn:schemas-microsoft-com:vml" Requires="v">
                <p:oleObj spid="_x0000_s54338" name="公式" r:id="rId4" imgW="939165" imgH="431800" progId="Equation.3">
                  <p:embed/>
                </p:oleObj>
              </mc:Choice>
              <mc:Fallback>
                <p:oleObj name="公式" r:id="rId4" imgW="939165" imgH="4318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133" y="1557026"/>
                        <a:ext cx="1512484" cy="694925"/>
                      </a:xfrm>
                      <a:prstGeom prst="rect">
                        <a:avLst/>
                      </a:prstGeom>
                      <a:noFill/>
                      <a:ln>
                        <a:noFill/>
                      </a:ln>
                    </p:spPr>
                  </p:pic>
                </p:oleObj>
              </mc:Fallback>
            </mc:AlternateContent>
          </a:graphicData>
        </a:graphic>
      </p:graphicFrame>
      <p:sp>
        <p:nvSpPr>
          <p:cNvPr id="5" name="矩形 4"/>
          <p:cNvSpPr/>
          <p:nvPr/>
        </p:nvSpPr>
        <p:spPr>
          <a:xfrm>
            <a:off x="2921282" y="969766"/>
            <a:ext cx="4053582" cy="461665"/>
          </a:xfrm>
          <a:prstGeom prst="rect">
            <a:avLst/>
          </a:prstGeom>
          <a:solidFill>
            <a:schemeClr val="bg1"/>
          </a:solidFill>
          <a:ln w="19050">
            <a:solidFill>
              <a:schemeClr val="accent1"/>
            </a:solidFill>
          </a:ln>
        </p:spPr>
        <p:txBody>
          <a:bodyPr wrap="square">
            <a:spAutoFit/>
          </a:bodyPr>
          <a:lstStyle/>
          <a:p>
            <a:pPr algn="just"/>
            <a:r>
              <a:rPr lang="zh-CN" altLang="en-US" sz="2400" b="1" dirty="0">
                <a:solidFill>
                  <a:srgbClr val="FF0000"/>
                </a:solidFill>
                <a:latin typeface="华文楷体" panose="02010600040101010101" pitchFamily="2" charset="-122"/>
                <a:ea typeface="华文楷体" panose="02010600040101010101" pitchFamily="2" charset="-122"/>
              </a:rPr>
              <a:t>逻辑关系：</a:t>
            </a:r>
            <a:r>
              <a:rPr lang="en-US" altLang="zh-CN" sz="2400" b="1" u="sng" dirty="0">
                <a:solidFill>
                  <a:srgbClr val="FF0000"/>
                </a:solidFill>
                <a:latin typeface="华文楷体" panose="02010600040101010101" pitchFamily="2" charset="-122"/>
                <a:ea typeface="华文楷体" panose="02010600040101010101" pitchFamily="2" charset="-122"/>
              </a:rPr>
              <a:t>C=A </a:t>
            </a:r>
            <a:r>
              <a:rPr lang="en-US" altLang="zh-CN" sz="2400" b="1" dirty="0">
                <a:solidFill>
                  <a:srgbClr val="FF0000"/>
                </a:solidFill>
                <a:latin typeface="华文楷体" panose="02010600040101010101" pitchFamily="2" charset="-122"/>
                <a:ea typeface="华文楷体" panose="02010600040101010101" pitchFamily="2" charset="-122"/>
              </a:rPr>
              <a:t> </a:t>
            </a:r>
            <a:r>
              <a:rPr lang="zh-CN" altLang="en-US" sz="2400" b="1" dirty="0" smtClean="0">
                <a:solidFill>
                  <a:srgbClr val="FF0000"/>
                </a:solidFill>
                <a:latin typeface="华文楷体" panose="02010600040101010101" pitchFamily="2" charset="-122"/>
                <a:ea typeface="华文楷体" panose="02010600040101010101" pitchFamily="2" charset="-122"/>
              </a:rPr>
              <a:t>跟随关系！</a:t>
            </a:r>
            <a:endParaRPr lang="en-US" altLang="zh-CN" sz="2400" b="1" dirty="0">
              <a:solidFill>
                <a:srgbClr val="FF0000"/>
              </a:solidFill>
              <a:latin typeface="华文楷体" panose="02010600040101010101" pitchFamily="2" charset="-122"/>
              <a:ea typeface="华文楷体" panose="02010600040101010101" pitchFamily="2" charset="-122"/>
            </a:endParaRPr>
          </a:p>
        </p:txBody>
      </p:sp>
      <p:sp>
        <p:nvSpPr>
          <p:cNvPr id="2" name="矩形 1"/>
          <p:cNvSpPr/>
          <p:nvPr/>
        </p:nvSpPr>
        <p:spPr>
          <a:xfrm>
            <a:off x="4858783" y="1516424"/>
            <a:ext cx="4160089" cy="1615827"/>
          </a:xfrm>
          <a:prstGeom prst="rect">
            <a:avLst/>
          </a:prstGeom>
        </p:spPr>
        <p:txBody>
          <a:bodyPr wrap="square">
            <a:spAutoFit/>
          </a:bodyPr>
          <a:lstStyle/>
          <a:p>
            <a:pPr algn="just">
              <a:lnSpc>
                <a:spcPct val="110000"/>
              </a:lnSpc>
            </a:pPr>
            <a:r>
              <a:rPr lang="en-US" altLang="zh-CN" b="1" u="sng"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V</a:t>
            </a:r>
            <a:r>
              <a:rPr lang="en-US" altLang="zh-CN" b="1" u="sng" baseline="-2500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a:t>
            </a:r>
            <a:r>
              <a:rPr lang="en-US" altLang="zh-CN" b="1" u="sng"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=V</a:t>
            </a:r>
            <a:r>
              <a:rPr lang="en-US" altLang="zh-CN" b="1" u="sng" baseline="-2500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IL</a:t>
            </a:r>
            <a:r>
              <a:rPr lang="en-US" altLang="zh-CN" b="1" u="sng"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=0.2V</a:t>
            </a:r>
            <a:r>
              <a:rPr lang="zh-CN" altLang="en-US" b="1" u="sng"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时</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V</a:t>
            </a:r>
            <a:r>
              <a:rPr lang="en-US" altLang="zh-CN" baseline="-25000" dirty="0" smtClean="0">
                <a:latin typeface="Times New Roman" panose="02020603050405020304" pitchFamily="18" charset="0"/>
                <a:ea typeface="宋体" panose="02010600030101010101" pitchFamily="2" charset="-122"/>
                <a:cs typeface="Times New Roman" panose="02020603050405020304" pitchFamily="18" charset="0"/>
              </a:rPr>
              <a:t>BE</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=V</a:t>
            </a:r>
            <a:r>
              <a:rPr lang="en-US" altLang="zh-CN" baseline="-25000" dirty="0" smtClean="0">
                <a:latin typeface="Times New Roman" panose="02020603050405020304" pitchFamily="18" charset="0"/>
                <a:ea typeface="宋体" panose="02010600030101010101" pitchFamily="2" charset="-122"/>
                <a:cs typeface="Times New Roman" panose="02020603050405020304" pitchFamily="18" charset="0"/>
              </a:rPr>
              <a:t>CC</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-V</a:t>
            </a:r>
            <a:r>
              <a:rPr lang="en-US" altLang="zh-CN" baseline="-25000" dirty="0" smtClean="0">
                <a:latin typeface="Times New Roman" panose="02020603050405020304" pitchFamily="18" charset="0"/>
                <a:ea typeface="宋体" panose="02010600030101010101" pitchFamily="2" charset="-122"/>
                <a:cs typeface="Times New Roman" panose="02020603050405020304" pitchFamily="18" charset="0"/>
              </a:rPr>
              <a:t>A</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&gt;V</a:t>
            </a:r>
            <a:r>
              <a:rPr lang="en-US" altLang="zh-CN" baseline="-25000" dirty="0" smtClean="0">
                <a:latin typeface="Times New Roman" panose="02020603050405020304" pitchFamily="18" charset="0"/>
                <a:ea typeface="宋体" panose="02010600030101010101" pitchFamily="2" charset="-122"/>
                <a:cs typeface="Times New Roman" panose="02020603050405020304" pitchFamily="18" charset="0"/>
              </a:rPr>
              <a:t>ON</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T</a:t>
            </a:r>
            <a:r>
              <a:rPr lang="en-US" altLang="zh-CN" baseline="-25000" dirty="0" smtClean="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导通</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T</a:t>
            </a:r>
            <a:r>
              <a:rPr lang="en-US" altLang="zh-CN" baseline="-25000" dirty="0" smtClean="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的集电极回路电阻</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R</a:t>
            </a:r>
            <a:r>
              <a:rPr lang="en-US" altLang="zh-CN" baseline="-25000" dirty="0" smtClean="0">
                <a:latin typeface="Times New Roman" panose="02020603050405020304" pitchFamily="18" charset="0"/>
                <a:ea typeface="宋体" panose="02010600030101010101" pitchFamily="2" charset="-122"/>
                <a:cs typeface="Times New Roman" panose="02020603050405020304" pitchFamily="18" charset="0"/>
              </a:rPr>
              <a:t>c_T1</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是</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R</a:t>
            </a:r>
            <a:r>
              <a:rPr lang="en-US" altLang="zh-CN" baseline="-25000" dirty="0" smtClean="0">
                <a:latin typeface="Times New Roman" panose="02020603050405020304" pitchFamily="18" charset="0"/>
                <a:ea typeface="宋体" panose="02010600030101010101" pitchFamily="2" charset="-122"/>
                <a:cs typeface="Times New Roman" panose="02020603050405020304" pitchFamily="18" charset="0"/>
              </a:rPr>
              <a:t>2</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和</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T</a:t>
            </a:r>
            <a:r>
              <a:rPr lang="en-US" altLang="zh-CN" baseline="-25000" dirty="0" smtClean="0">
                <a:latin typeface="Times New Roman" panose="02020603050405020304" pitchFamily="18" charset="0"/>
                <a:ea typeface="宋体" panose="02010600030101010101" pitchFamily="2" charset="-122"/>
                <a:cs typeface="Times New Roman" panose="02020603050405020304" pitchFamily="18" charset="0"/>
              </a:rPr>
              <a:t>2</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的</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b-c</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结反向电阻之和，阻值非常大，因而</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T</a:t>
            </a:r>
            <a:r>
              <a:rPr lang="en-US" altLang="zh-CN" baseline="-25000" dirty="0" smtClean="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处于</a:t>
            </a:r>
            <a:r>
              <a:rPr lang="zh-CN" altLang="en-US"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深度饱和状态</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smtClean="0">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10000"/>
              </a:lnSpc>
            </a:pP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因此</a:t>
            </a:r>
            <a:r>
              <a:rPr lang="en-US" altLang="zh-CN" b="1" dirty="0" smtClean="0">
                <a:latin typeface="Times New Roman" panose="02020603050405020304" pitchFamily="18" charset="0"/>
                <a:ea typeface="宋体" panose="02010600030101010101" pitchFamily="2" charset="-122"/>
                <a:cs typeface="Times New Roman" panose="02020603050405020304" pitchFamily="18" charset="0"/>
              </a:rPr>
              <a:t>V</a:t>
            </a:r>
            <a:r>
              <a:rPr lang="en-US" altLang="zh-CN" b="1" baseline="-25000" dirty="0" smtClean="0">
                <a:latin typeface="Times New Roman" panose="02020603050405020304" pitchFamily="18" charset="0"/>
                <a:ea typeface="宋体" panose="02010600030101010101" pitchFamily="2" charset="-122"/>
                <a:cs typeface="Times New Roman" panose="02020603050405020304" pitchFamily="18" charset="0"/>
              </a:rPr>
              <a:t>CA</a:t>
            </a:r>
            <a:r>
              <a:rPr lang="zh-CN" altLang="en-US" b="1"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b="1" dirty="0" smtClean="0">
                <a:latin typeface="Times New Roman" panose="02020603050405020304" pitchFamily="18" charset="0"/>
                <a:ea typeface="宋体" panose="02010600030101010101" pitchFamily="2" charset="-122"/>
                <a:cs typeface="Times New Roman" panose="02020603050405020304" pitchFamily="18" charset="0"/>
              </a:rPr>
              <a:t>0.1-0.3V</a:t>
            </a:r>
            <a:r>
              <a:rPr lang="zh-CN" altLang="en-US" b="1"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b="1" dirty="0" smtClean="0">
                <a:latin typeface="Times New Roman" panose="02020603050405020304" pitchFamily="18" charset="0"/>
                <a:ea typeface="宋体" panose="02010600030101010101" pitchFamily="2" charset="-122"/>
                <a:cs typeface="Times New Roman" panose="02020603050405020304" pitchFamily="18" charset="0"/>
              </a:rPr>
              <a:t>V</a:t>
            </a:r>
            <a:r>
              <a:rPr lang="en-US" altLang="zh-CN" b="1" baseline="-25000" dirty="0" smtClean="0">
                <a:latin typeface="Times New Roman" panose="02020603050405020304" pitchFamily="18" charset="0"/>
                <a:ea typeface="宋体" panose="02010600030101010101" pitchFamily="2" charset="-122"/>
                <a:cs typeface="Times New Roman" panose="02020603050405020304" pitchFamily="18" charset="0"/>
              </a:rPr>
              <a:t>C</a:t>
            </a:r>
            <a:r>
              <a:rPr lang="zh-CN" altLang="en-US"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低电平</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5" name="矩形 24"/>
          <p:cNvSpPr/>
          <p:nvPr/>
        </p:nvSpPr>
        <p:spPr>
          <a:xfrm>
            <a:off x="4858785" y="3122958"/>
            <a:ext cx="4160087" cy="2809744"/>
          </a:xfrm>
          <a:prstGeom prst="rect">
            <a:avLst/>
          </a:prstGeom>
        </p:spPr>
        <p:txBody>
          <a:bodyPr wrap="square">
            <a:spAutoFit/>
          </a:bodyPr>
          <a:lstStyle/>
          <a:p>
            <a:pPr algn="just">
              <a:lnSpc>
                <a:spcPct val="110000"/>
              </a:lnSpc>
            </a:pPr>
            <a:r>
              <a:rPr lang="en-US" altLang="zh-CN" b="1" u="sng"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V</a:t>
            </a:r>
            <a:r>
              <a:rPr lang="en-US" altLang="zh-CN" b="1" u="sng" baseline="-2500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a:t>
            </a:r>
            <a:r>
              <a:rPr lang="en-US" altLang="zh-CN" b="1" u="sng"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=V</a:t>
            </a:r>
            <a:r>
              <a:rPr lang="en-US" altLang="zh-CN" b="1" u="sng" baseline="-2500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IH</a:t>
            </a:r>
            <a:r>
              <a:rPr lang="en-US" altLang="zh-CN" b="1" u="sng"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=3.4V</a:t>
            </a:r>
            <a:r>
              <a:rPr lang="zh-CN" altLang="en-US" b="1" u="sng"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时</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，若</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BE</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结导通，</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V</a:t>
            </a:r>
            <a:r>
              <a:rPr lang="en-US" altLang="zh-CN" baseline="-25000" dirty="0" smtClean="0">
                <a:latin typeface="Times New Roman" panose="02020603050405020304" pitchFamily="18" charset="0"/>
                <a:ea typeface="宋体" panose="02010600030101010101" pitchFamily="2" charset="-122"/>
                <a:cs typeface="Times New Roman" panose="02020603050405020304" pitchFamily="18" charset="0"/>
              </a:rPr>
              <a:t>B1</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=4.1V</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b="1" dirty="0" smtClean="0">
                <a:latin typeface="Times New Roman" panose="02020603050405020304" pitchFamily="18" charset="0"/>
                <a:ea typeface="宋体" panose="02010600030101010101" pitchFamily="2" charset="-122"/>
                <a:cs typeface="Times New Roman" panose="02020603050405020304" pitchFamily="18" charset="0"/>
              </a:rPr>
              <a:t>T</a:t>
            </a:r>
            <a:r>
              <a:rPr lang="en-US" altLang="zh-CN" b="1" baseline="-25000" dirty="0" smtClean="0">
                <a:latin typeface="Times New Roman" panose="02020603050405020304" pitchFamily="18" charset="0"/>
                <a:ea typeface="宋体" panose="02010600030101010101" pitchFamily="2" charset="-122"/>
                <a:cs typeface="Times New Roman" panose="02020603050405020304" pitchFamily="18" charset="0"/>
              </a:rPr>
              <a:t>1</a:t>
            </a:r>
            <a:r>
              <a:rPr lang="zh-CN" altLang="en-US" b="1" dirty="0" smtClean="0">
                <a:latin typeface="Times New Roman" panose="02020603050405020304" pitchFamily="18" charset="0"/>
                <a:ea typeface="宋体" panose="02010600030101010101" pitchFamily="2" charset="-122"/>
                <a:cs typeface="Times New Roman" panose="02020603050405020304" pitchFamily="18" charset="0"/>
              </a:rPr>
              <a:t>的</a:t>
            </a:r>
            <a:r>
              <a:rPr lang="en-US" altLang="zh-CN" b="1" dirty="0" smtClean="0">
                <a:latin typeface="Times New Roman" panose="02020603050405020304" pitchFamily="18" charset="0"/>
                <a:ea typeface="宋体" panose="02010600030101010101" pitchFamily="2" charset="-122"/>
                <a:cs typeface="Times New Roman" panose="02020603050405020304" pitchFamily="18" charset="0"/>
              </a:rPr>
              <a:t>BC</a:t>
            </a:r>
            <a:r>
              <a:rPr lang="zh-CN" altLang="en-US" b="1" dirty="0" smtClean="0">
                <a:latin typeface="Times New Roman" panose="02020603050405020304" pitchFamily="18" charset="0"/>
                <a:ea typeface="宋体" panose="02010600030101010101" pitchFamily="2" charset="-122"/>
                <a:cs typeface="Times New Roman" panose="02020603050405020304" pitchFamily="18" charset="0"/>
              </a:rPr>
              <a:t>结是什么状态？</a:t>
            </a:r>
            <a:endParaRPr lang="en-US" altLang="zh-CN" b="1" dirty="0" smtClean="0">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10000"/>
              </a:lnSpc>
            </a:pP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无论</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BC</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结是什么状态，</a:t>
            </a:r>
            <a:r>
              <a:rPr lang="en-US" altLang="zh-CN"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C</a:t>
            </a:r>
            <a:r>
              <a:rPr lang="zh-CN" altLang="en-US"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点</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电位一定符合使</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T</a:t>
            </a:r>
            <a:r>
              <a:rPr lang="en-US" altLang="zh-CN" baseline="-25000" dirty="0" smtClean="0">
                <a:latin typeface="Times New Roman" panose="02020603050405020304" pitchFamily="18" charset="0"/>
                <a:ea typeface="宋体" panose="02010600030101010101" pitchFamily="2" charset="-122"/>
                <a:cs typeface="Times New Roman" panose="02020603050405020304" pitchFamily="18" charset="0"/>
              </a:rPr>
              <a:t>2</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和</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T</a:t>
            </a:r>
            <a:r>
              <a:rPr lang="en-US" altLang="zh-CN" baseline="-25000" dirty="0" smtClean="0">
                <a:latin typeface="Times New Roman" panose="02020603050405020304" pitchFamily="18" charset="0"/>
                <a:ea typeface="宋体" panose="02010600030101010101" pitchFamily="2" charset="-122"/>
                <a:cs typeface="Times New Roman" panose="02020603050405020304" pitchFamily="18" charset="0"/>
              </a:rPr>
              <a:t>5</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导通的条件，即</a:t>
            </a:r>
            <a:r>
              <a:rPr lang="zh-CN" altLang="en-US"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高电平</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T</a:t>
            </a:r>
            <a:r>
              <a:rPr lang="en-US" altLang="zh-CN" baseline="-25000" dirty="0" smtClean="0">
                <a:latin typeface="Times New Roman" panose="02020603050405020304" pitchFamily="18" charset="0"/>
                <a:ea typeface="宋体" panose="02010600030101010101" pitchFamily="2" charset="-122"/>
                <a:cs typeface="Times New Roman" panose="02020603050405020304" pitchFamily="18" charset="0"/>
              </a:rPr>
              <a:t>2</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和</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T</a:t>
            </a:r>
            <a:r>
              <a:rPr lang="en-US" altLang="zh-CN" baseline="-25000" dirty="0" smtClean="0">
                <a:latin typeface="Times New Roman" panose="02020603050405020304" pitchFamily="18" charset="0"/>
                <a:ea typeface="宋体" panose="02010600030101010101" pitchFamily="2" charset="-122"/>
                <a:cs typeface="Times New Roman" panose="02020603050405020304" pitchFamily="18" charset="0"/>
              </a:rPr>
              <a:t>5</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的</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BE</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结导通后，</a:t>
            </a:r>
            <a:r>
              <a:rPr lang="en-US" altLang="zh-CN"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V</a:t>
            </a:r>
            <a:r>
              <a:rPr lang="en-US" altLang="zh-CN" b="1" baseline="-2500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C</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一定被钳位在</a:t>
            </a:r>
            <a:r>
              <a:rPr lang="en-US" altLang="zh-CN"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1.4V</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，那么</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T</a:t>
            </a:r>
            <a:r>
              <a:rPr lang="en-US" altLang="zh-CN" baseline="-25000" dirty="0" smtClean="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的</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BC</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结符合导通条件，因此</a:t>
            </a:r>
            <a:r>
              <a:rPr lang="en-US" altLang="zh-CN"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V</a:t>
            </a:r>
            <a:r>
              <a:rPr lang="en-US" altLang="zh-CN" b="1" baseline="-2500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B1</a:t>
            </a:r>
            <a:r>
              <a:rPr lang="zh-CN" altLang="en-US"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被钳位在</a:t>
            </a:r>
            <a:r>
              <a:rPr lang="en-US" altLang="zh-CN"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2.1V</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，因此显然</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T</a:t>
            </a:r>
            <a:r>
              <a:rPr lang="en-US" altLang="zh-CN" baseline="-25000" dirty="0" smtClean="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的</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BE</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结不导通！</a:t>
            </a:r>
            <a:endParaRPr lang="en-US" altLang="zh-CN" dirty="0" smtClean="0">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10000"/>
              </a:lnSpc>
            </a:pP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BE</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不通，</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BC</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通：</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T</a:t>
            </a:r>
            <a:r>
              <a:rPr lang="en-US" altLang="zh-CN" baseline="-25000" dirty="0" smtClean="0">
                <a:latin typeface="Times New Roman" panose="02020603050405020304" pitchFamily="18" charset="0"/>
                <a:ea typeface="宋体" panose="02010600030101010101" pitchFamily="2" charset="-122"/>
                <a:cs typeface="Times New Roman" panose="02020603050405020304" pitchFamily="18" charset="0"/>
              </a:rPr>
              <a:t>1</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处于</a:t>
            </a:r>
            <a:r>
              <a:rPr lang="zh-CN" altLang="en-US"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倒置放大</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状态。</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矩形 25"/>
          <p:cNvSpPr/>
          <p:nvPr/>
        </p:nvSpPr>
        <p:spPr>
          <a:xfrm>
            <a:off x="1578530" y="2990189"/>
            <a:ext cx="1101584" cy="461665"/>
          </a:xfrm>
          <a:prstGeom prst="rect">
            <a:avLst/>
          </a:prstGeom>
        </p:spPr>
        <p:txBody>
          <a:bodyPr wrap="none">
            <a:spAutoFit/>
          </a:bodyPr>
          <a:lstStyle/>
          <a:p>
            <a:r>
              <a:rPr lang="en-US" altLang="zh-CN" sz="24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4.1V</a:t>
            </a:r>
            <a:r>
              <a:rPr lang="zh-CN" altLang="en-US" sz="24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a:t>
            </a:r>
            <a:endParaRPr lang="x-none" sz="2400" dirty="0">
              <a:solidFill>
                <a:srgbClr val="FF0000"/>
              </a:solidFill>
            </a:endParaRPr>
          </a:p>
        </p:txBody>
      </p:sp>
      <p:sp>
        <p:nvSpPr>
          <p:cNvPr id="29" name="矩形 28"/>
          <p:cNvSpPr/>
          <p:nvPr/>
        </p:nvSpPr>
        <p:spPr>
          <a:xfrm>
            <a:off x="1676580" y="3864178"/>
            <a:ext cx="1114408" cy="369332"/>
          </a:xfrm>
          <a:prstGeom prst="rect">
            <a:avLst/>
          </a:prstGeom>
        </p:spPr>
        <p:txBody>
          <a:bodyPr wrap="none">
            <a:spAutoFit/>
          </a:bodyPr>
          <a:lstStyle/>
          <a:p>
            <a:r>
              <a:rPr lang="zh-CN" altLang="en-US" b="1" dirty="0"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高电平！</a:t>
            </a:r>
            <a:endParaRPr lang="x-none" b="1"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0" name="矩形 29"/>
          <p:cNvSpPr/>
          <p:nvPr/>
        </p:nvSpPr>
        <p:spPr>
          <a:xfrm>
            <a:off x="3686201" y="4233510"/>
            <a:ext cx="691215" cy="400110"/>
          </a:xfrm>
          <a:prstGeom prst="rect">
            <a:avLst/>
          </a:prstGeom>
        </p:spPr>
        <p:txBody>
          <a:bodyPr wrap="none">
            <a:spAutoFit/>
          </a:bodyPr>
          <a:lstStyle/>
          <a:p>
            <a:r>
              <a:rPr lang="en-US" altLang="zh-CN" sz="20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0.7V</a:t>
            </a:r>
            <a:endParaRPr lang="x-none" sz="2000" dirty="0">
              <a:solidFill>
                <a:srgbClr val="FF0000"/>
              </a:solidFill>
            </a:endParaRPr>
          </a:p>
        </p:txBody>
      </p:sp>
      <p:sp>
        <p:nvSpPr>
          <p:cNvPr id="31" name="矩形 30"/>
          <p:cNvSpPr/>
          <p:nvPr/>
        </p:nvSpPr>
        <p:spPr>
          <a:xfrm>
            <a:off x="2734919" y="3753707"/>
            <a:ext cx="691215" cy="400110"/>
          </a:xfrm>
          <a:prstGeom prst="rect">
            <a:avLst/>
          </a:prstGeom>
        </p:spPr>
        <p:txBody>
          <a:bodyPr wrap="none">
            <a:spAutoFit/>
          </a:bodyPr>
          <a:lstStyle/>
          <a:p>
            <a:r>
              <a:rPr lang="en-US" altLang="zh-CN" sz="20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0.7V</a:t>
            </a:r>
            <a:endParaRPr lang="x-none" sz="2000" dirty="0">
              <a:solidFill>
                <a:srgbClr val="FF0000"/>
              </a:solidFill>
            </a:endParaRPr>
          </a:p>
        </p:txBody>
      </p:sp>
      <p:cxnSp>
        <p:nvCxnSpPr>
          <p:cNvPr id="7" name="直接箭头连接符 6"/>
          <p:cNvCxnSpPr/>
          <p:nvPr/>
        </p:nvCxnSpPr>
        <p:spPr>
          <a:xfrm>
            <a:off x="1713772" y="3511347"/>
            <a:ext cx="109139" cy="23083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676580" y="3109194"/>
            <a:ext cx="848599" cy="1524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1578530" y="2673371"/>
            <a:ext cx="792205" cy="461665"/>
          </a:xfrm>
          <a:prstGeom prst="rect">
            <a:avLst/>
          </a:prstGeom>
        </p:spPr>
        <p:txBody>
          <a:bodyPr wrap="none">
            <a:spAutoFit/>
          </a:bodyPr>
          <a:lstStyle/>
          <a:p>
            <a:r>
              <a:rPr lang="en-US" altLang="zh-CN" sz="24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2.1V</a:t>
            </a:r>
            <a:endParaRPr lang="x-none" sz="2400" dirty="0">
              <a:solidFill>
                <a:srgbClr val="FF0000"/>
              </a:solidFill>
            </a:endParaRPr>
          </a:p>
        </p:txBody>
      </p:sp>
      <p:cxnSp>
        <p:nvCxnSpPr>
          <p:cNvPr id="40" name="直接连接符 39"/>
          <p:cNvCxnSpPr/>
          <p:nvPr/>
        </p:nvCxnSpPr>
        <p:spPr>
          <a:xfrm>
            <a:off x="1398610" y="3511711"/>
            <a:ext cx="212150" cy="1524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1768341" y="3833400"/>
            <a:ext cx="792205" cy="461665"/>
          </a:xfrm>
          <a:prstGeom prst="rect">
            <a:avLst/>
          </a:prstGeom>
        </p:spPr>
        <p:txBody>
          <a:bodyPr wrap="none">
            <a:spAutoFit/>
          </a:bodyPr>
          <a:lstStyle/>
          <a:p>
            <a:r>
              <a:rPr lang="en-US" altLang="zh-CN" sz="24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1.4V</a:t>
            </a:r>
            <a:endParaRPr lang="x-none" sz="2400" dirty="0">
              <a:solidFill>
                <a:srgbClr val="FF0000"/>
              </a:solidFill>
            </a:endParaRPr>
          </a:p>
        </p:txBody>
      </p:sp>
      <p:pic>
        <p:nvPicPr>
          <p:cNvPr id="54297" name="Picture 25"/>
          <p:cNvPicPr>
            <a:picLocks noChangeAspect="1" noChangeArrowheads="1"/>
          </p:cNvPicPr>
          <p:nvPr/>
        </p:nvPicPr>
        <p:blipFill rotWithShape="1">
          <a:blip r:embed="rId6">
            <a:extLst>
              <a:ext uri="{28A0092B-C50C-407E-A947-70E740481C1C}">
                <a14:useLocalDpi xmlns:a14="http://schemas.microsoft.com/office/drawing/2010/main" val="0"/>
              </a:ext>
            </a:extLst>
          </a:blip>
          <a:srcRect l="17204" t="6020" r="51040" b="62980"/>
          <a:stretch>
            <a:fillRect/>
          </a:stretch>
        </p:blipFill>
        <p:spPr bwMode="auto">
          <a:xfrm>
            <a:off x="164764" y="2713609"/>
            <a:ext cx="719611" cy="605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80062" y="2647073"/>
            <a:ext cx="415498" cy="369332"/>
          </a:xfrm>
          <a:prstGeom prst="rect">
            <a:avLst/>
          </a:prstGeom>
        </p:spPr>
        <p:txBody>
          <a:bodyPr wrap="none">
            <a:spAutoFit/>
          </a:bodyPr>
          <a:lstStyle/>
          <a:p>
            <a:r>
              <a:rPr lang="en-US" altLang="zh-CN" b="1" dirty="0" smtClean="0">
                <a:solidFill>
                  <a:srgbClr val="7030A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T</a:t>
            </a:r>
            <a:r>
              <a:rPr lang="en-US" altLang="zh-CN" b="1" baseline="-25000" dirty="0" smtClean="0">
                <a:solidFill>
                  <a:srgbClr val="7030A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1</a:t>
            </a:r>
            <a:endParaRPr lang="x-none" altLang="zh-CN" baseline="-25000" dirty="0">
              <a:solidFill>
                <a:srgbClr val="7030A0"/>
              </a:solidFill>
            </a:endParaRPr>
          </a:p>
        </p:txBody>
      </p:sp>
      <p:sp>
        <p:nvSpPr>
          <p:cNvPr id="34" name="矩形 33"/>
          <p:cNvSpPr/>
          <p:nvPr/>
        </p:nvSpPr>
        <p:spPr>
          <a:xfrm>
            <a:off x="776741" y="4153817"/>
            <a:ext cx="977892" cy="402517"/>
          </a:xfrm>
          <a:prstGeom prst="rect">
            <a:avLst/>
          </a:prstGeom>
          <a:solidFill>
            <a:schemeClr val="accent4">
              <a:lumMod val="60000"/>
              <a:lumOff val="4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9" name="矩形 38"/>
          <p:cNvSpPr/>
          <p:nvPr/>
        </p:nvSpPr>
        <p:spPr>
          <a:xfrm>
            <a:off x="161266" y="5899958"/>
            <a:ext cx="8857606" cy="584775"/>
          </a:xfrm>
          <a:prstGeom prst="rect">
            <a:avLst/>
          </a:prstGeom>
        </p:spPr>
        <p:txBody>
          <a:bodyPr wrap="square">
            <a:spAutoFit/>
          </a:bodyPr>
          <a:lstStyle/>
          <a:p>
            <a:r>
              <a:rPr lang="zh-CN" altLang="en-US" sz="1600" b="1" dirty="0">
                <a:solidFill>
                  <a:srgbClr val="2713B9"/>
                </a:solidFill>
                <a:latin typeface="宋体" panose="02010600030101010101" pitchFamily="2" charset="-122"/>
                <a:ea typeface="宋体" panose="02010600030101010101" pitchFamily="2" charset="-122"/>
              </a:rPr>
              <a:t>钳</a:t>
            </a:r>
            <a:r>
              <a:rPr lang="zh-CN" altLang="en-US" sz="1600" b="1" dirty="0" smtClean="0">
                <a:solidFill>
                  <a:srgbClr val="2713B9"/>
                </a:solidFill>
                <a:latin typeface="宋体" panose="02010600030101010101" pitchFamily="2" charset="-122"/>
                <a:ea typeface="宋体" panose="02010600030101010101" pitchFamily="2" charset="-122"/>
              </a:rPr>
              <a:t>位二极管</a:t>
            </a:r>
            <a:r>
              <a:rPr lang="en-US" altLang="zh-CN" sz="1600" b="1" i="1" dirty="0" smtClean="0">
                <a:solidFill>
                  <a:srgbClr val="2713B9"/>
                </a:solidFill>
                <a:latin typeface="宋体" panose="02010600030101010101" pitchFamily="2" charset="-122"/>
                <a:ea typeface="宋体" panose="02010600030101010101" pitchFamily="2" charset="-122"/>
              </a:rPr>
              <a:t>V</a:t>
            </a:r>
            <a:r>
              <a:rPr lang="en-US" altLang="zh-CN" sz="1600" b="1" baseline="-25000" dirty="0" smtClean="0">
                <a:solidFill>
                  <a:srgbClr val="2713B9"/>
                </a:solidFill>
                <a:latin typeface="宋体" panose="02010600030101010101" pitchFamily="2" charset="-122"/>
                <a:ea typeface="宋体" panose="02010600030101010101" pitchFamily="2" charset="-122"/>
              </a:rPr>
              <a:t>D1</a:t>
            </a:r>
            <a:r>
              <a:rPr lang="zh-CN" altLang="en-US" sz="1600" b="1" dirty="0" smtClean="0">
                <a:solidFill>
                  <a:srgbClr val="2713B9"/>
                </a:solidFill>
                <a:latin typeface="宋体" panose="02010600030101010101" pitchFamily="2" charset="-122"/>
                <a:ea typeface="宋体" panose="02010600030101010101" pitchFamily="2" charset="-122"/>
              </a:rPr>
              <a:t>，既抑制输入端可能出现的负极性干扰脉冲，又可以防止输入电压为负时，</a:t>
            </a:r>
            <a:r>
              <a:rPr lang="en-US" altLang="zh-CN" sz="1600" b="1" i="1" dirty="0" smtClean="0">
                <a:solidFill>
                  <a:srgbClr val="2713B9"/>
                </a:solidFill>
                <a:latin typeface="宋体" panose="02010600030101010101" pitchFamily="2" charset="-122"/>
                <a:ea typeface="宋体" panose="02010600030101010101" pitchFamily="2" charset="-122"/>
              </a:rPr>
              <a:t>V</a:t>
            </a:r>
            <a:r>
              <a:rPr lang="en-US" altLang="zh-CN" sz="1600" b="1" baseline="-25000" dirty="0" smtClean="0">
                <a:solidFill>
                  <a:srgbClr val="2713B9"/>
                </a:solidFill>
                <a:latin typeface="宋体" panose="02010600030101010101" pitchFamily="2" charset="-122"/>
                <a:ea typeface="宋体" panose="02010600030101010101" pitchFamily="2" charset="-122"/>
              </a:rPr>
              <a:t>T1</a:t>
            </a:r>
            <a:r>
              <a:rPr lang="zh-CN" altLang="en-US" sz="1600" b="1" dirty="0" smtClean="0">
                <a:solidFill>
                  <a:srgbClr val="2713B9"/>
                </a:solidFill>
                <a:latin typeface="宋体" panose="02010600030101010101" pitchFamily="2" charset="-122"/>
                <a:ea typeface="宋体" panose="02010600030101010101" pitchFamily="2" charset="-122"/>
              </a:rPr>
              <a:t>的发射极电流过大，起保护作用。</a:t>
            </a:r>
            <a:endParaRPr lang="x-none" sz="1600" b="1" dirty="0">
              <a:solidFill>
                <a:srgbClr val="2713B9"/>
              </a:solidFill>
              <a:latin typeface="宋体" panose="02010600030101010101" pitchFamily="2" charset="-122"/>
              <a:ea typeface="宋体" panose="02010600030101010101" pitchFamily="2" charset="-122"/>
            </a:endParaRPr>
          </a:p>
        </p:txBody>
      </p:sp>
      <p:cxnSp>
        <p:nvCxnSpPr>
          <p:cNvPr id="8" name="直接箭头连接符 7"/>
          <p:cNvCxnSpPr/>
          <p:nvPr/>
        </p:nvCxnSpPr>
        <p:spPr>
          <a:xfrm flipH="1">
            <a:off x="776741" y="4433565"/>
            <a:ext cx="303275" cy="1434494"/>
          </a:xfrm>
          <a:prstGeom prst="straightConnector1">
            <a:avLst/>
          </a:prstGeom>
          <a:ln w="38100">
            <a:solidFill>
              <a:srgbClr val="2713B9"/>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11"/>
                                        </p:tgtEl>
                                        <p:attrNameLst>
                                          <p:attrName>style.visibility</p:attrName>
                                        </p:attrNameLst>
                                      </p:cBhvr>
                                      <p:to>
                                        <p:strVal val="hidden"/>
                                      </p:to>
                                    </p:set>
                                  </p:childTnLst>
                                </p:cTn>
                              </p:par>
                              <p:par>
                                <p:cTn id="32" presetID="1" presetClass="exit" presetSubtype="0" fill="hold" grpId="1" nodeType="withEffect">
                                  <p:stCondLst>
                                    <p:cond delay="0"/>
                                  </p:stCondLst>
                                  <p:childTnLst>
                                    <p:set>
                                      <p:cBhvr>
                                        <p:cTn id="33" dur="1" fill="hold">
                                          <p:stCondLst>
                                            <p:cond delay="0"/>
                                          </p:stCondLst>
                                        </p:cTn>
                                        <p:tgtEl>
                                          <p:spTgt spid="12"/>
                                        </p:tgtEl>
                                        <p:attrNameLst>
                                          <p:attrName>style.visibility</p:attrName>
                                        </p:attrNameLst>
                                      </p:cBhvr>
                                      <p:to>
                                        <p:strVal val="hidden"/>
                                      </p:to>
                                    </p:set>
                                  </p:childTnLst>
                                </p:cTn>
                              </p:par>
                              <p:par>
                                <p:cTn id="34" presetID="1" presetClass="exit" presetSubtype="0" fill="hold" grpId="1" nodeType="withEffect">
                                  <p:stCondLst>
                                    <p:cond delay="0"/>
                                  </p:stCondLst>
                                  <p:childTnLst>
                                    <p:set>
                                      <p:cBhvr>
                                        <p:cTn id="35" dur="1" fill="hold">
                                          <p:stCondLst>
                                            <p:cond delay="0"/>
                                          </p:stCondLst>
                                        </p:cTn>
                                        <p:tgtEl>
                                          <p:spTgt spid="14"/>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35"/>
                                        </p:tgtEl>
                                        <p:attrNameLst>
                                          <p:attrName>style.visibility</p:attrName>
                                        </p:attrNameLst>
                                      </p:cBhvr>
                                      <p:to>
                                        <p:strVal val="hidden"/>
                                      </p:to>
                                    </p:set>
                                  </p:childTnLst>
                                </p:cTn>
                              </p:par>
                              <p:par>
                                <p:cTn id="40" presetID="1" presetClass="exit" presetSubtype="0" fill="hold" grpId="1" nodeType="withEffect">
                                  <p:stCondLst>
                                    <p:cond delay="0"/>
                                  </p:stCondLst>
                                  <p:childTnLst>
                                    <p:set>
                                      <p:cBhvr>
                                        <p:cTn id="41" dur="1" fill="hold">
                                          <p:stCondLst>
                                            <p:cond delay="0"/>
                                          </p:stCondLst>
                                        </p:cTn>
                                        <p:tgtEl>
                                          <p:spTgt spid="36"/>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500"/>
                                        <p:tgtEl>
                                          <p:spTgt spid="33"/>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500" fill="hold"/>
                                        <p:tgtEl>
                                          <p:spTgt spid="20"/>
                                        </p:tgtEl>
                                        <p:attrNameLst>
                                          <p:attrName>ppt_x</p:attrName>
                                        </p:attrNameLst>
                                      </p:cBhvr>
                                      <p:tavLst>
                                        <p:tav tm="0">
                                          <p:val>
                                            <p:strVal val="#ppt_x"/>
                                          </p:val>
                                        </p:tav>
                                        <p:tav tm="100000">
                                          <p:val>
                                            <p:strVal val="#ppt_x"/>
                                          </p:val>
                                        </p:tav>
                                      </p:tavLst>
                                    </p:anim>
                                    <p:anim calcmode="lin" valueType="num">
                                      <p:cBhvr additive="base">
                                        <p:cTn id="5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500"/>
                                        <p:tgtEl>
                                          <p:spTgt spid="31"/>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fade">
                                      <p:cBhvr>
                                        <p:cTn id="72" dur="500"/>
                                        <p:tgtEl>
                                          <p:spTgt spid="30"/>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29"/>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fade">
                                      <p:cBhvr>
                                        <p:cTn id="81" dur="500"/>
                                        <p:tgtEl>
                                          <p:spTgt spid="32"/>
                                        </p:tgtEl>
                                      </p:cBhvr>
                                    </p:animEffect>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7"/>
                                        </p:tgtEl>
                                        <p:attrNameLst>
                                          <p:attrName>style.visibility</p:attrName>
                                        </p:attrNameLst>
                                      </p:cBhvr>
                                      <p:to>
                                        <p:strVal val="visible"/>
                                      </p:to>
                                    </p:set>
                                    <p:anim calcmode="lin" valueType="num">
                                      <p:cBhvr additive="base">
                                        <p:cTn id="86" dur="500" fill="hold"/>
                                        <p:tgtEl>
                                          <p:spTgt spid="7"/>
                                        </p:tgtEl>
                                        <p:attrNameLst>
                                          <p:attrName>ppt_x</p:attrName>
                                        </p:attrNameLst>
                                      </p:cBhvr>
                                      <p:tavLst>
                                        <p:tav tm="0">
                                          <p:val>
                                            <p:strVal val="#ppt_x"/>
                                          </p:val>
                                        </p:tav>
                                        <p:tav tm="100000">
                                          <p:val>
                                            <p:strVal val="#ppt_x"/>
                                          </p:val>
                                        </p:tav>
                                      </p:tavLst>
                                    </p:anim>
                                    <p:anim calcmode="lin" valueType="num">
                                      <p:cBhvr additive="base">
                                        <p:cTn id="8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38"/>
                                        </p:tgtEl>
                                        <p:attrNameLst>
                                          <p:attrName>style.visibility</p:attrName>
                                        </p:attrNameLst>
                                      </p:cBhvr>
                                      <p:to>
                                        <p:strVal val="visible"/>
                                      </p:to>
                                    </p:set>
                                    <p:animEffect transition="in" filter="fade">
                                      <p:cBhvr>
                                        <p:cTn id="92" dur="500"/>
                                        <p:tgtEl>
                                          <p:spTgt spid="38"/>
                                        </p:tgtEl>
                                      </p:cBhvr>
                                    </p:animEffect>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40"/>
                                        </p:tgtEl>
                                        <p:attrNameLst>
                                          <p:attrName>style.visibility</p:attrName>
                                        </p:attrNameLst>
                                      </p:cBhvr>
                                      <p:to>
                                        <p:strVal val="visible"/>
                                      </p:to>
                                    </p:set>
                                    <p:anim calcmode="lin" valueType="num">
                                      <p:cBhvr additive="base">
                                        <p:cTn id="97" dur="500" fill="hold"/>
                                        <p:tgtEl>
                                          <p:spTgt spid="40"/>
                                        </p:tgtEl>
                                        <p:attrNameLst>
                                          <p:attrName>ppt_x</p:attrName>
                                        </p:attrNameLst>
                                      </p:cBhvr>
                                      <p:tavLst>
                                        <p:tav tm="0">
                                          <p:val>
                                            <p:strVal val="#ppt_x"/>
                                          </p:val>
                                        </p:tav>
                                        <p:tav tm="100000">
                                          <p:val>
                                            <p:strVal val="#ppt_x"/>
                                          </p:val>
                                        </p:tav>
                                      </p:tavLst>
                                    </p:anim>
                                    <p:anim calcmode="lin" valueType="num">
                                      <p:cBhvr additive="base">
                                        <p:cTn id="9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5"/>
                                        </p:tgtEl>
                                        <p:attrNameLst>
                                          <p:attrName>style.visibility</p:attrName>
                                        </p:attrNameLst>
                                      </p:cBhvr>
                                      <p:to>
                                        <p:strVal val="visible"/>
                                      </p:to>
                                    </p:set>
                                    <p:anim calcmode="lin" valueType="num">
                                      <p:cBhvr additive="base">
                                        <p:cTn id="103" dur="500" fill="hold"/>
                                        <p:tgtEl>
                                          <p:spTgt spid="5"/>
                                        </p:tgtEl>
                                        <p:attrNameLst>
                                          <p:attrName>ppt_x</p:attrName>
                                        </p:attrNameLst>
                                      </p:cBhvr>
                                      <p:tavLst>
                                        <p:tav tm="0">
                                          <p:val>
                                            <p:strVal val="#ppt_x"/>
                                          </p:val>
                                        </p:tav>
                                        <p:tav tm="100000">
                                          <p:val>
                                            <p:strVal val="#ppt_x"/>
                                          </p:val>
                                        </p:tav>
                                      </p:tavLst>
                                    </p:anim>
                                    <p:anim calcmode="lin" valueType="num">
                                      <p:cBhvr additive="base">
                                        <p:cTn id="10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34"/>
                                        </p:tgtEl>
                                        <p:attrNameLst>
                                          <p:attrName>style.visibility</p:attrName>
                                        </p:attrNameLst>
                                      </p:cBhvr>
                                      <p:to>
                                        <p:strVal val="visible"/>
                                      </p:to>
                                    </p:set>
                                    <p:anim calcmode="lin" valueType="num">
                                      <p:cBhvr additive="base">
                                        <p:cTn id="109" dur="500" fill="hold"/>
                                        <p:tgtEl>
                                          <p:spTgt spid="34"/>
                                        </p:tgtEl>
                                        <p:attrNameLst>
                                          <p:attrName>ppt_x</p:attrName>
                                        </p:attrNameLst>
                                      </p:cBhvr>
                                      <p:tavLst>
                                        <p:tav tm="0">
                                          <p:val>
                                            <p:strVal val="#ppt_x"/>
                                          </p:val>
                                        </p:tav>
                                        <p:tav tm="100000">
                                          <p:val>
                                            <p:strVal val="#ppt_x"/>
                                          </p:val>
                                        </p:tav>
                                      </p:tavLst>
                                    </p:anim>
                                    <p:anim calcmode="lin" valueType="num">
                                      <p:cBhvr additive="base">
                                        <p:cTn id="11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39"/>
                                        </p:tgtEl>
                                        <p:attrNameLst>
                                          <p:attrName>style.visibility</p:attrName>
                                        </p:attrNameLst>
                                      </p:cBhvr>
                                      <p:to>
                                        <p:strVal val="visible"/>
                                      </p:to>
                                    </p:set>
                                    <p:animEffect transition="in" filter="fade">
                                      <p:cBhvr>
                                        <p:cTn id="11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4" grpId="0" animBg="1"/>
      <p:bldP spid="14" grpId="1" animBg="1"/>
      <p:bldP spid="12" grpId="0"/>
      <p:bldP spid="12" grpId="1"/>
      <p:bldP spid="33" grpId="0"/>
      <p:bldP spid="35" grpId="0" animBg="1"/>
      <p:bldP spid="35" grpId="1" animBg="1"/>
      <p:bldP spid="36" grpId="0" animBg="1"/>
      <p:bldP spid="36" grpId="1" animBg="1"/>
      <p:bldP spid="5" grpId="0" animBg="1"/>
      <p:bldP spid="26" grpId="0"/>
      <p:bldP spid="29" grpId="0"/>
      <p:bldP spid="29" grpId="1"/>
      <p:bldP spid="30" grpId="0"/>
      <p:bldP spid="31" grpId="0"/>
      <p:bldP spid="38" grpId="0"/>
      <p:bldP spid="32" grpId="0"/>
      <p:bldP spid="34" grpId="0" animBg="1"/>
      <p:bldP spid="39"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5447" name="Picture 7" descr="3-5-9"/>
          <p:cNvPicPr>
            <a:picLocks noChangeAspect="1" noChangeArrowheads="1"/>
          </p:cNvPicPr>
          <p:nvPr/>
        </p:nvPicPr>
        <p:blipFill>
          <a:blip r:embed="rId3" cstate="print">
            <a:extLst>
              <a:ext uri="{28A0092B-C50C-407E-A947-70E740481C1C}">
                <a14:useLocalDpi xmlns:a14="http://schemas.microsoft.com/office/drawing/2010/main" val="0"/>
              </a:ext>
            </a:extLst>
          </a:blip>
          <a:srcRect r="2339"/>
          <a:stretch>
            <a:fillRect/>
          </a:stretch>
        </p:blipFill>
        <p:spPr bwMode="auto">
          <a:xfrm>
            <a:off x="172838" y="1649563"/>
            <a:ext cx="4572000" cy="4259263"/>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9" name="Rectangle 8"/>
          <p:cNvSpPr>
            <a:spLocks noChangeArrowheads="1"/>
          </p:cNvSpPr>
          <p:nvPr/>
        </p:nvSpPr>
        <p:spPr bwMode="auto">
          <a:xfrm>
            <a:off x="3255948" y="178594"/>
            <a:ext cx="6150924"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200" dirty="0">
                <a:effectLst/>
                <a:latin typeface="华文楷体" panose="02010600040101010101" pitchFamily="2" charset="-122"/>
                <a:ea typeface="华文楷体" panose="02010600040101010101" pitchFamily="2" charset="-122"/>
              </a:rPr>
              <a:t>TTL</a:t>
            </a:r>
            <a:r>
              <a:rPr kumimoji="1" lang="zh-CN" altLang="en-US" sz="3200" dirty="0">
                <a:effectLst/>
                <a:latin typeface="华文楷体" panose="02010600040101010101" pitchFamily="2" charset="-122"/>
                <a:ea typeface="华文楷体" panose="02010600040101010101" pitchFamily="2" charset="-122"/>
              </a:rPr>
              <a:t>集成门电路</a:t>
            </a:r>
            <a:r>
              <a:rPr kumimoji="1" lang="zh-CN" altLang="en-US" sz="3200" dirty="0" smtClean="0">
                <a:effectLst/>
                <a:latin typeface="华文楷体" panose="02010600040101010101" pitchFamily="2" charset="-122"/>
                <a:ea typeface="华文楷体" panose="02010600040101010101" pitchFamily="2" charset="-122"/>
              </a:rPr>
              <a:t>典型中间级</a:t>
            </a:r>
            <a:r>
              <a:rPr kumimoji="1" lang="zh-CN" altLang="en-US" sz="3200" dirty="0">
                <a:effectLst/>
                <a:latin typeface="华文楷体" panose="02010600040101010101" pitchFamily="2" charset="-122"/>
                <a:ea typeface="华文楷体" panose="02010600040101010101" pitchFamily="2" charset="-122"/>
              </a:rPr>
              <a:t>形式</a:t>
            </a:r>
          </a:p>
        </p:txBody>
      </p:sp>
      <p:sp>
        <p:nvSpPr>
          <p:cNvPr id="27" name="矩形 26"/>
          <p:cNvSpPr/>
          <p:nvPr/>
        </p:nvSpPr>
        <p:spPr>
          <a:xfrm>
            <a:off x="2010833" y="3729300"/>
            <a:ext cx="356188" cy="400110"/>
          </a:xfrm>
          <a:prstGeom prst="rect">
            <a:avLst/>
          </a:prstGeom>
          <a:noFill/>
        </p:spPr>
        <p:txBody>
          <a:bodyPr wrap="none">
            <a:spAutoFit/>
          </a:bodyPr>
          <a:lstStyle/>
          <a:p>
            <a:r>
              <a:rPr lang="en-US" altLang="zh-CN" sz="2000" b="1" i="1" dirty="0">
                <a:latin typeface="Times New Roman" panose="02020603050405020304" pitchFamily="18" charset="0"/>
                <a:cs typeface="Times New Roman" panose="02020603050405020304" pitchFamily="18" charset="0"/>
              </a:rPr>
              <a:t>C</a:t>
            </a:r>
            <a:endParaRPr lang="x-none" sz="2000" b="1" i="1" baseline="-25000" dirty="0">
              <a:latin typeface="Times New Roman" panose="02020603050405020304" pitchFamily="18" charset="0"/>
              <a:cs typeface="Times New Roman" panose="02020603050405020304" pitchFamily="18" charset="0"/>
            </a:endParaRPr>
          </a:p>
        </p:txBody>
      </p:sp>
      <p:sp>
        <p:nvSpPr>
          <p:cNvPr id="445442" name="Rectangle 2"/>
          <p:cNvSpPr>
            <a:spLocks noGrp="1" noChangeArrowheads="1"/>
          </p:cNvSpPr>
          <p:nvPr>
            <p:ph type="title"/>
          </p:nvPr>
        </p:nvSpPr>
        <p:spPr>
          <a:xfrm>
            <a:off x="134599" y="1068959"/>
            <a:ext cx="3856272" cy="455613"/>
          </a:xfrm>
        </p:spPr>
        <p:txBody>
          <a:bodyPr>
            <a:noAutofit/>
          </a:bodyPr>
          <a:lstStyle/>
          <a:p>
            <a:r>
              <a:rPr lang="zh-CN" altLang="en-US" sz="2800" b="1" u="sng" dirty="0" smtClean="0">
                <a:latin typeface="华文楷体" panose="02010600040101010101" pitchFamily="2" charset="-122"/>
                <a:ea typeface="华文楷体" panose="02010600040101010101" pitchFamily="2" charset="-122"/>
              </a:rPr>
              <a:t>单变量分相器（倒相器）</a:t>
            </a:r>
            <a:endParaRPr lang="zh-CN" altLang="en-US" sz="2800" b="1" u="sng" dirty="0">
              <a:latin typeface="华文楷体" panose="02010600040101010101" pitchFamily="2" charset="-122"/>
              <a:ea typeface="华文楷体" panose="02010600040101010101" pitchFamily="2" charset="-122"/>
            </a:endParaRPr>
          </a:p>
        </p:txBody>
      </p:sp>
      <p:sp>
        <p:nvSpPr>
          <p:cNvPr id="28" name="Text Box 15"/>
          <p:cNvSpPr txBox="1">
            <a:spLocks noChangeArrowheads="1"/>
          </p:cNvSpPr>
          <p:nvPr/>
        </p:nvSpPr>
        <p:spPr bwMode="auto">
          <a:xfrm>
            <a:off x="4246197" y="885849"/>
            <a:ext cx="484265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zh-CN" altLang="en-US" dirty="0">
                <a:latin typeface="华文楷体" panose="02010600040101010101" pitchFamily="2" charset="-122"/>
                <a:ea typeface="华文楷体" panose="02010600040101010101" pitchFamily="2" charset="-122"/>
              </a:rPr>
              <a:t>设</a:t>
            </a:r>
            <a:r>
              <a:rPr lang="zh-CN" altLang="en-US" dirty="0" smtClean="0">
                <a:latin typeface="华文楷体" panose="02010600040101010101" pitchFamily="2" charset="-122"/>
                <a:ea typeface="华文楷体" panose="02010600040101010101" pitchFamily="2" charset="-122"/>
              </a:rPr>
              <a:t>：电源电压</a:t>
            </a:r>
            <a:r>
              <a:rPr lang="en-US" altLang="zh-CN" dirty="0" smtClean="0">
                <a:latin typeface="华文楷体" panose="02010600040101010101" pitchFamily="2" charset="-122"/>
                <a:ea typeface="华文楷体" panose="02010600040101010101" pitchFamily="2" charset="-122"/>
              </a:rPr>
              <a:t>V</a:t>
            </a:r>
            <a:r>
              <a:rPr lang="en-US" altLang="zh-CN" baseline="-25000" dirty="0" smtClean="0">
                <a:latin typeface="华文楷体" panose="02010600040101010101" pitchFamily="2" charset="-122"/>
                <a:ea typeface="华文楷体" panose="02010600040101010101" pitchFamily="2" charset="-122"/>
              </a:rPr>
              <a:t>CC</a:t>
            </a:r>
            <a:r>
              <a:rPr lang="zh-CN" altLang="en-US"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5V</a:t>
            </a:r>
            <a:r>
              <a:rPr lang="zh-CN" altLang="en-US" dirty="0" smtClean="0">
                <a:latin typeface="华文楷体" panose="02010600040101010101" pitchFamily="2" charset="-122"/>
                <a:ea typeface="华文楷体" panose="02010600040101010101" pitchFamily="2" charset="-122"/>
              </a:rPr>
              <a:t>，高电平</a:t>
            </a:r>
            <a:r>
              <a:rPr lang="en-US" altLang="zh-CN" dirty="0" smtClean="0">
                <a:latin typeface="华文楷体" panose="02010600040101010101" pitchFamily="2" charset="-122"/>
                <a:ea typeface="华文楷体" panose="02010600040101010101" pitchFamily="2" charset="-122"/>
              </a:rPr>
              <a:t>V</a:t>
            </a:r>
            <a:r>
              <a:rPr lang="en-US" altLang="zh-CN" baseline="-25000" dirty="0" smtClean="0">
                <a:latin typeface="华文楷体" panose="02010600040101010101" pitchFamily="2" charset="-122"/>
                <a:ea typeface="华文楷体" panose="02010600040101010101" pitchFamily="2" charset="-122"/>
              </a:rPr>
              <a:t>IH</a:t>
            </a:r>
            <a:r>
              <a:rPr lang="zh-CN" altLang="en-US"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3.4V</a:t>
            </a:r>
            <a:r>
              <a:rPr lang="zh-CN" altLang="en-US" dirty="0" smtClean="0">
                <a:latin typeface="华文楷体" panose="02010600040101010101" pitchFamily="2" charset="-122"/>
                <a:ea typeface="华文楷体" panose="02010600040101010101" pitchFamily="2" charset="-122"/>
              </a:rPr>
              <a:t>，低电平</a:t>
            </a:r>
            <a:r>
              <a:rPr lang="en-US" altLang="zh-CN" dirty="0" smtClean="0">
                <a:latin typeface="华文楷体" panose="02010600040101010101" pitchFamily="2" charset="-122"/>
                <a:ea typeface="华文楷体" panose="02010600040101010101" pitchFamily="2" charset="-122"/>
              </a:rPr>
              <a:t>V</a:t>
            </a:r>
            <a:r>
              <a:rPr lang="en-US" altLang="zh-CN" baseline="-25000" dirty="0" smtClean="0">
                <a:latin typeface="华文楷体" panose="02010600040101010101" pitchFamily="2" charset="-122"/>
                <a:ea typeface="华文楷体" panose="02010600040101010101" pitchFamily="2" charset="-122"/>
              </a:rPr>
              <a:t>IL</a:t>
            </a:r>
            <a:r>
              <a:rPr lang="zh-CN" altLang="en-US"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0.2V</a:t>
            </a:r>
            <a:r>
              <a:rPr lang="zh-CN" altLang="en-US"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PN</a:t>
            </a:r>
            <a:r>
              <a:rPr lang="zh-CN" altLang="en-US" dirty="0">
                <a:latin typeface="华文楷体" panose="02010600040101010101" pitchFamily="2" charset="-122"/>
                <a:ea typeface="华文楷体" panose="02010600040101010101" pitchFamily="2" charset="-122"/>
              </a:rPr>
              <a:t>结的导通压降为 </a:t>
            </a:r>
            <a:r>
              <a:rPr lang="en-US" altLang="zh-CN" dirty="0">
                <a:latin typeface="华文楷体" panose="02010600040101010101" pitchFamily="2" charset="-122"/>
                <a:ea typeface="华文楷体" panose="02010600040101010101" pitchFamily="2" charset="-122"/>
              </a:rPr>
              <a:t>V</a:t>
            </a:r>
            <a:r>
              <a:rPr lang="en-US" altLang="zh-CN" baseline="-25000" dirty="0">
                <a:latin typeface="华文楷体" panose="02010600040101010101" pitchFamily="2" charset="-122"/>
                <a:ea typeface="华文楷体" panose="02010600040101010101" pitchFamily="2" charset="-122"/>
              </a:rPr>
              <a:t>ON</a:t>
            </a:r>
            <a:r>
              <a:rPr lang="zh-CN" altLang="en-US"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0.7V</a:t>
            </a:r>
          </a:p>
        </p:txBody>
      </p:sp>
      <p:sp>
        <p:nvSpPr>
          <p:cNvPr id="37" name="矩形 36"/>
          <p:cNvSpPr/>
          <p:nvPr/>
        </p:nvSpPr>
        <p:spPr>
          <a:xfrm>
            <a:off x="2290821" y="5356304"/>
            <a:ext cx="977892" cy="402517"/>
          </a:xfrm>
          <a:prstGeom prst="rect">
            <a:avLst/>
          </a:prstGeom>
          <a:solidFill>
            <a:schemeClr val="accent4">
              <a:lumMod val="60000"/>
              <a:lumOff val="4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矩形 4"/>
          <p:cNvSpPr/>
          <p:nvPr/>
        </p:nvSpPr>
        <p:spPr>
          <a:xfrm>
            <a:off x="4965289" y="5233367"/>
            <a:ext cx="3947074" cy="461665"/>
          </a:xfrm>
          <a:prstGeom prst="rect">
            <a:avLst/>
          </a:prstGeom>
        </p:spPr>
        <p:txBody>
          <a:bodyPr wrap="square">
            <a:spAutoFit/>
          </a:bodyPr>
          <a:lstStyle/>
          <a:p>
            <a:pPr algn="just"/>
            <a:r>
              <a:rPr lang="zh-CN" altLang="en-US" sz="2400" b="1" dirty="0">
                <a:solidFill>
                  <a:srgbClr val="FF0000"/>
                </a:solidFill>
                <a:latin typeface="华文楷体" panose="02010600040101010101" pitchFamily="2" charset="-122"/>
                <a:ea typeface="华文楷体" panose="02010600040101010101" pitchFamily="2" charset="-122"/>
              </a:rPr>
              <a:t>逻辑关系</a:t>
            </a:r>
            <a:r>
              <a:rPr lang="zh-CN" altLang="en-US" sz="2400" b="1" dirty="0" smtClean="0">
                <a:solidFill>
                  <a:srgbClr val="FF0000"/>
                </a:solidFill>
                <a:latin typeface="华文楷体" panose="02010600040101010101" pitchFamily="2" charset="-122"/>
                <a:ea typeface="华文楷体" panose="02010600040101010101" pitchFamily="2" charset="-122"/>
              </a:rPr>
              <a:t>：</a:t>
            </a:r>
            <a:r>
              <a:rPr lang="en-US" altLang="zh-CN" sz="2400" b="1" dirty="0" smtClean="0">
                <a:solidFill>
                  <a:srgbClr val="FF0000"/>
                </a:solidFill>
                <a:latin typeface="华文楷体" panose="02010600040101010101" pitchFamily="2" charset="-122"/>
                <a:ea typeface="华文楷体" panose="02010600040101010101" pitchFamily="2" charset="-122"/>
              </a:rPr>
              <a:t>F</a:t>
            </a:r>
            <a:r>
              <a:rPr lang="en-US" altLang="zh-CN" sz="2400" b="1" baseline="-25000" dirty="0" smtClean="0">
                <a:solidFill>
                  <a:srgbClr val="FF0000"/>
                </a:solidFill>
                <a:latin typeface="华文楷体" panose="02010600040101010101" pitchFamily="2" charset="-122"/>
                <a:ea typeface="华文楷体" panose="02010600040101010101" pitchFamily="2" charset="-122"/>
              </a:rPr>
              <a:t>1</a:t>
            </a:r>
            <a:r>
              <a:rPr lang="en-US" altLang="zh-CN" sz="2400" b="1" dirty="0" smtClean="0">
                <a:solidFill>
                  <a:srgbClr val="FF0000"/>
                </a:solidFill>
                <a:latin typeface="华文楷体" panose="02010600040101010101" pitchFamily="2" charset="-122"/>
                <a:ea typeface="华文楷体" panose="02010600040101010101" pitchFamily="2" charset="-122"/>
              </a:rPr>
              <a:t>=C</a:t>
            </a:r>
            <a:r>
              <a:rPr lang="en-US" altLang="zh-CN" sz="2400" b="1" dirty="0" smtClean="0">
                <a:solidFill>
                  <a:srgbClr val="FF0000"/>
                </a:solidFill>
                <a:latin typeface="Times New Roman" panose="02020603050405020304"/>
                <a:ea typeface="华文楷体" panose="02010600040101010101" pitchFamily="2" charset="-122"/>
                <a:cs typeface="Times New Roman" panose="02020603050405020304"/>
              </a:rPr>
              <a:t>'</a:t>
            </a:r>
            <a:r>
              <a:rPr lang="zh-CN" altLang="en-US" sz="2400" b="1" dirty="0" smtClean="0">
                <a:solidFill>
                  <a:srgbClr val="FF0000"/>
                </a:solidFill>
                <a:latin typeface="华文楷体" panose="02010600040101010101" pitchFamily="2" charset="-122"/>
                <a:ea typeface="华文楷体" panose="02010600040101010101" pitchFamily="2" charset="-122"/>
              </a:rPr>
              <a:t>，</a:t>
            </a:r>
            <a:r>
              <a:rPr lang="en-US" altLang="zh-CN" sz="2400" b="1" dirty="0">
                <a:solidFill>
                  <a:srgbClr val="FF0000"/>
                </a:solidFill>
                <a:latin typeface="华文楷体" panose="02010600040101010101" pitchFamily="2" charset="-122"/>
                <a:ea typeface="华文楷体" panose="02010600040101010101" pitchFamily="2" charset="-122"/>
              </a:rPr>
              <a:t> </a:t>
            </a:r>
            <a:r>
              <a:rPr lang="en-US" altLang="zh-CN" sz="2400" b="1" dirty="0" smtClean="0">
                <a:solidFill>
                  <a:srgbClr val="FF0000"/>
                </a:solidFill>
                <a:latin typeface="华文楷体" panose="02010600040101010101" pitchFamily="2" charset="-122"/>
                <a:ea typeface="华文楷体" panose="02010600040101010101" pitchFamily="2" charset="-122"/>
              </a:rPr>
              <a:t>F</a:t>
            </a:r>
            <a:r>
              <a:rPr lang="en-US" altLang="zh-CN" sz="2400" b="1" baseline="-25000" dirty="0" smtClean="0">
                <a:solidFill>
                  <a:srgbClr val="FF0000"/>
                </a:solidFill>
                <a:latin typeface="华文楷体" panose="02010600040101010101" pitchFamily="2" charset="-122"/>
                <a:ea typeface="华文楷体" panose="02010600040101010101" pitchFamily="2" charset="-122"/>
              </a:rPr>
              <a:t>2</a:t>
            </a:r>
            <a:r>
              <a:rPr lang="en-US" altLang="zh-CN" sz="2400" b="1" dirty="0" smtClean="0">
                <a:solidFill>
                  <a:srgbClr val="FF0000"/>
                </a:solidFill>
                <a:latin typeface="华文楷体" panose="02010600040101010101" pitchFamily="2" charset="-122"/>
                <a:ea typeface="华文楷体" panose="02010600040101010101" pitchFamily="2" charset="-122"/>
              </a:rPr>
              <a:t>=C</a:t>
            </a:r>
            <a:endParaRPr lang="en-US" altLang="zh-CN" sz="2400" b="1" dirty="0">
              <a:solidFill>
                <a:srgbClr val="FF0000"/>
              </a:solidFill>
              <a:latin typeface="华文楷体" panose="02010600040101010101" pitchFamily="2" charset="-122"/>
              <a:ea typeface="华文楷体" panose="02010600040101010101" pitchFamily="2" charset="-122"/>
            </a:endParaRPr>
          </a:p>
        </p:txBody>
      </p:sp>
      <p:sp>
        <p:nvSpPr>
          <p:cNvPr id="29" name="矩形 28"/>
          <p:cNvSpPr/>
          <p:nvPr/>
        </p:nvSpPr>
        <p:spPr>
          <a:xfrm>
            <a:off x="657777" y="3409862"/>
            <a:ext cx="417102" cy="369332"/>
          </a:xfrm>
          <a:prstGeom prst="rect">
            <a:avLst/>
          </a:prstGeom>
        </p:spPr>
        <p:txBody>
          <a:bodyPr wrap="none">
            <a:spAutoFit/>
          </a:bodyPr>
          <a:lstStyle/>
          <a:p>
            <a:r>
              <a:rPr lang="zh-CN" altLang="en-US" b="1" dirty="0"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高</a:t>
            </a:r>
            <a:endParaRPr lang="x-none" b="1"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2" name="矩形 31"/>
          <p:cNvSpPr/>
          <p:nvPr/>
        </p:nvSpPr>
        <p:spPr>
          <a:xfrm>
            <a:off x="2784285" y="2545573"/>
            <a:ext cx="441146" cy="400110"/>
          </a:xfrm>
          <a:prstGeom prst="rect">
            <a:avLst/>
          </a:prstGeom>
          <a:noFill/>
        </p:spPr>
        <p:txBody>
          <a:bodyPr wrap="none">
            <a:spAutoFit/>
          </a:bodyPr>
          <a:lstStyle/>
          <a:p>
            <a:r>
              <a:rPr lang="en-US" altLang="zh-CN" sz="2000" b="1" i="1" dirty="0" smtClean="0">
                <a:solidFill>
                  <a:srgbClr val="FF0000"/>
                </a:solidFill>
                <a:latin typeface="Times New Roman" panose="02020603050405020304" pitchFamily="18" charset="0"/>
                <a:cs typeface="Times New Roman" panose="02020603050405020304" pitchFamily="18" charset="0"/>
              </a:rPr>
              <a:t>F</a:t>
            </a:r>
            <a:r>
              <a:rPr lang="en-US" altLang="zh-CN" sz="2000" b="1" baseline="-25000" dirty="0" smtClean="0">
                <a:solidFill>
                  <a:srgbClr val="FF0000"/>
                </a:solidFill>
                <a:latin typeface="Times New Roman" panose="02020603050405020304" pitchFamily="18" charset="0"/>
                <a:cs typeface="Times New Roman" panose="02020603050405020304" pitchFamily="18" charset="0"/>
              </a:rPr>
              <a:t>1</a:t>
            </a:r>
            <a:endParaRPr lang="x-none" sz="2000" b="1" baseline="-25000" dirty="0">
              <a:solidFill>
                <a:srgbClr val="FF0000"/>
              </a:solidFill>
              <a:latin typeface="Times New Roman" panose="02020603050405020304" pitchFamily="18" charset="0"/>
              <a:cs typeface="Times New Roman" panose="02020603050405020304" pitchFamily="18" charset="0"/>
            </a:endParaRPr>
          </a:p>
        </p:txBody>
      </p:sp>
      <p:sp>
        <p:nvSpPr>
          <p:cNvPr id="34" name="矩形 33"/>
          <p:cNvSpPr/>
          <p:nvPr/>
        </p:nvSpPr>
        <p:spPr>
          <a:xfrm>
            <a:off x="3117897" y="4172697"/>
            <a:ext cx="441146" cy="400110"/>
          </a:xfrm>
          <a:prstGeom prst="rect">
            <a:avLst/>
          </a:prstGeom>
          <a:noFill/>
        </p:spPr>
        <p:txBody>
          <a:bodyPr wrap="none">
            <a:spAutoFit/>
          </a:bodyPr>
          <a:lstStyle/>
          <a:p>
            <a:r>
              <a:rPr lang="en-US" altLang="zh-CN" sz="2000" b="1" i="1" dirty="0" smtClean="0">
                <a:solidFill>
                  <a:srgbClr val="FF0000"/>
                </a:solidFill>
                <a:latin typeface="Times New Roman" panose="02020603050405020304" pitchFamily="18" charset="0"/>
                <a:cs typeface="Times New Roman" panose="02020603050405020304" pitchFamily="18" charset="0"/>
              </a:rPr>
              <a:t>F</a:t>
            </a:r>
            <a:r>
              <a:rPr lang="en-US" altLang="zh-CN" sz="2000" b="1" baseline="-25000" dirty="0" smtClean="0">
                <a:solidFill>
                  <a:srgbClr val="FF0000"/>
                </a:solidFill>
                <a:latin typeface="Times New Roman" panose="02020603050405020304" pitchFamily="18" charset="0"/>
                <a:cs typeface="Times New Roman" panose="02020603050405020304" pitchFamily="18" charset="0"/>
              </a:rPr>
              <a:t>2</a:t>
            </a:r>
            <a:endParaRPr lang="x-none" sz="2000" b="1" baseline="-25000" dirty="0">
              <a:solidFill>
                <a:srgbClr val="FF0000"/>
              </a:solidFill>
              <a:latin typeface="Times New Roman" panose="02020603050405020304" pitchFamily="18" charset="0"/>
              <a:cs typeface="Times New Roman" panose="02020603050405020304" pitchFamily="18" charset="0"/>
            </a:endParaRPr>
          </a:p>
        </p:txBody>
      </p:sp>
      <p:sp>
        <p:nvSpPr>
          <p:cNvPr id="24" name="矩形 23"/>
          <p:cNvSpPr/>
          <p:nvPr/>
        </p:nvSpPr>
        <p:spPr>
          <a:xfrm>
            <a:off x="4858783" y="1580222"/>
            <a:ext cx="4160089" cy="1006429"/>
          </a:xfrm>
          <a:prstGeom prst="rect">
            <a:avLst/>
          </a:prstGeom>
        </p:spPr>
        <p:txBody>
          <a:bodyPr wrap="square">
            <a:spAutoFit/>
          </a:bodyPr>
          <a:lstStyle/>
          <a:p>
            <a:pPr algn="just">
              <a:lnSpc>
                <a:spcPct val="110000"/>
              </a:lnSpc>
            </a:pPr>
            <a:r>
              <a:rPr lang="en-US" altLang="zh-CN" b="1" u="sng"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V</a:t>
            </a:r>
            <a:r>
              <a:rPr lang="en-US" altLang="zh-CN" b="1" u="sng" baseline="-2500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a:t>
            </a:r>
            <a:r>
              <a:rPr lang="en-US" altLang="zh-CN" b="1" u="sng"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=V</a:t>
            </a:r>
            <a:r>
              <a:rPr lang="en-US" altLang="zh-CN" b="1" u="sng" baseline="-2500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IL</a:t>
            </a:r>
            <a:r>
              <a:rPr lang="en-US" altLang="zh-CN" b="1" u="sng"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=0.2V</a:t>
            </a:r>
            <a:r>
              <a:rPr lang="zh-CN" altLang="en-US" b="1" u="sng"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低电平时</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b="1" dirty="0" smtClean="0">
                <a:latin typeface="Times New Roman" panose="02020603050405020304" pitchFamily="18" charset="0"/>
                <a:ea typeface="宋体" panose="02010600030101010101" pitchFamily="2" charset="-122"/>
                <a:cs typeface="Times New Roman" panose="02020603050405020304" pitchFamily="18" charset="0"/>
              </a:rPr>
              <a:t>V</a:t>
            </a:r>
            <a:r>
              <a:rPr lang="en-US" altLang="zh-CN" b="1" baseline="-25000" dirty="0" smtClean="0">
                <a:latin typeface="Times New Roman" panose="02020603050405020304" pitchFamily="18" charset="0"/>
                <a:ea typeface="宋体" panose="02010600030101010101" pitchFamily="2" charset="-122"/>
                <a:cs typeface="Times New Roman" panose="02020603050405020304" pitchFamily="18" charset="0"/>
              </a:rPr>
              <a:t>C</a:t>
            </a: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低</a:t>
            </a:r>
            <a:r>
              <a:rPr lang="zh-CN" altLang="en-US"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电平</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T</a:t>
            </a:r>
            <a:r>
              <a:rPr lang="en-US" altLang="zh-CN" baseline="-25000" dirty="0" smtClean="0">
                <a:latin typeface="Times New Roman" panose="02020603050405020304" pitchFamily="18" charset="0"/>
                <a:ea typeface="宋体" panose="02010600030101010101" pitchFamily="2" charset="-122"/>
                <a:cs typeface="Times New Roman" panose="02020603050405020304" pitchFamily="18" charset="0"/>
              </a:rPr>
              <a:t>2 </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T</a:t>
            </a:r>
            <a:r>
              <a:rPr lang="en-US" altLang="zh-CN" baseline="-25000" dirty="0" smtClean="0">
                <a:latin typeface="Times New Roman" panose="02020603050405020304" pitchFamily="18" charset="0"/>
                <a:ea typeface="宋体" panose="02010600030101010101" pitchFamily="2" charset="-122"/>
                <a:cs typeface="Times New Roman" panose="02020603050405020304" pitchFamily="18" charset="0"/>
              </a:rPr>
              <a:t>5 </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截止，</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b="1" dirty="0" smtClean="0">
                <a:latin typeface="Times New Roman" panose="02020603050405020304" pitchFamily="18" charset="0"/>
                <a:ea typeface="宋体" panose="02010600030101010101" pitchFamily="2" charset="-122"/>
                <a:cs typeface="Times New Roman" panose="02020603050405020304" pitchFamily="18" charset="0"/>
              </a:rPr>
              <a:t>V</a:t>
            </a:r>
            <a:r>
              <a:rPr lang="en-US" altLang="zh-CN" b="1" baseline="-25000" dirty="0" smtClean="0">
                <a:latin typeface="Times New Roman" panose="02020603050405020304" pitchFamily="18" charset="0"/>
                <a:ea typeface="宋体" panose="02010600030101010101" pitchFamily="2" charset="-122"/>
                <a:cs typeface="Times New Roman" panose="02020603050405020304" pitchFamily="18" charset="0"/>
              </a:rPr>
              <a:t>E2</a:t>
            </a:r>
            <a:r>
              <a:rPr lang="en-US" altLang="zh-CN" b="1"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(F</a:t>
            </a:r>
            <a:r>
              <a:rPr lang="en-US" altLang="zh-CN" baseline="-25000" dirty="0" smtClean="0">
                <a:latin typeface="Times New Roman" panose="02020603050405020304" pitchFamily="18" charset="0"/>
                <a:ea typeface="宋体" panose="02010600030101010101" pitchFamily="2" charset="-122"/>
                <a:cs typeface="Times New Roman" panose="02020603050405020304" pitchFamily="18" charset="0"/>
              </a:rPr>
              <a:t>2</a:t>
            </a:r>
            <a:r>
              <a:rPr lang="zh-CN" altLang="en-US" dirty="0">
                <a:latin typeface="Times New Roman" panose="02020603050405020304" pitchFamily="18" charset="0"/>
                <a:ea typeface="宋体" panose="02010600030101010101" pitchFamily="2" charset="-122"/>
                <a:cs typeface="Times New Roman" panose="02020603050405020304" pitchFamily="18" charset="0"/>
              </a:rPr>
              <a:t>端口</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baseline="-25000" dirty="0" smtClean="0">
                <a:latin typeface="Times New Roman" panose="02020603050405020304" pitchFamily="18" charset="0"/>
                <a:ea typeface="宋体" panose="02010600030101010101" pitchFamily="2" charset="-122"/>
                <a:cs typeface="Times New Roman" panose="02020603050405020304" pitchFamily="18" charset="0"/>
              </a:rPr>
              <a:t> </a:t>
            </a:r>
            <a:r>
              <a:rPr lang="zh-CN" altLang="en-US"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低电平</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b="1" dirty="0" smtClean="0">
                <a:latin typeface="Times New Roman" panose="02020603050405020304" pitchFamily="18" charset="0"/>
                <a:ea typeface="宋体" panose="02010600030101010101" pitchFamily="2" charset="-122"/>
                <a:cs typeface="Times New Roman" panose="02020603050405020304" pitchFamily="18" charset="0"/>
              </a:rPr>
              <a:t>V</a:t>
            </a:r>
            <a:r>
              <a:rPr lang="en-US" altLang="zh-CN" b="1" baseline="-25000" dirty="0" smtClean="0">
                <a:latin typeface="Times New Roman" panose="02020603050405020304" pitchFamily="18" charset="0"/>
                <a:ea typeface="宋体" panose="02010600030101010101" pitchFamily="2" charset="-122"/>
                <a:cs typeface="Times New Roman" panose="02020603050405020304" pitchFamily="18" charset="0"/>
              </a:rPr>
              <a:t>C2</a:t>
            </a:r>
            <a:r>
              <a:rPr lang="en-US" altLang="zh-CN" b="1"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F</a:t>
            </a:r>
            <a:r>
              <a:rPr lang="en-US" altLang="zh-CN" baseline="-25000" dirty="0" smtClean="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端口</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baseline="-25000" dirty="0" smtClean="0">
                <a:latin typeface="Times New Roman" panose="02020603050405020304" pitchFamily="18" charset="0"/>
                <a:ea typeface="宋体" panose="02010600030101010101" pitchFamily="2" charset="-122"/>
                <a:cs typeface="Times New Roman" panose="02020603050405020304" pitchFamily="18" charset="0"/>
              </a:rPr>
              <a:t> </a:t>
            </a:r>
            <a:r>
              <a:rPr lang="zh-CN" altLang="en-US"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高电平</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smtClean="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矩形 25"/>
          <p:cNvSpPr/>
          <p:nvPr/>
        </p:nvSpPr>
        <p:spPr>
          <a:xfrm>
            <a:off x="4858783" y="2618426"/>
            <a:ext cx="4160087" cy="2585323"/>
          </a:xfrm>
          <a:prstGeom prst="rect">
            <a:avLst/>
          </a:prstGeom>
        </p:spPr>
        <p:txBody>
          <a:bodyPr wrap="square">
            <a:spAutoFit/>
          </a:bodyPr>
          <a:lstStyle/>
          <a:p>
            <a:pPr algn="just"/>
            <a:r>
              <a:rPr lang="en-US" altLang="zh-CN" b="1" u="sng"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V</a:t>
            </a:r>
            <a:r>
              <a:rPr lang="en-US" altLang="zh-CN" b="1" u="sng" baseline="-2500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a:t>
            </a:r>
            <a:r>
              <a:rPr lang="en-US" altLang="zh-CN" b="1" u="sng"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=V</a:t>
            </a:r>
            <a:r>
              <a:rPr lang="en-US" altLang="zh-CN" b="1" u="sng" baseline="-2500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IH</a:t>
            </a:r>
            <a:r>
              <a:rPr lang="en-US" altLang="zh-CN" b="1" u="sng"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=3.4V</a:t>
            </a:r>
            <a:r>
              <a:rPr lang="zh-CN" altLang="en-US" b="1" u="sng"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高电平时</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b="1" dirty="0" smtClean="0">
                <a:latin typeface="Times New Roman" panose="02020603050405020304" pitchFamily="18" charset="0"/>
                <a:ea typeface="宋体" panose="02010600030101010101" pitchFamily="2" charset="-122"/>
                <a:cs typeface="Times New Roman" panose="02020603050405020304" pitchFamily="18" charset="0"/>
              </a:rPr>
              <a:t>V</a:t>
            </a:r>
            <a:r>
              <a:rPr lang="en-US" altLang="zh-CN" b="1" baseline="-25000" dirty="0" smtClean="0">
                <a:latin typeface="Times New Roman" panose="02020603050405020304" pitchFamily="18" charset="0"/>
                <a:ea typeface="宋体" panose="02010600030101010101" pitchFamily="2" charset="-122"/>
                <a:cs typeface="Times New Roman" panose="02020603050405020304" pitchFamily="18" charset="0"/>
              </a:rPr>
              <a:t>C</a:t>
            </a:r>
            <a:r>
              <a:rPr lang="zh-CN" altLang="en-US"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高电平</a:t>
            </a:r>
            <a:r>
              <a:rPr lang="en-US" altLang="zh-CN"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1.4V</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 T</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rPr>
              <a:t>2 </a:t>
            </a:r>
            <a:r>
              <a:rPr lang="en-US" altLang="zh-CN" dirty="0">
                <a:latin typeface="Times New Roman" panose="02020603050405020304" pitchFamily="18" charset="0"/>
                <a:ea typeface="宋体" panose="02010600030101010101" pitchFamily="2" charset="-122"/>
                <a:cs typeface="Times New Roman" panose="02020603050405020304" pitchFamily="18" charset="0"/>
              </a:rPr>
              <a:t>T</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rPr>
              <a:t>5 </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导通且为饱和导通（通过参数设计满足），</a:t>
            </a:r>
            <a:r>
              <a:rPr lang="en-US" altLang="zh-CN" b="1" dirty="0" smtClean="0">
                <a:latin typeface="Times New Roman" panose="02020603050405020304" pitchFamily="18" charset="0"/>
                <a:ea typeface="宋体" panose="02010600030101010101" pitchFamily="2" charset="-122"/>
                <a:cs typeface="Times New Roman" panose="02020603050405020304" pitchFamily="18" charset="0"/>
              </a:rPr>
              <a:t>V</a:t>
            </a:r>
            <a:r>
              <a:rPr lang="en-US" altLang="zh-CN" b="1" baseline="-25000" dirty="0" smtClean="0">
                <a:latin typeface="Times New Roman" panose="02020603050405020304" pitchFamily="18" charset="0"/>
                <a:ea typeface="宋体" panose="02010600030101010101" pitchFamily="2" charset="-122"/>
                <a:cs typeface="Times New Roman" panose="02020603050405020304" pitchFamily="18" charset="0"/>
              </a:rPr>
              <a:t>E2</a:t>
            </a:r>
            <a:r>
              <a:rPr lang="en-US" altLang="zh-CN" b="1"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F</a:t>
            </a:r>
            <a:r>
              <a:rPr lang="en-US" altLang="zh-CN" baseline="-25000" dirty="0" smtClean="0">
                <a:latin typeface="Times New Roman" panose="02020603050405020304" pitchFamily="18" charset="0"/>
                <a:ea typeface="宋体" panose="02010600030101010101" pitchFamily="2" charset="-122"/>
                <a:cs typeface="Times New Roman" panose="02020603050405020304" pitchFamily="18" charset="0"/>
              </a:rPr>
              <a:t>2</a:t>
            </a:r>
            <a:r>
              <a:rPr lang="zh-CN" altLang="en-US" dirty="0">
                <a:latin typeface="Times New Roman" panose="02020603050405020304" pitchFamily="18" charset="0"/>
                <a:ea typeface="宋体" panose="02010600030101010101" pitchFamily="2" charset="-122"/>
                <a:cs typeface="Times New Roman" panose="02020603050405020304" pitchFamily="18" charset="0"/>
              </a:rPr>
              <a:t>端口</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baseline="-25000" dirty="0" smtClean="0">
                <a:latin typeface="Times New Roman" panose="02020603050405020304" pitchFamily="18" charset="0"/>
                <a:ea typeface="宋体" panose="02010600030101010101" pitchFamily="2" charset="-122"/>
                <a:cs typeface="Times New Roman" panose="02020603050405020304" pitchFamily="18" charset="0"/>
              </a:rPr>
              <a:t> </a:t>
            </a:r>
            <a:r>
              <a:rPr lang="zh-CN" altLang="en-US"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高电平</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(0.7V</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，满足导通条件</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b="1" dirty="0" smtClean="0">
                <a:latin typeface="Times New Roman" panose="02020603050405020304" pitchFamily="18" charset="0"/>
                <a:ea typeface="宋体" panose="02010600030101010101" pitchFamily="2" charset="-122"/>
                <a:cs typeface="Times New Roman" panose="02020603050405020304" pitchFamily="18" charset="0"/>
              </a:rPr>
              <a:t>V</a:t>
            </a:r>
            <a:r>
              <a:rPr lang="en-US" altLang="zh-CN" b="1" baseline="-25000" dirty="0" smtClean="0">
                <a:latin typeface="Times New Roman" panose="02020603050405020304" pitchFamily="18" charset="0"/>
                <a:ea typeface="宋体" panose="02010600030101010101" pitchFamily="2" charset="-122"/>
                <a:cs typeface="Times New Roman" panose="02020603050405020304" pitchFamily="18" charset="0"/>
              </a:rPr>
              <a:t>C2</a:t>
            </a:r>
            <a:r>
              <a:rPr lang="en-US" altLang="zh-CN" b="1"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F</a:t>
            </a:r>
            <a:r>
              <a:rPr lang="en-US" altLang="zh-CN" baseline="-25000" dirty="0" smtClean="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端口</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baseline="-25000" dirty="0" smtClean="0">
                <a:latin typeface="Times New Roman" panose="02020603050405020304" pitchFamily="18" charset="0"/>
                <a:ea typeface="宋体" panose="02010600030101010101" pitchFamily="2" charset="-122"/>
                <a:cs typeface="Times New Roman" panose="02020603050405020304" pitchFamily="18" charset="0"/>
              </a:rPr>
              <a:t> </a:t>
            </a:r>
            <a:r>
              <a:rPr lang="zh-CN" altLang="en-US"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什么状态？</a:t>
            </a:r>
            <a:endParaRPr lang="en-US" altLang="zh-CN"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T</a:t>
            </a:r>
            <a:r>
              <a:rPr lang="en-US" altLang="zh-CN" baseline="-25000" dirty="0" smtClean="0">
                <a:latin typeface="Times New Roman" panose="02020603050405020304" pitchFamily="18" charset="0"/>
                <a:ea typeface="宋体" panose="02010600030101010101" pitchFamily="2" charset="-122"/>
                <a:cs typeface="Times New Roman" panose="02020603050405020304" pitchFamily="18" charset="0"/>
              </a:rPr>
              <a:t>2 </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饱和</a:t>
            </a:r>
            <a:r>
              <a:rPr lang="zh-CN" altLang="en-US" dirty="0">
                <a:latin typeface="Times New Roman" panose="02020603050405020304" pitchFamily="18" charset="0"/>
                <a:ea typeface="宋体" panose="02010600030101010101" pitchFamily="2" charset="-122"/>
                <a:cs typeface="Times New Roman" panose="02020603050405020304" pitchFamily="18" charset="0"/>
              </a:rPr>
              <a:t>导</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通，</a:t>
            </a:r>
            <a:r>
              <a:rPr lang="en-US" altLang="zh-CN" b="1" dirty="0" smtClean="0">
                <a:latin typeface="Times New Roman" panose="02020603050405020304" pitchFamily="18" charset="0"/>
                <a:ea typeface="宋体" panose="02010600030101010101" pitchFamily="2" charset="-122"/>
                <a:cs typeface="Times New Roman" panose="02020603050405020304" pitchFamily="18" charset="0"/>
              </a:rPr>
              <a:t>V</a:t>
            </a:r>
            <a:r>
              <a:rPr lang="en-US" altLang="zh-CN" b="1" baseline="-25000" dirty="0" smtClean="0">
                <a:latin typeface="Times New Roman" panose="02020603050405020304" pitchFamily="18" charset="0"/>
                <a:ea typeface="宋体" panose="02010600030101010101" pitchFamily="2" charset="-122"/>
                <a:cs typeface="Times New Roman" panose="02020603050405020304" pitchFamily="18" charset="0"/>
              </a:rPr>
              <a:t>T2</a:t>
            </a:r>
            <a:r>
              <a:rPr lang="en-US" altLang="zh-CN" b="1" dirty="0" smtClean="0">
                <a:latin typeface="Times New Roman" panose="02020603050405020304" pitchFamily="18" charset="0"/>
                <a:ea typeface="宋体" panose="02010600030101010101" pitchFamily="2" charset="-122"/>
                <a:cs typeface="Times New Roman" panose="02020603050405020304" pitchFamily="18" charset="0"/>
              </a:rPr>
              <a:t>=0.1-0.3V</a:t>
            </a:r>
            <a:r>
              <a:rPr lang="zh-CN" altLang="en-US" b="1" dirty="0" smtClean="0">
                <a:latin typeface="Times New Roman" panose="02020603050405020304" pitchFamily="18" charset="0"/>
                <a:ea typeface="宋体" panose="02010600030101010101" pitchFamily="2" charset="-122"/>
                <a:cs typeface="Times New Roman" panose="02020603050405020304" pitchFamily="18" charset="0"/>
              </a:rPr>
              <a:t>，显然</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V</a:t>
            </a:r>
            <a:r>
              <a:rPr lang="en-US" altLang="zh-CN" b="1" baseline="-25000" dirty="0">
                <a:latin typeface="Times New Roman" panose="02020603050405020304" pitchFamily="18" charset="0"/>
                <a:ea typeface="宋体" panose="02010600030101010101" pitchFamily="2" charset="-122"/>
                <a:cs typeface="Times New Roman" panose="02020603050405020304" pitchFamily="18" charset="0"/>
              </a:rPr>
              <a:t>C2</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b="1"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 V</a:t>
            </a:r>
            <a:r>
              <a:rPr lang="en-US" altLang="zh-CN" b="1" baseline="-25000" dirty="0">
                <a:latin typeface="Times New Roman" panose="02020603050405020304" pitchFamily="18" charset="0"/>
                <a:ea typeface="宋体" panose="02010600030101010101" pitchFamily="2" charset="-122"/>
                <a:cs typeface="Times New Roman" panose="02020603050405020304" pitchFamily="18" charset="0"/>
              </a:rPr>
              <a:t>E2 </a:t>
            </a:r>
            <a:r>
              <a:rPr lang="en-US" altLang="zh-CN" b="1" dirty="0" smtClean="0">
                <a:latin typeface="Times New Roman" panose="02020603050405020304" pitchFamily="18" charset="0"/>
                <a:ea typeface="宋体" panose="02010600030101010101" pitchFamily="2" charset="-122"/>
                <a:cs typeface="Times New Roman" panose="02020603050405020304" pitchFamily="18" charset="0"/>
              </a:rPr>
              <a:t>+V</a:t>
            </a:r>
            <a:r>
              <a:rPr lang="en-US" altLang="zh-CN" b="1" baseline="-25000" dirty="0" smtClean="0">
                <a:latin typeface="Times New Roman" panose="02020603050405020304" pitchFamily="18" charset="0"/>
                <a:ea typeface="宋体" panose="02010600030101010101" pitchFamily="2" charset="-122"/>
                <a:cs typeface="Times New Roman" panose="02020603050405020304" pitchFamily="18" charset="0"/>
              </a:rPr>
              <a:t>T2</a:t>
            </a:r>
            <a:r>
              <a:rPr lang="en-US" altLang="zh-CN" b="1" dirty="0" smtClean="0">
                <a:latin typeface="Times New Roman" panose="02020603050405020304" pitchFamily="18" charset="0"/>
                <a:ea typeface="宋体" panose="02010600030101010101" pitchFamily="2" charset="-122"/>
                <a:cs typeface="Times New Roman" panose="02020603050405020304" pitchFamily="18" charset="0"/>
              </a:rPr>
              <a:t>=0.7+0.3=1.0V</a:t>
            </a:r>
            <a:r>
              <a:rPr lang="zh-CN" altLang="en-US" b="1" dirty="0" smtClean="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但是</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T</a:t>
            </a:r>
            <a:r>
              <a:rPr lang="en-US" altLang="zh-CN" baseline="-25000" dirty="0" smtClean="0">
                <a:latin typeface="Times New Roman" panose="02020603050405020304" pitchFamily="18" charset="0"/>
                <a:ea typeface="宋体" panose="02010600030101010101" pitchFamily="2" charset="-122"/>
                <a:cs typeface="Times New Roman" panose="02020603050405020304" pitchFamily="18" charset="0"/>
              </a:rPr>
              <a:t>4 </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的下方有一个</a:t>
            </a:r>
            <a:r>
              <a:rPr lang="en-US" altLang="zh-CN"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D</a:t>
            </a:r>
            <a:r>
              <a:rPr lang="en-US" altLang="zh-CN" b="1" baseline="-2500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，若</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T</a:t>
            </a:r>
            <a:r>
              <a:rPr lang="en-US" altLang="zh-CN" baseline="-25000" dirty="0" smtClean="0">
                <a:latin typeface="Times New Roman" panose="02020603050405020304" pitchFamily="18" charset="0"/>
                <a:ea typeface="宋体" panose="02010600030101010101" pitchFamily="2" charset="-122"/>
                <a:cs typeface="Times New Roman" panose="02020603050405020304" pitchFamily="18" charset="0"/>
              </a:rPr>
              <a:t>4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导</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通则</a:t>
            </a:r>
            <a:r>
              <a:rPr lang="en-US" altLang="zh-CN" b="1" dirty="0" smtClean="0">
                <a:latin typeface="Times New Roman" panose="02020603050405020304" pitchFamily="18" charset="0"/>
                <a:ea typeface="宋体" panose="02010600030101010101" pitchFamily="2" charset="-122"/>
                <a:cs typeface="Times New Roman" panose="02020603050405020304" pitchFamily="18" charset="0"/>
              </a:rPr>
              <a:t>V</a:t>
            </a:r>
            <a:r>
              <a:rPr lang="en-US" altLang="zh-CN" b="1" baseline="-25000" dirty="0" smtClean="0">
                <a:latin typeface="Times New Roman" panose="02020603050405020304" pitchFamily="18" charset="0"/>
                <a:ea typeface="宋体" panose="02010600030101010101" pitchFamily="2" charset="-122"/>
                <a:cs typeface="Times New Roman" panose="02020603050405020304" pitchFamily="18" charset="0"/>
              </a:rPr>
              <a:t>E4</a:t>
            </a:r>
            <a:r>
              <a:rPr lang="en-US" altLang="zh-CN" b="1" dirty="0" smtClean="0">
                <a:latin typeface="Times New Roman" panose="02020603050405020304" pitchFamily="18" charset="0"/>
                <a:ea typeface="宋体" panose="02010600030101010101" pitchFamily="2" charset="-122"/>
                <a:cs typeface="Times New Roman" panose="02020603050405020304" pitchFamily="18" charset="0"/>
              </a:rPr>
              <a:t>=0.3V</a:t>
            </a:r>
            <a:r>
              <a:rPr lang="zh-CN" altLang="en-US" b="1" dirty="0" smtClean="0">
                <a:latin typeface="Times New Roman" panose="02020603050405020304" pitchFamily="18" charset="0"/>
                <a:ea typeface="宋体" panose="02010600030101010101" pitchFamily="2" charset="-122"/>
                <a:cs typeface="Times New Roman" panose="02020603050405020304" pitchFamily="18" charset="0"/>
              </a:rPr>
              <a:t>，无法满足</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D</a:t>
            </a:r>
            <a:r>
              <a:rPr lang="en-US" altLang="zh-CN" b="1" baseline="-25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b="1" dirty="0" smtClean="0">
                <a:latin typeface="Times New Roman" panose="02020603050405020304" pitchFamily="18" charset="0"/>
                <a:ea typeface="宋体" panose="02010600030101010101" pitchFamily="2" charset="-122"/>
                <a:cs typeface="Times New Roman" panose="02020603050405020304" pitchFamily="18" charset="0"/>
              </a:rPr>
              <a:t>导通条件，因此</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a:t>
            </a:r>
            <a:r>
              <a:rPr lang="en-US" altLang="zh-CN" b="1" baseline="-25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4 </a:t>
            </a:r>
            <a:r>
              <a:rPr lang="zh-CN" altLang="en-US"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截止</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！相当于</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V</a:t>
            </a:r>
            <a:r>
              <a:rPr lang="en-US" altLang="zh-CN" b="1" baseline="-25000" dirty="0">
                <a:latin typeface="Times New Roman" panose="02020603050405020304" pitchFamily="18" charset="0"/>
                <a:ea typeface="宋体" panose="02010600030101010101" pitchFamily="2" charset="-122"/>
                <a:cs typeface="Times New Roman" panose="02020603050405020304" pitchFamily="18" charset="0"/>
              </a:rPr>
              <a:t>C2</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rPr>
              <a:t>(F</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端口</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输出</a:t>
            </a:r>
            <a:r>
              <a:rPr lang="zh-CN" altLang="en-US"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低电平。</a:t>
            </a:r>
            <a:endParaRPr lang="en-US" altLang="zh-CN"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5" name="矩形 34"/>
          <p:cNvSpPr/>
          <p:nvPr/>
        </p:nvSpPr>
        <p:spPr>
          <a:xfrm>
            <a:off x="657777" y="3772222"/>
            <a:ext cx="417102" cy="369332"/>
          </a:xfrm>
          <a:prstGeom prst="rect">
            <a:avLst/>
          </a:prstGeom>
        </p:spPr>
        <p:txBody>
          <a:bodyPr wrap="none">
            <a:spAutoFit/>
          </a:bodyPr>
          <a:lstStyle/>
          <a:p>
            <a:r>
              <a:rPr lang="zh-CN" altLang="en-US" b="1" dirty="0"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低</a:t>
            </a:r>
            <a:endParaRPr lang="x-none" b="1"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6" name="矩形 35"/>
          <p:cNvSpPr/>
          <p:nvPr/>
        </p:nvSpPr>
        <p:spPr>
          <a:xfrm>
            <a:off x="2049364" y="3466781"/>
            <a:ext cx="417102" cy="369332"/>
          </a:xfrm>
          <a:prstGeom prst="rect">
            <a:avLst/>
          </a:prstGeom>
        </p:spPr>
        <p:txBody>
          <a:bodyPr wrap="none">
            <a:spAutoFit/>
          </a:bodyPr>
          <a:lstStyle/>
          <a:p>
            <a:r>
              <a:rPr lang="zh-CN" altLang="en-US" b="1" dirty="0"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低</a:t>
            </a:r>
            <a:endParaRPr lang="x-none" b="1"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41" name="矩形 40"/>
          <p:cNvSpPr/>
          <p:nvPr/>
        </p:nvSpPr>
        <p:spPr>
          <a:xfrm>
            <a:off x="3047397" y="3921977"/>
            <a:ext cx="417102" cy="369332"/>
          </a:xfrm>
          <a:prstGeom prst="rect">
            <a:avLst/>
          </a:prstGeom>
        </p:spPr>
        <p:txBody>
          <a:bodyPr wrap="none">
            <a:spAutoFit/>
          </a:bodyPr>
          <a:lstStyle/>
          <a:p>
            <a:r>
              <a:rPr lang="zh-CN" altLang="en-US" b="1" dirty="0"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低</a:t>
            </a:r>
            <a:endParaRPr lang="x-none" b="1"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42" name="矩形 41"/>
          <p:cNvSpPr/>
          <p:nvPr/>
        </p:nvSpPr>
        <p:spPr>
          <a:xfrm>
            <a:off x="3121332" y="2401985"/>
            <a:ext cx="417102" cy="369332"/>
          </a:xfrm>
          <a:prstGeom prst="rect">
            <a:avLst/>
          </a:prstGeom>
        </p:spPr>
        <p:txBody>
          <a:bodyPr wrap="none">
            <a:spAutoFit/>
          </a:bodyPr>
          <a:lstStyle/>
          <a:p>
            <a:r>
              <a:rPr lang="zh-CN" altLang="en-US" b="1" dirty="0"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高</a:t>
            </a:r>
            <a:endParaRPr lang="x-none" b="1"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43" name="矩形 42"/>
          <p:cNvSpPr/>
          <p:nvPr/>
        </p:nvSpPr>
        <p:spPr>
          <a:xfrm>
            <a:off x="2217009" y="3744689"/>
            <a:ext cx="417102" cy="369332"/>
          </a:xfrm>
          <a:prstGeom prst="rect">
            <a:avLst/>
          </a:prstGeom>
        </p:spPr>
        <p:txBody>
          <a:bodyPr wrap="none">
            <a:spAutoFit/>
          </a:bodyPr>
          <a:lstStyle/>
          <a:p>
            <a:r>
              <a:rPr lang="zh-CN" altLang="en-US" b="1" dirty="0"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高</a:t>
            </a:r>
            <a:endParaRPr lang="x-none" b="1"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44" name="矩形 43"/>
          <p:cNvSpPr/>
          <p:nvPr/>
        </p:nvSpPr>
        <p:spPr>
          <a:xfrm>
            <a:off x="3060162" y="3729300"/>
            <a:ext cx="417102" cy="369332"/>
          </a:xfrm>
          <a:prstGeom prst="rect">
            <a:avLst/>
          </a:prstGeom>
        </p:spPr>
        <p:txBody>
          <a:bodyPr wrap="none">
            <a:spAutoFit/>
          </a:bodyPr>
          <a:lstStyle/>
          <a:p>
            <a:r>
              <a:rPr lang="zh-CN" altLang="en-US" b="1" dirty="0"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高</a:t>
            </a:r>
            <a:endParaRPr lang="x-none" b="1"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45" name="矩形 44"/>
          <p:cNvSpPr/>
          <p:nvPr/>
        </p:nvSpPr>
        <p:spPr>
          <a:xfrm>
            <a:off x="2577432" y="2619850"/>
            <a:ext cx="301686" cy="369332"/>
          </a:xfrm>
          <a:prstGeom prst="rect">
            <a:avLst/>
          </a:prstGeom>
        </p:spPr>
        <p:txBody>
          <a:bodyPr wrap="none">
            <a:spAutoFit/>
          </a:bodyPr>
          <a:lstStyle/>
          <a:p>
            <a:r>
              <a:rPr lang="en-US" altLang="zh-CN" b="1" dirty="0"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a:t>
            </a:r>
            <a:endParaRPr lang="x-none" b="1"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46" name="矩形 45"/>
          <p:cNvSpPr/>
          <p:nvPr/>
        </p:nvSpPr>
        <p:spPr>
          <a:xfrm>
            <a:off x="2850243" y="2825453"/>
            <a:ext cx="534121" cy="369332"/>
          </a:xfrm>
          <a:prstGeom prst="rect">
            <a:avLst/>
          </a:prstGeom>
        </p:spPr>
        <p:txBody>
          <a:bodyPr wrap="none">
            <a:spAutoFit/>
          </a:bodyPr>
          <a:lstStyle/>
          <a:p>
            <a:r>
              <a:rPr lang="zh-CN" altLang="en-US" b="1" dirty="0"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低</a:t>
            </a:r>
            <a:r>
              <a:rPr lang="en-US" altLang="zh-CN" b="1" dirty="0"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a:t>
            </a:r>
            <a:endParaRPr lang="x-none" b="1"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47" name="矩形 46"/>
          <p:cNvSpPr/>
          <p:nvPr/>
        </p:nvSpPr>
        <p:spPr>
          <a:xfrm>
            <a:off x="3413239" y="3256322"/>
            <a:ext cx="977892" cy="402517"/>
          </a:xfrm>
          <a:prstGeom prst="rect">
            <a:avLst/>
          </a:prstGeom>
          <a:solidFill>
            <a:schemeClr val="accent4">
              <a:lumMod val="60000"/>
              <a:lumOff val="4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8" name="矩形 47"/>
          <p:cNvSpPr/>
          <p:nvPr/>
        </p:nvSpPr>
        <p:spPr>
          <a:xfrm>
            <a:off x="3691237" y="2878308"/>
            <a:ext cx="554960" cy="400110"/>
          </a:xfrm>
          <a:prstGeom prst="rect">
            <a:avLst/>
          </a:prstGeom>
          <a:noFill/>
        </p:spPr>
        <p:txBody>
          <a:bodyPr wrap="none">
            <a:spAutoFit/>
          </a:bodyPr>
          <a:lstStyle/>
          <a:p>
            <a:r>
              <a:rPr lang="en-US" altLang="zh-CN" sz="2000" b="1" i="1" dirty="0" smtClean="0">
                <a:latin typeface="Times New Roman" panose="02020603050405020304" pitchFamily="18" charset="0"/>
                <a:cs typeface="Times New Roman" panose="02020603050405020304" pitchFamily="18" charset="0"/>
              </a:rPr>
              <a:t>V</a:t>
            </a:r>
            <a:r>
              <a:rPr lang="en-US" altLang="zh-CN" sz="2000" b="1" baseline="-25000" dirty="0" smtClean="0">
                <a:latin typeface="Times New Roman" panose="02020603050405020304" pitchFamily="18" charset="0"/>
                <a:cs typeface="Times New Roman" panose="02020603050405020304" pitchFamily="18" charset="0"/>
              </a:rPr>
              <a:t>E4</a:t>
            </a:r>
            <a:endParaRPr lang="x-none" sz="2000" b="1" baseline="-25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35"/>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36"/>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4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4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500"/>
                                        <p:tgtEl>
                                          <p:spTgt spid="4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fade">
                                      <p:cBhvr>
                                        <p:cTn id="52" dur="500"/>
                                        <p:tgtEl>
                                          <p:spTgt spid="45"/>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47"/>
                                        </p:tgtEl>
                                        <p:attrNameLst>
                                          <p:attrName>style.visibility</p:attrName>
                                        </p:attrNameLst>
                                      </p:cBhvr>
                                      <p:to>
                                        <p:strVal val="visible"/>
                                      </p:to>
                                    </p:set>
                                    <p:anim calcmode="lin" valueType="num">
                                      <p:cBhvr additive="base">
                                        <p:cTn id="57" dur="500" fill="hold"/>
                                        <p:tgtEl>
                                          <p:spTgt spid="47"/>
                                        </p:tgtEl>
                                        <p:attrNameLst>
                                          <p:attrName>ppt_x</p:attrName>
                                        </p:attrNameLst>
                                      </p:cBhvr>
                                      <p:tavLst>
                                        <p:tav tm="0">
                                          <p:val>
                                            <p:strVal val="#ppt_x"/>
                                          </p:val>
                                        </p:tav>
                                        <p:tav tm="100000">
                                          <p:val>
                                            <p:strVal val="#ppt_x"/>
                                          </p:val>
                                        </p:tav>
                                      </p:tavLst>
                                    </p:anim>
                                    <p:anim calcmode="lin" valueType="num">
                                      <p:cBhvr additive="base">
                                        <p:cTn id="5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45"/>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5" grpId="0"/>
      <p:bldP spid="35" grpId="1"/>
      <p:bldP spid="36" grpId="0"/>
      <p:bldP spid="36" grpId="1"/>
      <p:bldP spid="41" grpId="0"/>
      <p:bldP spid="41" grpId="1"/>
      <p:bldP spid="42" grpId="0"/>
      <p:bldP spid="42" grpId="1"/>
      <p:bldP spid="43" grpId="0"/>
      <p:bldP spid="44" grpId="0"/>
      <p:bldP spid="45" grpId="0"/>
      <p:bldP spid="45" grpId="1"/>
      <p:bldP spid="46" grpId="0"/>
      <p:bldP spid="4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8" descr="3-2-3"/>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t="32441" r="4056"/>
          <a:stretch>
            <a:fillRect/>
          </a:stretch>
        </p:blipFill>
        <p:spPr bwMode="auto">
          <a:xfrm>
            <a:off x="2896243" y="2190323"/>
            <a:ext cx="6191878" cy="348088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3-2-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035" r="29260" b="66060"/>
          <a:stretch>
            <a:fillRect/>
          </a:stretch>
        </p:blipFill>
        <p:spPr bwMode="auto">
          <a:xfrm>
            <a:off x="-14778" y="2495122"/>
            <a:ext cx="3175067" cy="192447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0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495" y="4339567"/>
            <a:ext cx="1678305" cy="596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文本框 13"/>
          <p:cNvSpPr txBox="1">
            <a:spLocks noChangeArrowheads="1"/>
          </p:cNvSpPr>
          <p:nvPr/>
        </p:nvSpPr>
        <p:spPr bwMode="auto">
          <a:xfrm>
            <a:off x="3315376" y="5932861"/>
            <a:ext cx="526536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r>
              <a:rPr lang="zh-CN" altLang="en-US" sz="2800" dirty="0">
                <a:solidFill>
                  <a:srgbClr val="C00000"/>
                </a:solidFill>
                <a:latin typeface="楷体" panose="02010609060101010101" pitchFamily="49" charset="-122"/>
                <a:ea typeface="楷体" panose="02010609060101010101" pitchFamily="49" charset="-122"/>
              </a:rPr>
              <a:t>二极管伏安特性的几种近似方法</a:t>
            </a:r>
          </a:p>
        </p:txBody>
      </p:sp>
      <p:sp>
        <p:nvSpPr>
          <p:cNvPr id="11" name="标题 57345"/>
          <p:cNvSpPr txBox="1">
            <a:spLocks noChangeArrowheads="1"/>
          </p:cNvSpPr>
          <p:nvPr/>
        </p:nvSpPr>
        <p:spPr bwMode="auto">
          <a:xfrm>
            <a:off x="262195" y="1106516"/>
            <a:ext cx="4957506" cy="6492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latin typeface="Times New Roman" panose="02020603050405020304" pitchFamily="18" charset="0"/>
                <a:ea typeface="楷体" panose="02010609060101010101" pitchFamily="49" charset="-122"/>
                <a:cs typeface="Times New Roman" panose="02020603050405020304" pitchFamily="18" charset="0"/>
              </a:rPr>
              <a:t>3.2 </a:t>
            </a:r>
            <a:r>
              <a:rPr lang="zh-CN" altLang="en-US" sz="3200" b="1" dirty="0">
                <a:latin typeface="Times New Roman" panose="02020603050405020304" pitchFamily="18" charset="0"/>
                <a:ea typeface="楷体" panose="02010609060101010101" pitchFamily="49" charset="-122"/>
                <a:cs typeface="Times New Roman" panose="02020603050405020304" pitchFamily="18" charset="0"/>
              </a:rPr>
              <a:t>半导体二极管门电路</a:t>
            </a:r>
          </a:p>
        </p:txBody>
      </p:sp>
      <p:sp>
        <p:nvSpPr>
          <p:cNvPr id="15" name="文本框 57348"/>
          <p:cNvSpPr txBox="1">
            <a:spLocks noChangeArrowheads="1"/>
          </p:cNvSpPr>
          <p:nvPr/>
        </p:nvSpPr>
        <p:spPr bwMode="auto">
          <a:xfrm>
            <a:off x="326537" y="1738735"/>
            <a:ext cx="545196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3000" b="1" dirty="0">
                <a:latin typeface="Times New Roman" panose="02020603050405020304" pitchFamily="18" charset="0"/>
                <a:ea typeface="楷体" panose="02010609060101010101" pitchFamily="49" charset="-122"/>
                <a:cs typeface="Times New Roman" panose="02020603050405020304" pitchFamily="18" charset="0"/>
              </a:rPr>
              <a:t>3.2.1 </a:t>
            </a:r>
            <a:r>
              <a:rPr lang="zh-CN" altLang="en-US" sz="3000" b="1" dirty="0">
                <a:latin typeface="Times New Roman" panose="02020603050405020304" pitchFamily="18" charset="0"/>
                <a:ea typeface="楷体" panose="02010609060101010101" pitchFamily="49" charset="-122"/>
                <a:cs typeface="Times New Roman" panose="02020603050405020304" pitchFamily="18" charset="0"/>
              </a:rPr>
              <a:t>半导体二极管的开关特性</a:t>
            </a:r>
          </a:p>
        </p:txBody>
      </p:sp>
      <p:sp>
        <p:nvSpPr>
          <p:cNvPr id="3" name="矩形 2"/>
          <p:cNvSpPr/>
          <p:nvPr/>
        </p:nvSpPr>
        <p:spPr>
          <a:xfrm>
            <a:off x="253675" y="4910229"/>
            <a:ext cx="2759089" cy="1015663"/>
          </a:xfrm>
          <a:prstGeom prst="rect">
            <a:avLst/>
          </a:prstGeom>
        </p:spPr>
        <p:txBody>
          <a:bodyPr wrap="none">
            <a:spAutoFit/>
          </a:bodyPr>
          <a:lstStyle/>
          <a:p>
            <a:r>
              <a:rPr lang="en-US" altLang="zh-CN" sz="2000" b="1" i="1" dirty="0">
                <a:solidFill>
                  <a:srgbClr val="2713B9"/>
                </a:solidFill>
                <a:latin typeface="Times New Roman" panose="02020603050405020304" pitchFamily="18" charset="0"/>
                <a:ea typeface="楷体" panose="02010609060101010101" pitchFamily="49" charset="-122"/>
                <a:cs typeface="Times New Roman" panose="02020603050405020304" pitchFamily="18" charset="0"/>
              </a:rPr>
              <a:t>I</a:t>
            </a:r>
            <a:r>
              <a:rPr lang="en-US" altLang="zh-CN" sz="2000" b="1" i="1" baseline="-25000" dirty="0">
                <a:solidFill>
                  <a:srgbClr val="2713B9"/>
                </a:solidFill>
                <a:latin typeface="Times New Roman" panose="02020603050405020304" pitchFamily="18" charset="0"/>
                <a:ea typeface="楷体" panose="02010609060101010101" pitchFamily="49" charset="-122"/>
                <a:cs typeface="Times New Roman" panose="02020603050405020304" pitchFamily="18" charset="0"/>
              </a:rPr>
              <a:t>s</a:t>
            </a:r>
            <a:r>
              <a:rPr lang="en-US" altLang="zh-CN" sz="2000" b="1" dirty="0">
                <a:solidFill>
                  <a:srgbClr val="2713B9"/>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b="1" dirty="0">
                <a:solidFill>
                  <a:srgbClr val="2713B9"/>
                </a:solidFill>
                <a:latin typeface="Times New Roman" panose="02020603050405020304" pitchFamily="18" charset="0"/>
                <a:ea typeface="楷体" panose="02010609060101010101" pitchFamily="49" charset="-122"/>
                <a:cs typeface="Times New Roman" panose="02020603050405020304" pitchFamily="18" charset="0"/>
              </a:rPr>
              <a:t>二极管反向饱和电流</a:t>
            </a:r>
            <a:endParaRPr lang="en-US" altLang="zh-CN" sz="2000" b="1" dirty="0">
              <a:solidFill>
                <a:srgbClr val="2713B9"/>
              </a:solidFill>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2000" b="1" i="1" dirty="0">
                <a:solidFill>
                  <a:srgbClr val="2713B9"/>
                </a:solidFill>
                <a:latin typeface="Times New Roman" panose="02020603050405020304" pitchFamily="18" charset="0"/>
                <a:ea typeface="楷体" panose="02010609060101010101" pitchFamily="49" charset="-122"/>
                <a:cs typeface="Times New Roman" panose="02020603050405020304" pitchFamily="18" charset="0"/>
              </a:rPr>
              <a:t>v</a:t>
            </a:r>
            <a:r>
              <a:rPr lang="zh-CN" altLang="en-US" sz="2000" b="1" dirty="0">
                <a:solidFill>
                  <a:srgbClr val="2713B9"/>
                </a:solidFill>
                <a:latin typeface="Times New Roman" panose="02020603050405020304" pitchFamily="18" charset="0"/>
                <a:ea typeface="楷体" panose="02010609060101010101" pitchFamily="49" charset="-122"/>
                <a:cs typeface="Times New Roman" panose="02020603050405020304" pitchFamily="18" charset="0"/>
              </a:rPr>
              <a:t>：二极管两端电压</a:t>
            </a:r>
            <a:endParaRPr lang="en-US" altLang="zh-CN" sz="2000" b="1" dirty="0">
              <a:solidFill>
                <a:srgbClr val="2713B9"/>
              </a:solidFill>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2000" b="1" i="1" dirty="0">
                <a:solidFill>
                  <a:srgbClr val="2713B9"/>
                </a:solidFill>
                <a:latin typeface="Times New Roman" panose="02020603050405020304" pitchFamily="18" charset="0"/>
                <a:ea typeface="楷体" panose="02010609060101010101" pitchFamily="49" charset="-122"/>
                <a:cs typeface="Times New Roman" panose="02020603050405020304" pitchFamily="18" charset="0"/>
              </a:rPr>
              <a:t>V</a:t>
            </a:r>
            <a:r>
              <a:rPr lang="en-US" altLang="zh-CN" sz="2000" b="1" i="1" baseline="-25000" dirty="0">
                <a:solidFill>
                  <a:srgbClr val="2713B9"/>
                </a:solidFill>
                <a:latin typeface="Times New Roman" panose="02020603050405020304" pitchFamily="18" charset="0"/>
                <a:ea typeface="楷体" panose="02010609060101010101" pitchFamily="49" charset="-122"/>
                <a:cs typeface="Times New Roman" panose="02020603050405020304" pitchFamily="18" charset="0"/>
              </a:rPr>
              <a:t>T</a:t>
            </a:r>
            <a:r>
              <a:rPr lang="zh-CN" altLang="en-US" sz="2000" b="1" dirty="0">
                <a:solidFill>
                  <a:srgbClr val="2713B9"/>
                </a:solidFill>
                <a:latin typeface="Times New Roman" panose="02020603050405020304" pitchFamily="18" charset="0"/>
                <a:ea typeface="楷体" panose="02010609060101010101" pitchFamily="49" charset="-122"/>
                <a:cs typeface="Times New Roman" panose="02020603050405020304" pitchFamily="18" charset="0"/>
              </a:rPr>
              <a:t>：热电压，约</a:t>
            </a:r>
            <a:r>
              <a:rPr lang="en-US" altLang="zh-CN" sz="2000" b="1" dirty="0">
                <a:solidFill>
                  <a:srgbClr val="2713B9"/>
                </a:solidFill>
                <a:latin typeface="Times New Roman" panose="02020603050405020304" pitchFamily="18" charset="0"/>
                <a:ea typeface="楷体" panose="02010609060101010101" pitchFamily="49" charset="-122"/>
                <a:cs typeface="Times New Roman" panose="02020603050405020304" pitchFamily="18" charset="0"/>
              </a:rPr>
              <a:t>26mV</a:t>
            </a:r>
            <a:endParaRPr lang="x-none" sz="2000" b="1" dirty="0">
              <a:solidFill>
                <a:srgbClr val="2713B9"/>
              </a:solidFill>
              <a:cs typeface="Times New Roman" panose="02020603050405020304" pitchFamily="18" charset="0"/>
            </a:endParaRPr>
          </a:p>
        </p:txBody>
      </p:sp>
      <p:sp>
        <p:nvSpPr>
          <p:cNvPr id="4" name="矩形 3"/>
          <p:cNvSpPr/>
          <p:nvPr/>
        </p:nvSpPr>
        <p:spPr>
          <a:xfrm>
            <a:off x="5457832" y="5563529"/>
            <a:ext cx="1731564" cy="461665"/>
          </a:xfrm>
          <a:prstGeom prst="rect">
            <a:avLst/>
          </a:prstGeom>
        </p:spPr>
        <p:txBody>
          <a:bodyPr wrap="none">
            <a:spAutoFit/>
          </a:bodyPr>
          <a:lstStyle/>
          <a:p>
            <a:r>
              <a:rPr lang="zh-CN" altLang="en-US" sz="2400" b="1" dirty="0">
                <a:solidFill>
                  <a:srgbClr val="C00000"/>
                </a:solidFill>
                <a:latin typeface="楷体" panose="02010609060101010101" pitchFamily="49" charset="-122"/>
                <a:ea typeface="楷体" panose="02010609060101010101" pitchFamily="49" charset="-122"/>
              </a:rPr>
              <a:t>恒压降模型</a:t>
            </a:r>
            <a:endParaRPr lang="x-none" sz="2400" b="1" dirty="0">
              <a:solidFill>
                <a:srgbClr val="C00000"/>
              </a:solidFill>
              <a:latin typeface="楷体" panose="02010609060101010101" pitchFamily="49" charset="-122"/>
              <a:ea typeface="楷体" panose="02010609060101010101" pitchFamily="49" charset="-122"/>
            </a:endParaRPr>
          </a:p>
        </p:txBody>
      </p:sp>
      <p:sp>
        <p:nvSpPr>
          <p:cNvPr id="16" name="矩形 15"/>
          <p:cNvSpPr/>
          <p:nvPr/>
        </p:nvSpPr>
        <p:spPr>
          <a:xfrm>
            <a:off x="7532456" y="5551758"/>
            <a:ext cx="1422184" cy="461665"/>
          </a:xfrm>
          <a:prstGeom prst="rect">
            <a:avLst/>
          </a:prstGeom>
        </p:spPr>
        <p:txBody>
          <a:bodyPr wrap="none">
            <a:spAutoFit/>
          </a:bodyPr>
          <a:lstStyle/>
          <a:p>
            <a:r>
              <a:rPr lang="zh-CN" altLang="en-US" sz="2400" b="1" dirty="0">
                <a:solidFill>
                  <a:srgbClr val="C00000"/>
                </a:solidFill>
                <a:latin typeface="楷体" panose="02010609060101010101" pitchFamily="49" charset="-122"/>
                <a:ea typeface="楷体" panose="02010609060101010101" pitchFamily="49" charset="-122"/>
              </a:rPr>
              <a:t>理想模型</a:t>
            </a:r>
            <a:endParaRPr lang="x-none" sz="2400" b="1" dirty="0">
              <a:solidFill>
                <a:srgbClr val="C00000"/>
              </a:solidFill>
              <a:latin typeface="楷体" panose="02010609060101010101" pitchFamily="49" charset="-122"/>
              <a:ea typeface="楷体" panose="02010609060101010101" pitchFamily="49" charset="-122"/>
            </a:endParaRPr>
          </a:p>
        </p:txBody>
      </p:sp>
      <p:sp>
        <p:nvSpPr>
          <p:cNvPr id="17" name="文本框 1"/>
          <p:cNvSpPr txBox="1"/>
          <p:nvPr/>
        </p:nvSpPr>
        <p:spPr>
          <a:xfrm>
            <a:off x="4046597" y="15875"/>
            <a:ext cx="6499225" cy="830263"/>
          </a:xfrm>
          <a:prstGeom prst="rect">
            <a:avLst/>
          </a:prstGeom>
          <a:noFill/>
          <a:ln w="57150">
            <a:noFill/>
          </a:ln>
        </p:spPr>
        <p:txBody>
          <a:bodyPr>
            <a:spAutoFit/>
          </a:bodyPr>
          <a:lstStyle/>
          <a:p>
            <a:pPr eaLnBrk="1" hangingPunct="1">
              <a:buFont typeface="Arial" panose="020B0604020202020204" pitchFamily="34" charset="0"/>
              <a:buNone/>
              <a:defRPr/>
            </a:pPr>
            <a:r>
              <a:rPr lang="zh-CN" altLang="en-US" sz="4800" b="1" noProof="1">
                <a:effectLst>
                  <a:outerShdw blurRad="38100" dist="38100" dir="2700000">
                    <a:srgbClr val="C0C0C0"/>
                  </a:outerShdw>
                </a:effectLst>
                <a:latin typeface="楷体" panose="02010609060101010101" pitchFamily="49" charset="-122"/>
                <a:ea typeface="楷体" panose="02010609060101010101" pitchFamily="49" charset="-122"/>
              </a:rPr>
              <a:t>第三章 门电路</a:t>
            </a:r>
            <a:endParaRPr lang="zh-CN" altLang="en-US" sz="3200" u="sng" noProof="1">
              <a:solidFill>
                <a:schemeClr val="bg2"/>
              </a:solidFill>
              <a:effectLst>
                <a:outerShdw blurRad="38100" dist="38100" dir="2700000">
                  <a:srgbClr val="C0C0C0"/>
                </a:outerShdw>
              </a:effectLst>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4802"/>
                                        </p:tgtEl>
                                        <p:attrNameLst>
                                          <p:attrName>style.visibility</p:attrName>
                                        </p:attrNameLst>
                                      </p:cBhvr>
                                      <p:to>
                                        <p:strVal val="visible"/>
                                      </p:to>
                                    </p:set>
                                    <p:animEffect transition="in" filter="fade">
                                      <p:cBhvr>
                                        <p:cTn id="12" dur="500"/>
                                        <p:tgtEl>
                                          <p:spTgt spid="20480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25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P spid="4" grpId="0"/>
      <p:bldP spid="16"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5447" name="Picture 7" descr="3-5-9"/>
          <p:cNvPicPr>
            <a:picLocks noChangeAspect="1" noChangeArrowheads="1"/>
          </p:cNvPicPr>
          <p:nvPr/>
        </p:nvPicPr>
        <p:blipFill>
          <a:blip r:embed="rId3" cstate="print">
            <a:extLst>
              <a:ext uri="{28A0092B-C50C-407E-A947-70E740481C1C}">
                <a14:useLocalDpi xmlns:a14="http://schemas.microsoft.com/office/drawing/2010/main" val="0"/>
              </a:ext>
            </a:extLst>
          </a:blip>
          <a:srcRect r="2339"/>
          <a:stretch>
            <a:fillRect/>
          </a:stretch>
        </p:blipFill>
        <p:spPr bwMode="auto">
          <a:xfrm>
            <a:off x="172838" y="1649563"/>
            <a:ext cx="4572000" cy="4259263"/>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9" name="Rectangle 8"/>
          <p:cNvSpPr>
            <a:spLocks noChangeArrowheads="1"/>
          </p:cNvSpPr>
          <p:nvPr/>
        </p:nvSpPr>
        <p:spPr bwMode="auto">
          <a:xfrm>
            <a:off x="3255948" y="178594"/>
            <a:ext cx="6150924"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200" dirty="0">
                <a:effectLst/>
                <a:latin typeface="华文楷体" panose="02010600040101010101" pitchFamily="2" charset="-122"/>
                <a:ea typeface="华文楷体" panose="02010600040101010101" pitchFamily="2" charset="-122"/>
              </a:rPr>
              <a:t>TTL</a:t>
            </a:r>
            <a:r>
              <a:rPr kumimoji="1" lang="zh-CN" altLang="en-US" sz="3200" dirty="0">
                <a:effectLst/>
                <a:latin typeface="华文楷体" panose="02010600040101010101" pitchFamily="2" charset="-122"/>
                <a:ea typeface="华文楷体" panose="02010600040101010101" pitchFamily="2" charset="-122"/>
              </a:rPr>
              <a:t>集成门电路</a:t>
            </a:r>
            <a:r>
              <a:rPr kumimoji="1" lang="zh-CN" altLang="en-US" sz="3200" dirty="0" smtClean="0">
                <a:effectLst/>
                <a:latin typeface="华文楷体" panose="02010600040101010101" pitchFamily="2" charset="-122"/>
                <a:ea typeface="华文楷体" panose="02010600040101010101" pitchFamily="2" charset="-122"/>
              </a:rPr>
              <a:t>典型输出级形式</a:t>
            </a:r>
            <a:endParaRPr kumimoji="1" lang="zh-CN" altLang="en-US" sz="3200" dirty="0">
              <a:effectLst/>
              <a:latin typeface="华文楷体" panose="02010600040101010101" pitchFamily="2" charset="-122"/>
              <a:ea typeface="华文楷体" panose="02010600040101010101" pitchFamily="2" charset="-122"/>
            </a:endParaRPr>
          </a:p>
        </p:txBody>
      </p:sp>
      <p:sp>
        <p:nvSpPr>
          <p:cNvPr id="27" name="矩形 26"/>
          <p:cNvSpPr/>
          <p:nvPr/>
        </p:nvSpPr>
        <p:spPr>
          <a:xfrm>
            <a:off x="2010833" y="3729300"/>
            <a:ext cx="356188" cy="400110"/>
          </a:xfrm>
          <a:prstGeom prst="rect">
            <a:avLst/>
          </a:prstGeom>
          <a:noFill/>
        </p:spPr>
        <p:txBody>
          <a:bodyPr wrap="none">
            <a:spAutoFit/>
          </a:bodyPr>
          <a:lstStyle/>
          <a:p>
            <a:r>
              <a:rPr lang="en-US" altLang="zh-CN" sz="2000" b="1" i="1" dirty="0">
                <a:latin typeface="Times New Roman" panose="02020603050405020304" pitchFamily="18" charset="0"/>
                <a:cs typeface="Times New Roman" panose="02020603050405020304" pitchFamily="18" charset="0"/>
              </a:rPr>
              <a:t>C</a:t>
            </a:r>
            <a:endParaRPr lang="x-none" sz="2000" b="1" i="1" baseline="-25000" dirty="0">
              <a:latin typeface="Times New Roman" panose="02020603050405020304" pitchFamily="18" charset="0"/>
              <a:cs typeface="Times New Roman" panose="02020603050405020304" pitchFamily="18" charset="0"/>
            </a:endParaRPr>
          </a:p>
        </p:txBody>
      </p:sp>
      <p:sp>
        <p:nvSpPr>
          <p:cNvPr id="445442" name="Rectangle 2"/>
          <p:cNvSpPr>
            <a:spLocks noGrp="1" noChangeArrowheads="1"/>
          </p:cNvSpPr>
          <p:nvPr>
            <p:ph type="title"/>
          </p:nvPr>
        </p:nvSpPr>
        <p:spPr>
          <a:xfrm>
            <a:off x="134598" y="1068959"/>
            <a:ext cx="4013889" cy="455613"/>
          </a:xfrm>
        </p:spPr>
        <p:txBody>
          <a:bodyPr>
            <a:noAutofit/>
          </a:bodyPr>
          <a:lstStyle/>
          <a:p>
            <a:r>
              <a:rPr lang="zh-CN" altLang="en-US" sz="2800" b="1" u="sng" dirty="0" smtClean="0">
                <a:latin typeface="华文楷体" panose="02010600040101010101" pitchFamily="2" charset="-122"/>
                <a:ea typeface="华文楷体" panose="02010600040101010101" pitchFamily="2" charset="-122"/>
              </a:rPr>
              <a:t>推拉式</a:t>
            </a:r>
            <a:r>
              <a:rPr lang="en-US" altLang="zh-CN" sz="2800" b="1" u="sng" dirty="0" smtClean="0">
                <a:latin typeface="华文楷体" panose="02010600040101010101" pitchFamily="2" charset="-122"/>
                <a:ea typeface="华文楷体" panose="02010600040101010101" pitchFamily="2" charset="-122"/>
              </a:rPr>
              <a:t>/</a:t>
            </a:r>
            <a:r>
              <a:rPr lang="zh-CN" altLang="en-US" sz="2800" b="1" u="sng" dirty="0" smtClean="0">
                <a:latin typeface="华文楷体" panose="02010600040101010101" pitchFamily="2" charset="-122"/>
                <a:ea typeface="华文楷体" panose="02010600040101010101" pitchFamily="2" charset="-122"/>
              </a:rPr>
              <a:t>图腾柱输出电路</a:t>
            </a:r>
            <a:endParaRPr lang="zh-CN" altLang="en-US" sz="2800" b="1" u="sng" dirty="0">
              <a:latin typeface="华文楷体" panose="02010600040101010101" pitchFamily="2" charset="-122"/>
              <a:ea typeface="华文楷体" panose="02010600040101010101" pitchFamily="2" charset="-122"/>
            </a:endParaRPr>
          </a:p>
        </p:txBody>
      </p:sp>
      <p:sp>
        <p:nvSpPr>
          <p:cNvPr id="28" name="Text Box 15"/>
          <p:cNvSpPr txBox="1">
            <a:spLocks noChangeArrowheads="1"/>
          </p:cNvSpPr>
          <p:nvPr/>
        </p:nvSpPr>
        <p:spPr bwMode="auto">
          <a:xfrm>
            <a:off x="4301349" y="907116"/>
            <a:ext cx="484265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zh-CN" altLang="en-US" dirty="0">
                <a:latin typeface="华文楷体" panose="02010600040101010101" pitchFamily="2" charset="-122"/>
                <a:ea typeface="华文楷体" panose="02010600040101010101" pitchFamily="2" charset="-122"/>
              </a:rPr>
              <a:t>设</a:t>
            </a:r>
            <a:r>
              <a:rPr lang="zh-CN" altLang="en-US" dirty="0" smtClean="0">
                <a:latin typeface="华文楷体" panose="02010600040101010101" pitchFamily="2" charset="-122"/>
                <a:ea typeface="华文楷体" panose="02010600040101010101" pitchFamily="2" charset="-122"/>
              </a:rPr>
              <a:t>：电源电压</a:t>
            </a:r>
            <a:r>
              <a:rPr lang="en-US" altLang="zh-CN" dirty="0" smtClean="0">
                <a:latin typeface="华文楷体" panose="02010600040101010101" pitchFamily="2" charset="-122"/>
                <a:ea typeface="华文楷体" panose="02010600040101010101" pitchFamily="2" charset="-122"/>
              </a:rPr>
              <a:t>V</a:t>
            </a:r>
            <a:r>
              <a:rPr lang="en-US" altLang="zh-CN" baseline="-25000" dirty="0" smtClean="0">
                <a:latin typeface="华文楷体" panose="02010600040101010101" pitchFamily="2" charset="-122"/>
                <a:ea typeface="华文楷体" panose="02010600040101010101" pitchFamily="2" charset="-122"/>
              </a:rPr>
              <a:t>CC</a:t>
            </a:r>
            <a:r>
              <a:rPr lang="zh-CN" altLang="en-US"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5V</a:t>
            </a:r>
            <a:r>
              <a:rPr lang="zh-CN" altLang="en-US" dirty="0" smtClean="0">
                <a:latin typeface="华文楷体" panose="02010600040101010101" pitchFamily="2" charset="-122"/>
                <a:ea typeface="华文楷体" panose="02010600040101010101" pitchFamily="2" charset="-122"/>
              </a:rPr>
              <a:t>，高电平</a:t>
            </a:r>
            <a:r>
              <a:rPr lang="en-US" altLang="zh-CN" dirty="0" smtClean="0">
                <a:latin typeface="华文楷体" panose="02010600040101010101" pitchFamily="2" charset="-122"/>
                <a:ea typeface="华文楷体" panose="02010600040101010101" pitchFamily="2" charset="-122"/>
              </a:rPr>
              <a:t>V</a:t>
            </a:r>
            <a:r>
              <a:rPr lang="en-US" altLang="zh-CN" baseline="-25000" dirty="0" smtClean="0">
                <a:latin typeface="华文楷体" panose="02010600040101010101" pitchFamily="2" charset="-122"/>
                <a:ea typeface="华文楷体" panose="02010600040101010101" pitchFamily="2" charset="-122"/>
              </a:rPr>
              <a:t>IH</a:t>
            </a:r>
            <a:r>
              <a:rPr lang="zh-CN" altLang="en-US"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3.4V</a:t>
            </a:r>
            <a:r>
              <a:rPr lang="zh-CN" altLang="en-US" dirty="0" smtClean="0">
                <a:latin typeface="华文楷体" panose="02010600040101010101" pitchFamily="2" charset="-122"/>
                <a:ea typeface="华文楷体" panose="02010600040101010101" pitchFamily="2" charset="-122"/>
              </a:rPr>
              <a:t>，低电平</a:t>
            </a:r>
            <a:r>
              <a:rPr lang="en-US" altLang="zh-CN" dirty="0" smtClean="0">
                <a:latin typeface="华文楷体" panose="02010600040101010101" pitchFamily="2" charset="-122"/>
                <a:ea typeface="华文楷体" panose="02010600040101010101" pitchFamily="2" charset="-122"/>
              </a:rPr>
              <a:t>V</a:t>
            </a:r>
            <a:r>
              <a:rPr lang="en-US" altLang="zh-CN" baseline="-25000" dirty="0" smtClean="0">
                <a:latin typeface="华文楷体" panose="02010600040101010101" pitchFamily="2" charset="-122"/>
                <a:ea typeface="华文楷体" panose="02010600040101010101" pitchFamily="2" charset="-122"/>
              </a:rPr>
              <a:t>IL</a:t>
            </a:r>
            <a:r>
              <a:rPr lang="zh-CN" altLang="en-US"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0.2V</a:t>
            </a:r>
            <a:r>
              <a:rPr lang="zh-CN" altLang="en-US"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PN</a:t>
            </a:r>
            <a:r>
              <a:rPr lang="zh-CN" altLang="en-US" dirty="0">
                <a:latin typeface="华文楷体" panose="02010600040101010101" pitchFamily="2" charset="-122"/>
                <a:ea typeface="华文楷体" panose="02010600040101010101" pitchFamily="2" charset="-122"/>
              </a:rPr>
              <a:t>结的导通压降为 </a:t>
            </a:r>
            <a:r>
              <a:rPr lang="en-US" altLang="zh-CN" dirty="0">
                <a:latin typeface="华文楷体" panose="02010600040101010101" pitchFamily="2" charset="-122"/>
                <a:ea typeface="华文楷体" panose="02010600040101010101" pitchFamily="2" charset="-122"/>
              </a:rPr>
              <a:t>V</a:t>
            </a:r>
            <a:r>
              <a:rPr lang="en-US" altLang="zh-CN" baseline="-25000" dirty="0">
                <a:latin typeface="华文楷体" panose="02010600040101010101" pitchFamily="2" charset="-122"/>
                <a:ea typeface="华文楷体" panose="02010600040101010101" pitchFamily="2" charset="-122"/>
              </a:rPr>
              <a:t>ON</a:t>
            </a:r>
            <a:r>
              <a:rPr lang="zh-CN" altLang="en-US"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0.7V</a:t>
            </a:r>
          </a:p>
        </p:txBody>
      </p:sp>
      <p:sp>
        <p:nvSpPr>
          <p:cNvPr id="37" name="矩形 36"/>
          <p:cNvSpPr/>
          <p:nvPr/>
        </p:nvSpPr>
        <p:spPr>
          <a:xfrm>
            <a:off x="3279503" y="5356303"/>
            <a:ext cx="977892" cy="402517"/>
          </a:xfrm>
          <a:prstGeom prst="rect">
            <a:avLst/>
          </a:prstGeom>
          <a:solidFill>
            <a:schemeClr val="accent4">
              <a:lumMod val="60000"/>
              <a:lumOff val="4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矩形 4"/>
          <p:cNvSpPr/>
          <p:nvPr/>
        </p:nvSpPr>
        <p:spPr>
          <a:xfrm>
            <a:off x="4877405" y="4061786"/>
            <a:ext cx="4178712" cy="1323439"/>
          </a:xfrm>
          <a:prstGeom prst="rect">
            <a:avLst/>
          </a:prstGeom>
        </p:spPr>
        <p:txBody>
          <a:bodyPr wrap="square">
            <a:spAutoFit/>
          </a:bodyPr>
          <a:lstStyle/>
          <a:p>
            <a:pPr algn="just"/>
            <a:r>
              <a:rPr lang="zh-CN" altLang="en-US" sz="2000" b="1" dirty="0" smtClean="0">
                <a:solidFill>
                  <a:srgbClr val="FF0000"/>
                </a:solidFill>
                <a:latin typeface="华文楷体" panose="02010600040101010101" pitchFamily="2" charset="-122"/>
                <a:ea typeface="华文楷体" panose="02010600040101010101" pitchFamily="2" charset="-122"/>
              </a:rPr>
              <a:t>特点：</a:t>
            </a:r>
            <a:endParaRPr lang="en-US" altLang="zh-CN" sz="2000" b="1" dirty="0" smtClean="0">
              <a:solidFill>
                <a:srgbClr val="FF0000"/>
              </a:solidFill>
              <a:latin typeface="华文楷体" panose="02010600040101010101" pitchFamily="2" charset="-122"/>
              <a:ea typeface="华文楷体" panose="02010600040101010101" pitchFamily="2" charset="-122"/>
            </a:endParaRPr>
          </a:p>
          <a:p>
            <a:pPr algn="just"/>
            <a:r>
              <a:rPr lang="en-US" altLang="zh-CN" b="1" dirty="0" smtClean="0">
                <a:solidFill>
                  <a:srgbClr val="FF0000"/>
                </a:solidFill>
                <a:latin typeface="华文楷体" panose="02010600040101010101" pitchFamily="2" charset="-122"/>
                <a:ea typeface="华文楷体" panose="02010600040101010101" pitchFamily="2" charset="-122"/>
              </a:rPr>
              <a:t>1</a:t>
            </a:r>
            <a:r>
              <a:rPr lang="zh-CN" altLang="en-US" b="1" dirty="0" smtClean="0">
                <a:solidFill>
                  <a:srgbClr val="FF0000"/>
                </a:solidFill>
                <a:latin typeface="华文楷体" panose="02010600040101010101" pitchFamily="2" charset="-122"/>
                <a:ea typeface="华文楷体" panose="02010600040101010101" pitchFamily="2" charset="-122"/>
              </a:rPr>
              <a:t>、</a:t>
            </a:r>
            <a:r>
              <a:rPr lang="zh-CN" altLang="en-US" sz="2000" b="1" dirty="0" smtClean="0">
                <a:solidFill>
                  <a:srgbClr val="FF0000"/>
                </a:solidFill>
                <a:latin typeface="华文楷体" panose="02010600040101010101" pitchFamily="2" charset="-122"/>
                <a:ea typeface="华文楷体" panose="02010600040101010101" pitchFamily="2" charset="-122"/>
              </a:rPr>
              <a:t>输出级上下两管总一管导通一管截止，静态功耗较低；</a:t>
            </a:r>
            <a:endParaRPr lang="en-US" altLang="zh-CN" sz="2000" b="1" dirty="0" smtClean="0">
              <a:solidFill>
                <a:srgbClr val="FF0000"/>
              </a:solidFill>
              <a:latin typeface="华文楷体" panose="02010600040101010101" pitchFamily="2" charset="-122"/>
              <a:ea typeface="华文楷体" panose="02010600040101010101" pitchFamily="2" charset="-122"/>
            </a:endParaRPr>
          </a:p>
          <a:p>
            <a:pPr algn="just"/>
            <a:r>
              <a:rPr lang="en-US" altLang="zh-CN" sz="2000" b="1" dirty="0" smtClean="0">
                <a:solidFill>
                  <a:srgbClr val="FF0000"/>
                </a:solidFill>
                <a:latin typeface="华文楷体" panose="02010600040101010101" pitchFamily="2" charset="-122"/>
                <a:ea typeface="华文楷体" panose="02010600040101010101" pitchFamily="2" charset="-122"/>
              </a:rPr>
              <a:t>2</a:t>
            </a:r>
            <a:r>
              <a:rPr lang="zh-CN" altLang="en-US" sz="2000" b="1" dirty="0" smtClean="0">
                <a:solidFill>
                  <a:srgbClr val="FF0000"/>
                </a:solidFill>
                <a:latin typeface="华文楷体" panose="02010600040101010101" pitchFamily="2" charset="-122"/>
                <a:ea typeface="华文楷体" panose="02010600040101010101" pitchFamily="2" charset="-122"/>
              </a:rPr>
              <a:t>、输出电阻低，输出高低电平固定。</a:t>
            </a:r>
            <a:endParaRPr lang="en-US" altLang="zh-CN" sz="2000" b="1" dirty="0">
              <a:solidFill>
                <a:srgbClr val="FF0000"/>
              </a:solidFill>
              <a:latin typeface="华文楷体" panose="02010600040101010101" pitchFamily="2" charset="-122"/>
              <a:ea typeface="华文楷体" panose="02010600040101010101" pitchFamily="2" charset="-122"/>
            </a:endParaRPr>
          </a:p>
        </p:txBody>
      </p:sp>
      <p:sp>
        <p:nvSpPr>
          <p:cNvPr id="29" name="矩形 28"/>
          <p:cNvSpPr/>
          <p:nvPr/>
        </p:nvSpPr>
        <p:spPr>
          <a:xfrm>
            <a:off x="657777" y="3409862"/>
            <a:ext cx="417102" cy="369332"/>
          </a:xfrm>
          <a:prstGeom prst="rect">
            <a:avLst/>
          </a:prstGeom>
        </p:spPr>
        <p:txBody>
          <a:bodyPr wrap="none">
            <a:spAutoFit/>
          </a:bodyPr>
          <a:lstStyle/>
          <a:p>
            <a:r>
              <a:rPr lang="zh-CN" altLang="en-US" b="1" dirty="0"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高</a:t>
            </a:r>
            <a:endParaRPr lang="x-none" b="1"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2" name="矩形 31"/>
          <p:cNvSpPr/>
          <p:nvPr/>
        </p:nvSpPr>
        <p:spPr>
          <a:xfrm>
            <a:off x="2784285" y="2545573"/>
            <a:ext cx="441146" cy="400110"/>
          </a:xfrm>
          <a:prstGeom prst="rect">
            <a:avLst/>
          </a:prstGeom>
          <a:noFill/>
        </p:spPr>
        <p:txBody>
          <a:bodyPr wrap="none">
            <a:spAutoFit/>
          </a:bodyPr>
          <a:lstStyle/>
          <a:p>
            <a:r>
              <a:rPr lang="en-US" altLang="zh-CN" sz="2000" b="1" i="1" dirty="0" smtClean="0">
                <a:latin typeface="Times New Roman" panose="02020603050405020304" pitchFamily="18" charset="0"/>
                <a:cs typeface="Times New Roman" panose="02020603050405020304" pitchFamily="18" charset="0"/>
              </a:rPr>
              <a:t>F</a:t>
            </a:r>
            <a:r>
              <a:rPr lang="en-US" altLang="zh-CN" sz="2000" b="1" baseline="-25000" dirty="0" smtClean="0">
                <a:latin typeface="Times New Roman" panose="02020603050405020304" pitchFamily="18" charset="0"/>
                <a:cs typeface="Times New Roman" panose="02020603050405020304" pitchFamily="18" charset="0"/>
              </a:rPr>
              <a:t>1</a:t>
            </a:r>
            <a:endParaRPr lang="x-none" sz="2000" b="1" baseline="-25000" dirty="0">
              <a:latin typeface="Times New Roman" panose="02020603050405020304" pitchFamily="18" charset="0"/>
              <a:cs typeface="Times New Roman" panose="02020603050405020304" pitchFamily="18" charset="0"/>
            </a:endParaRPr>
          </a:p>
        </p:txBody>
      </p:sp>
      <p:sp>
        <p:nvSpPr>
          <p:cNvPr id="34" name="矩形 33"/>
          <p:cNvSpPr/>
          <p:nvPr/>
        </p:nvSpPr>
        <p:spPr>
          <a:xfrm>
            <a:off x="3117897" y="4172697"/>
            <a:ext cx="441146" cy="400110"/>
          </a:xfrm>
          <a:prstGeom prst="rect">
            <a:avLst/>
          </a:prstGeom>
          <a:noFill/>
        </p:spPr>
        <p:txBody>
          <a:bodyPr wrap="none">
            <a:spAutoFit/>
          </a:bodyPr>
          <a:lstStyle/>
          <a:p>
            <a:r>
              <a:rPr lang="en-US" altLang="zh-CN" sz="2000" b="1" i="1" dirty="0" smtClean="0">
                <a:latin typeface="Times New Roman" panose="02020603050405020304" pitchFamily="18" charset="0"/>
                <a:cs typeface="Times New Roman" panose="02020603050405020304" pitchFamily="18" charset="0"/>
              </a:rPr>
              <a:t>F</a:t>
            </a:r>
            <a:r>
              <a:rPr lang="en-US" altLang="zh-CN" sz="2000" b="1" baseline="-25000" dirty="0" smtClean="0">
                <a:latin typeface="Times New Roman" panose="02020603050405020304" pitchFamily="18" charset="0"/>
                <a:cs typeface="Times New Roman" panose="02020603050405020304" pitchFamily="18" charset="0"/>
              </a:rPr>
              <a:t>2</a:t>
            </a:r>
            <a:endParaRPr lang="x-none" sz="2000" b="1" baseline="-25000" dirty="0">
              <a:latin typeface="Times New Roman" panose="02020603050405020304" pitchFamily="18" charset="0"/>
              <a:cs typeface="Times New Roman" panose="02020603050405020304" pitchFamily="18" charset="0"/>
            </a:endParaRPr>
          </a:p>
        </p:txBody>
      </p:sp>
      <p:sp>
        <p:nvSpPr>
          <p:cNvPr id="24" name="矩形 23"/>
          <p:cNvSpPr/>
          <p:nvPr/>
        </p:nvSpPr>
        <p:spPr>
          <a:xfrm>
            <a:off x="4858783" y="1734077"/>
            <a:ext cx="4160089" cy="1006429"/>
          </a:xfrm>
          <a:prstGeom prst="rect">
            <a:avLst/>
          </a:prstGeom>
        </p:spPr>
        <p:txBody>
          <a:bodyPr wrap="square">
            <a:spAutoFit/>
          </a:bodyPr>
          <a:lstStyle/>
          <a:p>
            <a:pPr algn="just">
              <a:lnSpc>
                <a:spcPct val="110000"/>
              </a:lnSpc>
            </a:pPr>
            <a:r>
              <a:rPr lang="en-US" altLang="zh-CN" b="1" u="sng"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V</a:t>
            </a:r>
            <a:r>
              <a:rPr lang="en-US" altLang="zh-CN" b="1" u="sng" baseline="-2500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a:t>
            </a:r>
            <a:r>
              <a:rPr lang="en-US" altLang="zh-CN" b="1" u="sng"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=V</a:t>
            </a:r>
            <a:r>
              <a:rPr lang="en-US" altLang="zh-CN" b="1" u="sng" baseline="-2500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IL</a:t>
            </a:r>
            <a:r>
              <a:rPr lang="en-US" altLang="zh-CN" b="1" u="sng"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=0.2V</a:t>
            </a:r>
            <a:r>
              <a:rPr lang="zh-CN" altLang="en-US" b="1" u="sng"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低电平时</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V</a:t>
            </a:r>
            <a:r>
              <a:rPr lang="en-US" altLang="zh-CN" baseline="-25000" dirty="0" smtClean="0">
                <a:latin typeface="Times New Roman" panose="02020603050405020304" pitchFamily="18" charset="0"/>
                <a:ea typeface="宋体" panose="02010600030101010101" pitchFamily="2" charset="-122"/>
                <a:cs typeface="Times New Roman" panose="02020603050405020304" pitchFamily="18" charset="0"/>
              </a:rPr>
              <a:t>C</a:t>
            </a:r>
            <a:r>
              <a:rPr lang="zh-CN" altLang="en-US" dirty="0">
                <a:latin typeface="Times New Roman" panose="02020603050405020304" pitchFamily="18" charset="0"/>
                <a:ea typeface="宋体" panose="02010600030101010101" pitchFamily="2" charset="-122"/>
                <a:cs typeface="Times New Roman" panose="02020603050405020304" pitchFamily="18" charset="0"/>
              </a:rPr>
              <a:t>低</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电平，</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V</a:t>
            </a:r>
            <a:r>
              <a:rPr lang="en-US" altLang="zh-CN" baseline="-25000" dirty="0" smtClean="0">
                <a:latin typeface="Times New Roman" panose="02020603050405020304" pitchFamily="18" charset="0"/>
                <a:ea typeface="宋体" panose="02010600030101010101" pitchFamily="2" charset="-122"/>
                <a:cs typeface="Times New Roman" panose="02020603050405020304" pitchFamily="18" charset="0"/>
              </a:rPr>
              <a:t>E2</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 (F</a:t>
            </a:r>
            <a:r>
              <a:rPr lang="en-US" altLang="zh-CN" baseline="-25000" dirty="0" smtClean="0">
                <a:latin typeface="Times New Roman" panose="02020603050405020304" pitchFamily="18" charset="0"/>
                <a:ea typeface="宋体" panose="02010600030101010101" pitchFamily="2" charset="-122"/>
                <a:cs typeface="Times New Roman" panose="02020603050405020304" pitchFamily="18" charset="0"/>
              </a:rPr>
              <a:t>2</a:t>
            </a:r>
            <a:r>
              <a:rPr lang="zh-CN" altLang="en-US" dirty="0">
                <a:latin typeface="Times New Roman" panose="02020603050405020304" pitchFamily="18" charset="0"/>
                <a:ea typeface="宋体" panose="02010600030101010101" pitchFamily="2" charset="-122"/>
                <a:cs typeface="Times New Roman" panose="02020603050405020304" pitchFamily="18" charset="0"/>
              </a:rPr>
              <a:t>端口</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baseline="-25000" dirty="0" smtClean="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低电平，</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V</a:t>
            </a:r>
            <a:r>
              <a:rPr lang="en-US" altLang="zh-CN" baseline="-25000" dirty="0" smtClean="0">
                <a:latin typeface="Times New Roman" panose="02020603050405020304" pitchFamily="18" charset="0"/>
                <a:ea typeface="宋体" panose="02010600030101010101" pitchFamily="2" charset="-122"/>
                <a:cs typeface="Times New Roman" panose="02020603050405020304" pitchFamily="18" charset="0"/>
              </a:rPr>
              <a:t>C2</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F</a:t>
            </a:r>
            <a:r>
              <a:rPr lang="en-US" altLang="zh-CN" baseline="-25000" dirty="0" smtClean="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端口</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baseline="-25000" dirty="0" smtClean="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高电平，</a:t>
            </a:r>
            <a:r>
              <a:rPr lang="zh-CN" altLang="en-US" b="1" dirty="0" smtClean="0">
                <a:latin typeface="Times New Roman" panose="02020603050405020304" pitchFamily="18" charset="0"/>
                <a:ea typeface="宋体" panose="02010600030101010101" pitchFamily="2" charset="-122"/>
                <a:cs typeface="Times New Roman" panose="02020603050405020304" pitchFamily="18" charset="0"/>
              </a:rPr>
              <a:t>显然</a:t>
            </a:r>
            <a:r>
              <a:rPr lang="en-US" altLang="zh-CN"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a:t>
            </a:r>
            <a:r>
              <a:rPr lang="en-US" altLang="zh-CN" b="1" baseline="-2500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4 </a:t>
            </a:r>
            <a:r>
              <a:rPr lang="zh-CN" altLang="en-US"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导通，</a:t>
            </a:r>
            <a:r>
              <a:rPr lang="en-US" altLang="zh-CN"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a:t>
            </a:r>
            <a:r>
              <a:rPr lang="en-US" altLang="zh-CN" b="1" baseline="-2500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5 </a:t>
            </a:r>
            <a:r>
              <a:rPr lang="zh-CN" altLang="en-US"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截止</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smtClean="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矩形 25"/>
          <p:cNvSpPr/>
          <p:nvPr/>
        </p:nvSpPr>
        <p:spPr>
          <a:xfrm>
            <a:off x="4877405" y="2756240"/>
            <a:ext cx="4160087" cy="1200329"/>
          </a:xfrm>
          <a:prstGeom prst="rect">
            <a:avLst/>
          </a:prstGeom>
        </p:spPr>
        <p:txBody>
          <a:bodyPr wrap="square">
            <a:spAutoFit/>
          </a:bodyPr>
          <a:lstStyle/>
          <a:p>
            <a:pPr algn="just"/>
            <a:r>
              <a:rPr lang="en-US" altLang="zh-CN" b="1" u="sng"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V</a:t>
            </a:r>
            <a:r>
              <a:rPr lang="en-US" altLang="zh-CN" b="1" u="sng" baseline="-2500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a:t>
            </a:r>
            <a:r>
              <a:rPr lang="en-US" altLang="zh-CN" b="1" u="sng"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=V</a:t>
            </a:r>
            <a:r>
              <a:rPr lang="en-US" altLang="zh-CN" b="1" u="sng" baseline="-2500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IH</a:t>
            </a:r>
            <a:r>
              <a:rPr lang="en-US" altLang="zh-CN" b="1" u="sng"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=3.4V</a:t>
            </a:r>
            <a:r>
              <a:rPr lang="zh-CN" altLang="en-US" b="1" u="sng"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高电平时</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V</a:t>
            </a:r>
            <a:r>
              <a:rPr lang="en-US" altLang="zh-CN" baseline="-25000" dirty="0" smtClean="0">
                <a:latin typeface="Times New Roman" panose="02020603050405020304" pitchFamily="18" charset="0"/>
                <a:ea typeface="宋体" panose="02010600030101010101" pitchFamily="2" charset="-122"/>
                <a:cs typeface="Times New Roman" panose="02020603050405020304" pitchFamily="18" charset="0"/>
              </a:rPr>
              <a:t>C</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=1.4V</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T</a:t>
            </a:r>
            <a:r>
              <a:rPr lang="en-US" altLang="zh-CN" baseline="-25000" dirty="0" smtClean="0">
                <a:latin typeface="Times New Roman" panose="02020603050405020304" pitchFamily="18" charset="0"/>
                <a:ea typeface="宋体" panose="02010600030101010101" pitchFamily="2" charset="-122"/>
                <a:cs typeface="Times New Roman" panose="02020603050405020304" pitchFamily="18" charset="0"/>
              </a:rPr>
              <a:t>2 </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a:t>
            </a:r>
            <a:r>
              <a:rPr lang="en-US" altLang="zh-CN" b="1" baseline="-25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5 </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饱和</a:t>
            </a:r>
            <a:r>
              <a:rPr lang="zh-CN" altLang="en-US"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导通</a:t>
            </a:r>
            <a:r>
              <a:rPr lang="zh-CN" altLang="en-US" dirty="0">
                <a:latin typeface="Times New Roman" panose="02020603050405020304" pitchFamily="18" charset="0"/>
                <a:ea typeface="宋体" panose="02010600030101010101" pitchFamily="2" charset="-122"/>
                <a:cs typeface="Times New Roman" panose="02020603050405020304" pitchFamily="18" charset="0"/>
              </a:rPr>
              <a:t>（通过参数设计满足）</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V</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rPr>
              <a:t>E2</a:t>
            </a:r>
            <a:r>
              <a:rPr lang="en-US" altLang="zh-CN" dirty="0">
                <a:latin typeface="Times New Roman" panose="02020603050405020304" pitchFamily="18" charset="0"/>
                <a:ea typeface="宋体" panose="02010600030101010101" pitchFamily="2" charset="-122"/>
                <a:cs typeface="Times New Roman" panose="02020603050405020304" pitchFamily="18" charset="0"/>
              </a:rPr>
              <a:t> (F</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dirty="0">
                <a:latin typeface="Times New Roman" panose="02020603050405020304" pitchFamily="18" charset="0"/>
                <a:ea typeface="宋体" panose="02010600030101010101" pitchFamily="2" charset="-122"/>
                <a:cs typeface="Times New Roman" panose="02020603050405020304" pitchFamily="18" charset="0"/>
              </a:rPr>
              <a:t>端口</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高电平</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0.7V)</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V</a:t>
            </a:r>
            <a:r>
              <a:rPr lang="en-US" altLang="zh-CN" b="1" baseline="-25000" dirty="0">
                <a:latin typeface="Times New Roman" panose="02020603050405020304" pitchFamily="18" charset="0"/>
                <a:ea typeface="宋体" panose="02010600030101010101" pitchFamily="2" charset="-122"/>
                <a:cs typeface="Times New Roman" panose="02020603050405020304" pitchFamily="18" charset="0"/>
              </a:rPr>
              <a:t>C2</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rPr>
              <a:t>(F</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端口</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1.0V</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，无法满足</a:t>
            </a:r>
            <a:r>
              <a:rPr lang="en-US" altLang="zh-CN"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D</a:t>
            </a:r>
            <a:r>
              <a:rPr lang="en-US" altLang="zh-CN" b="1" baseline="-2500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导通，因此</a:t>
            </a:r>
            <a:r>
              <a:rPr lang="en-US" altLang="zh-CN"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a:t>
            </a:r>
            <a:r>
              <a:rPr lang="en-US" altLang="zh-CN" b="1" baseline="-2500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4</a:t>
            </a:r>
            <a:r>
              <a:rPr lang="zh-CN" altLang="en-US"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截止！</a:t>
            </a:r>
            <a:endParaRPr lang="en-US" altLang="zh-CN"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5" name="矩形 34"/>
          <p:cNvSpPr/>
          <p:nvPr/>
        </p:nvSpPr>
        <p:spPr>
          <a:xfrm>
            <a:off x="657777" y="3772222"/>
            <a:ext cx="417102" cy="369332"/>
          </a:xfrm>
          <a:prstGeom prst="rect">
            <a:avLst/>
          </a:prstGeom>
        </p:spPr>
        <p:txBody>
          <a:bodyPr wrap="none">
            <a:spAutoFit/>
          </a:bodyPr>
          <a:lstStyle/>
          <a:p>
            <a:r>
              <a:rPr lang="zh-CN" altLang="en-US" b="1" dirty="0"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低</a:t>
            </a:r>
            <a:endParaRPr lang="x-none" b="1"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6" name="矩形 35"/>
          <p:cNvSpPr/>
          <p:nvPr/>
        </p:nvSpPr>
        <p:spPr>
          <a:xfrm>
            <a:off x="2049364" y="3466781"/>
            <a:ext cx="417102" cy="369332"/>
          </a:xfrm>
          <a:prstGeom prst="rect">
            <a:avLst/>
          </a:prstGeom>
        </p:spPr>
        <p:txBody>
          <a:bodyPr wrap="none">
            <a:spAutoFit/>
          </a:bodyPr>
          <a:lstStyle/>
          <a:p>
            <a:r>
              <a:rPr lang="zh-CN" altLang="en-US" b="1" dirty="0"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低</a:t>
            </a:r>
            <a:endParaRPr lang="x-none" b="1"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41" name="矩形 40"/>
          <p:cNvSpPr/>
          <p:nvPr/>
        </p:nvSpPr>
        <p:spPr>
          <a:xfrm>
            <a:off x="3047397" y="3921977"/>
            <a:ext cx="417102" cy="369332"/>
          </a:xfrm>
          <a:prstGeom prst="rect">
            <a:avLst/>
          </a:prstGeom>
        </p:spPr>
        <p:txBody>
          <a:bodyPr wrap="none">
            <a:spAutoFit/>
          </a:bodyPr>
          <a:lstStyle/>
          <a:p>
            <a:r>
              <a:rPr lang="zh-CN" altLang="en-US" b="1" dirty="0"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低</a:t>
            </a:r>
            <a:endParaRPr lang="x-none" b="1"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42" name="矩形 41"/>
          <p:cNvSpPr/>
          <p:nvPr/>
        </p:nvSpPr>
        <p:spPr>
          <a:xfrm>
            <a:off x="3121332" y="2401985"/>
            <a:ext cx="417102" cy="369332"/>
          </a:xfrm>
          <a:prstGeom prst="rect">
            <a:avLst/>
          </a:prstGeom>
        </p:spPr>
        <p:txBody>
          <a:bodyPr wrap="none">
            <a:spAutoFit/>
          </a:bodyPr>
          <a:lstStyle/>
          <a:p>
            <a:r>
              <a:rPr lang="zh-CN" altLang="en-US" b="1" dirty="0"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高</a:t>
            </a:r>
            <a:endParaRPr lang="x-none" b="1"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43" name="矩形 42"/>
          <p:cNvSpPr/>
          <p:nvPr/>
        </p:nvSpPr>
        <p:spPr>
          <a:xfrm>
            <a:off x="2217009" y="3744689"/>
            <a:ext cx="417102" cy="369332"/>
          </a:xfrm>
          <a:prstGeom prst="rect">
            <a:avLst/>
          </a:prstGeom>
        </p:spPr>
        <p:txBody>
          <a:bodyPr wrap="none">
            <a:spAutoFit/>
          </a:bodyPr>
          <a:lstStyle/>
          <a:p>
            <a:r>
              <a:rPr lang="zh-CN" altLang="en-US" b="1" dirty="0"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高</a:t>
            </a:r>
            <a:endParaRPr lang="x-none" b="1"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44" name="矩形 43"/>
          <p:cNvSpPr/>
          <p:nvPr/>
        </p:nvSpPr>
        <p:spPr>
          <a:xfrm>
            <a:off x="3060162" y="3729300"/>
            <a:ext cx="417102" cy="369332"/>
          </a:xfrm>
          <a:prstGeom prst="rect">
            <a:avLst/>
          </a:prstGeom>
        </p:spPr>
        <p:txBody>
          <a:bodyPr wrap="none">
            <a:spAutoFit/>
          </a:bodyPr>
          <a:lstStyle/>
          <a:p>
            <a:r>
              <a:rPr lang="zh-CN" altLang="en-US" b="1" dirty="0"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高</a:t>
            </a:r>
            <a:endParaRPr lang="x-none" b="1"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46" name="矩形 45"/>
          <p:cNvSpPr/>
          <p:nvPr/>
        </p:nvSpPr>
        <p:spPr>
          <a:xfrm>
            <a:off x="2850243" y="2825453"/>
            <a:ext cx="534121" cy="369332"/>
          </a:xfrm>
          <a:prstGeom prst="rect">
            <a:avLst/>
          </a:prstGeom>
        </p:spPr>
        <p:txBody>
          <a:bodyPr wrap="none">
            <a:spAutoFit/>
          </a:bodyPr>
          <a:lstStyle/>
          <a:p>
            <a:r>
              <a:rPr lang="zh-CN" altLang="en-US" b="1" dirty="0"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低</a:t>
            </a:r>
            <a:r>
              <a:rPr lang="en-US" altLang="zh-CN" b="1" dirty="0"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a:t>
            </a:r>
            <a:endParaRPr lang="x-none" b="1"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47" name="矩形 46"/>
          <p:cNvSpPr/>
          <p:nvPr/>
        </p:nvSpPr>
        <p:spPr>
          <a:xfrm>
            <a:off x="3413239" y="3256322"/>
            <a:ext cx="977892" cy="402517"/>
          </a:xfrm>
          <a:prstGeom prst="rect">
            <a:avLst/>
          </a:prstGeom>
          <a:solidFill>
            <a:schemeClr val="accent4">
              <a:lumMod val="60000"/>
              <a:lumOff val="4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8" name="矩形 47"/>
          <p:cNvSpPr/>
          <p:nvPr/>
        </p:nvSpPr>
        <p:spPr>
          <a:xfrm>
            <a:off x="3691237" y="2878308"/>
            <a:ext cx="554960" cy="400110"/>
          </a:xfrm>
          <a:prstGeom prst="rect">
            <a:avLst/>
          </a:prstGeom>
          <a:noFill/>
        </p:spPr>
        <p:txBody>
          <a:bodyPr wrap="none">
            <a:spAutoFit/>
          </a:bodyPr>
          <a:lstStyle/>
          <a:p>
            <a:r>
              <a:rPr lang="en-US" altLang="zh-CN" sz="2000" b="1" i="1" dirty="0" smtClean="0">
                <a:latin typeface="Times New Roman" panose="02020603050405020304" pitchFamily="18" charset="0"/>
                <a:cs typeface="Times New Roman" panose="02020603050405020304" pitchFamily="18" charset="0"/>
              </a:rPr>
              <a:t>V</a:t>
            </a:r>
            <a:r>
              <a:rPr lang="en-US" altLang="zh-CN" sz="2000" b="1" baseline="-25000" dirty="0" smtClean="0">
                <a:latin typeface="Times New Roman" panose="02020603050405020304" pitchFamily="18" charset="0"/>
                <a:cs typeface="Times New Roman" panose="02020603050405020304" pitchFamily="18" charset="0"/>
              </a:rPr>
              <a:t>E4</a:t>
            </a:r>
            <a:endParaRPr lang="x-none" sz="2000" b="1" baseline="-25000" dirty="0">
              <a:latin typeface="Times New Roman" panose="02020603050405020304" pitchFamily="18" charset="0"/>
              <a:cs typeface="Times New Roman" panose="02020603050405020304" pitchFamily="18" charset="0"/>
            </a:endParaRPr>
          </a:p>
        </p:txBody>
      </p:sp>
      <p:sp>
        <p:nvSpPr>
          <p:cNvPr id="25" name="矩形 24"/>
          <p:cNvSpPr/>
          <p:nvPr/>
        </p:nvSpPr>
        <p:spPr>
          <a:xfrm>
            <a:off x="3989551" y="2693642"/>
            <a:ext cx="649537" cy="369332"/>
          </a:xfrm>
          <a:prstGeom prst="rect">
            <a:avLst/>
          </a:prstGeom>
        </p:spPr>
        <p:txBody>
          <a:bodyPr wrap="none">
            <a:spAutoFit/>
          </a:bodyPr>
          <a:lstStyle/>
          <a:p>
            <a:r>
              <a:rPr lang="zh-CN" altLang="en-US" b="1" dirty="0"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导通</a:t>
            </a:r>
            <a:endParaRPr lang="x-none" b="1"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0" name="矩形 29"/>
          <p:cNvSpPr/>
          <p:nvPr/>
        </p:nvSpPr>
        <p:spPr>
          <a:xfrm>
            <a:off x="3951050" y="4302847"/>
            <a:ext cx="649537" cy="369332"/>
          </a:xfrm>
          <a:prstGeom prst="rect">
            <a:avLst/>
          </a:prstGeom>
        </p:spPr>
        <p:txBody>
          <a:bodyPr wrap="none">
            <a:spAutoFit/>
          </a:bodyPr>
          <a:lstStyle/>
          <a:p>
            <a:r>
              <a:rPr lang="zh-CN" altLang="en-US" b="1" dirty="0"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截止</a:t>
            </a:r>
            <a:endParaRPr lang="x-none" b="1"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1" name="矩形 30"/>
          <p:cNvSpPr/>
          <p:nvPr/>
        </p:nvSpPr>
        <p:spPr>
          <a:xfrm>
            <a:off x="3960386" y="4085210"/>
            <a:ext cx="649537" cy="369332"/>
          </a:xfrm>
          <a:prstGeom prst="rect">
            <a:avLst/>
          </a:prstGeom>
        </p:spPr>
        <p:txBody>
          <a:bodyPr wrap="none">
            <a:spAutoFit/>
          </a:bodyPr>
          <a:lstStyle/>
          <a:p>
            <a:r>
              <a:rPr lang="zh-CN" altLang="en-US" b="1" dirty="0"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导通</a:t>
            </a:r>
            <a:endParaRPr lang="x-none" b="1"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3" name="矩形 32"/>
          <p:cNvSpPr/>
          <p:nvPr/>
        </p:nvSpPr>
        <p:spPr>
          <a:xfrm>
            <a:off x="3989551" y="2456121"/>
            <a:ext cx="649537" cy="369332"/>
          </a:xfrm>
          <a:prstGeom prst="rect">
            <a:avLst/>
          </a:prstGeom>
        </p:spPr>
        <p:txBody>
          <a:bodyPr wrap="none">
            <a:spAutoFit/>
          </a:bodyPr>
          <a:lstStyle/>
          <a:p>
            <a:r>
              <a:rPr lang="zh-CN" altLang="en-US" b="1" dirty="0"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截止</a:t>
            </a:r>
            <a:endParaRPr lang="x-none" b="1"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35"/>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4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42"/>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30"/>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25"/>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fade">
                                      <p:cBhvr>
                                        <p:cTn id="56" dur="500"/>
                                        <p:tgtEl>
                                          <p:spTgt spid="4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fade">
                                      <p:cBhvr>
                                        <p:cTn id="61" dur="500"/>
                                        <p:tgtEl>
                                          <p:spTgt spid="44"/>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47"/>
                                        </p:tgtEl>
                                        <p:attrNameLst>
                                          <p:attrName>style.visibility</p:attrName>
                                        </p:attrNameLst>
                                      </p:cBhvr>
                                      <p:to>
                                        <p:strVal val="visible"/>
                                      </p:to>
                                    </p:set>
                                    <p:anim calcmode="lin" valueType="num">
                                      <p:cBhvr additive="base">
                                        <p:cTn id="66" dur="500" fill="hold"/>
                                        <p:tgtEl>
                                          <p:spTgt spid="47"/>
                                        </p:tgtEl>
                                        <p:attrNameLst>
                                          <p:attrName>ppt_x</p:attrName>
                                        </p:attrNameLst>
                                      </p:cBhvr>
                                      <p:tavLst>
                                        <p:tav tm="0">
                                          <p:val>
                                            <p:strVal val="#ppt_x"/>
                                          </p:val>
                                        </p:tav>
                                        <p:tav tm="100000">
                                          <p:val>
                                            <p:strVal val="#ppt_x"/>
                                          </p:val>
                                        </p:tav>
                                      </p:tavLst>
                                    </p:anim>
                                    <p:anim calcmode="lin" valueType="num">
                                      <p:cBhvr additive="base">
                                        <p:cTn id="67"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fade">
                                      <p:cBhvr>
                                        <p:cTn id="77" dur="500"/>
                                        <p:tgtEl>
                                          <p:spTgt spid="31"/>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fade">
                                      <p:cBhvr>
                                        <p:cTn id="8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5" grpId="0"/>
      <p:bldP spid="35" grpId="1"/>
      <p:bldP spid="36" grpId="0"/>
      <p:bldP spid="36" grpId="1"/>
      <p:bldP spid="41" grpId="0"/>
      <p:bldP spid="41" grpId="1"/>
      <p:bldP spid="42" grpId="0"/>
      <p:bldP spid="42" grpId="1"/>
      <p:bldP spid="43" grpId="0"/>
      <p:bldP spid="44" grpId="0"/>
      <p:bldP spid="46" grpId="0"/>
      <p:bldP spid="47" grpId="0" animBg="1"/>
      <p:bldP spid="25" grpId="0"/>
      <p:bldP spid="25" grpId="1"/>
      <p:bldP spid="30" grpId="0"/>
      <p:bldP spid="30" grpId="1"/>
      <p:bldP spid="31" grpId="0"/>
      <p:bldP spid="33"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1358" name="Group 14"/>
          <p:cNvGrpSpPr/>
          <p:nvPr/>
        </p:nvGrpSpPr>
        <p:grpSpPr bwMode="auto">
          <a:xfrm>
            <a:off x="-27175" y="959689"/>
            <a:ext cx="3858417" cy="3298935"/>
            <a:chOff x="1996" y="618"/>
            <a:chExt cx="3606" cy="3533"/>
          </a:xfrm>
        </p:grpSpPr>
        <p:pic>
          <p:nvPicPr>
            <p:cNvPr id="441352" name="Picture 8" descr="3-5-9"/>
            <p:cNvPicPr>
              <a:picLocks noChangeAspect="1" noChangeArrowheads="1"/>
            </p:cNvPicPr>
            <p:nvPr/>
          </p:nvPicPr>
          <p:blipFill>
            <a:blip r:embed="rId2" cstate="print">
              <a:extLst>
                <a:ext uri="{28A0092B-C50C-407E-A947-70E740481C1C}">
                  <a14:useLocalDpi xmlns:a14="http://schemas.microsoft.com/office/drawing/2010/main" val="0"/>
                </a:ext>
              </a:extLst>
            </a:blip>
            <a:srcRect r="1389"/>
            <a:stretch>
              <a:fillRect/>
            </a:stretch>
          </p:blipFill>
          <p:spPr bwMode="auto">
            <a:xfrm>
              <a:off x="2336" y="618"/>
              <a:ext cx="3266" cy="3013"/>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441355" name="Rectangle 11"/>
            <p:cNvSpPr>
              <a:spLocks noChangeArrowheads="1"/>
            </p:cNvSpPr>
            <p:nvPr/>
          </p:nvSpPr>
          <p:spPr bwMode="auto">
            <a:xfrm>
              <a:off x="1996" y="3657"/>
              <a:ext cx="3445" cy="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0"/>
                </a:spcBef>
              </a:pPr>
              <a:r>
                <a:rPr lang="en-US" altLang="zh-CN" sz="2400" dirty="0">
                  <a:latin typeface="华文楷体" panose="02010600040101010101" pitchFamily="2" charset="-122"/>
                  <a:ea typeface="华文楷体" panose="02010600040101010101" pitchFamily="2" charset="-122"/>
                </a:rPr>
                <a:t>            TTL</a:t>
              </a:r>
              <a:r>
                <a:rPr lang="zh-CN" altLang="en-US" sz="2400" dirty="0">
                  <a:latin typeface="华文楷体" panose="02010600040101010101" pitchFamily="2" charset="-122"/>
                  <a:ea typeface="华文楷体" panose="02010600040101010101" pitchFamily="2" charset="-122"/>
                </a:rPr>
                <a:t>反相器的电路</a:t>
              </a:r>
            </a:p>
          </p:txBody>
        </p:sp>
      </p:grpSp>
      <p:sp>
        <p:nvSpPr>
          <p:cNvPr id="441359" name="Text Box 15"/>
          <p:cNvSpPr txBox="1">
            <a:spLocks noChangeArrowheads="1"/>
          </p:cNvSpPr>
          <p:nvPr/>
        </p:nvSpPr>
        <p:spPr bwMode="auto">
          <a:xfrm>
            <a:off x="4101349" y="1026371"/>
            <a:ext cx="482999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zh-CN" altLang="en-US" sz="2400" dirty="0">
                <a:latin typeface="华文楷体" panose="02010600040101010101" pitchFamily="2" charset="-122"/>
                <a:ea typeface="华文楷体" panose="02010600040101010101" pitchFamily="2" charset="-122"/>
              </a:rPr>
              <a:t>设：</a:t>
            </a:r>
            <a:r>
              <a:rPr lang="en-US" altLang="zh-CN" sz="2400" dirty="0">
                <a:latin typeface="华文楷体" panose="02010600040101010101" pitchFamily="2" charset="-122"/>
                <a:ea typeface="华文楷体" panose="02010600040101010101" pitchFamily="2" charset="-122"/>
              </a:rPr>
              <a:t>V</a:t>
            </a:r>
            <a:r>
              <a:rPr lang="en-US" altLang="zh-CN" sz="2400" baseline="-25000" dirty="0">
                <a:latin typeface="华文楷体" panose="02010600040101010101" pitchFamily="2" charset="-122"/>
                <a:ea typeface="华文楷体" panose="02010600040101010101" pitchFamily="2" charset="-122"/>
              </a:rPr>
              <a:t>CC</a:t>
            </a:r>
            <a:r>
              <a:rPr lang="zh-CN" altLang="en-US" sz="2400" dirty="0">
                <a:latin typeface="华文楷体" panose="02010600040101010101" pitchFamily="2" charset="-122"/>
                <a:ea typeface="华文楷体" panose="02010600040101010101" pitchFamily="2" charset="-122"/>
              </a:rPr>
              <a:t>＝</a:t>
            </a:r>
            <a:r>
              <a:rPr lang="en-US" altLang="zh-CN" sz="2400" dirty="0">
                <a:latin typeface="华文楷体" panose="02010600040101010101" pitchFamily="2" charset="-122"/>
                <a:ea typeface="华文楷体" panose="02010600040101010101" pitchFamily="2" charset="-122"/>
              </a:rPr>
              <a:t>5V</a:t>
            </a:r>
            <a:r>
              <a:rPr lang="zh-CN" altLang="en-US" sz="2400" dirty="0">
                <a:latin typeface="华文楷体" panose="02010600040101010101" pitchFamily="2" charset="-122"/>
                <a:ea typeface="华文楷体" panose="02010600040101010101" pitchFamily="2" charset="-122"/>
              </a:rPr>
              <a:t>，</a:t>
            </a:r>
            <a:r>
              <a:rPr lang="en-US" altLang="zh-CN" sz="2400" dirty="0">
                <a:latin typeface="华文楷体" panose="02010600040101010101" pitchFamily="2" charset="-122"/>
                <a:ea typeface="华文楷体" panose="02010600040101010101" pitchFamily="2" charset="-122"/>
              </a:rPr>
              <a:t>V</a:t>
            </a:r>
            <a:r>
              <a:rPr lang="en-US" altLang="zh-CN" sz="2400" baseline="-25000" dirty="0">
                <a:latin typeface="华文楷体" panose="02010600040101010101" pitchFamily="2" charset="-122"/>
                <a:ea typeface="华文楷体" panose="02010600040101010101" pitchFamily="2" charset="-122"/>
              </a:rPr>
              <a:t>IH</a:t>
            </a:r>
            <a:r>
              <a:rPr lang="zh-CN" altLang="en-US" sz="2400" dirty="0">
                <a:latin typeface="华文楷体" panose="02010600040101010101" pitchFamily="2" charset="-122"/>
                <a:ea typeface="华文楷体" panose="02010600040101010101" pitchFamily="2" charset="-122"/>
              </a:rPr>
              <a:t>＝</a:t>
            </a:r>
            <a:r>
              <a:rPr lang="en-US" altLang="zh-CN" sz="2400" dirty="0">
                <a:latin typeface="华文楷体" panose="02010600040101010101" pitchFamily="2" charset="-122"/>
                <a:ea typeface="华文楷体" panose="02010600040101010101" pitchFamily="2" charset="-122"/>
              </a:rPr>
              <a:t>3.4V</a:t>
            </a:r>
            <a:r>
              <a:rPr lang="zh-CN" altLang="en-US" sz="2400" dirty="0">
                <a:latin typeface="华文楷体" panose="02010600040101010101" pitchFamily="2" charset="-122"/>
                <a:ea typeface="华文楷体" panose="02010600040101010101" pitchFamily="2" charset="-122"/>
              </a:rPr>
              <a:t>，</a:t>
            </a:r>
            <a:r>
              <a:rPr lang="en-US" altLang="zh-CN" sz="2400" dirty="0">
                <a:latin typeface="华文楷体" panose="02010600040101010101" pitchFamily="2" charset="-122"/>
                <a:ea typeface="华文楷体" panose="02010600040101010101" pitchFamily="2" charset="-122"/>
              </a:rPr>
              <a:t>V</a:t>
            </a:r>
            <a:r>
              <a:rPr lang="en-US" altLang="zh-CN" sz="2400" baseline="-25000" dirty="0">
                <a:latin typeface="华文楷体" panose="02010600040101010101" pitchFamily="2" charset="-122"/>
                <a:ea typeface="华文楷体" panose="02010600040101010101" pitchFamily="2" charset="-122"/>
              </a:rPr>
              <a:t>IL</a:t>
            </a:r>
            <a:r>
              <a:rPr lang="zh-CN" altLang="en-US" sz="2400" dirty="0">
                <a:latin typeface="华文楷体" panose="02010600040101010101" pitchFamily="2" charset="-122"/>
                <a:ea typeface="华文楷体" panose="02010600040101010101" pitchFamily="2" charset="-122"/>
              </a:rPr>
              <a:t>＝</a:t>
            </a:r>
            <a:r>
              <a:rPr lang="en-US" altLang="zh-CN" sz="2400" dirty="0">
                <a:latin typeface="华文楷体" panose="02010600040101010101" pitchFamily="2" charset="-122"/>
                <a:ea typeface="华文楷体" panose="02010600040101010101" pitchFamily="2" charset="-122"/>
              </a:rPr>
              <a:t>0.2V</a:t>
            </a:r>
            <a:r>
              <a:rPr lang="zh-CN" altLang="en-US" sz="2400" dirty="0" smtClean="0">
                <a:latin typeface="华文楷体" panose="02010600040101010101" pitchFamily="2" charset="-122"/>
                <a:ea typeface="华文楷体" panose="02010600040101010101" pitchFamily="2" charset="-122"/>
              </a:rPr>
              <a:t>，</a:t>
            </a:r>
            <a:r>
              <a:rPr lang="en-US" altLang="zh-CN" sz="2400" dirty="0" smtClean="0">
                <a:latin typeface="华文楷体" panose="02010600040101010101" pitchFamily="2" charset="-122"/>
                <a:ea typeface="华文楷体" panose="02010600040101010101" pitchFamily="2" charset="-122"/>
              </a:rPr>
              <a:t>PN</a:t>
            </a:r>
            <a:r>
              <a:rPr lang="zh-CN" altLang="en-US" sz="2400" dirty="0">
                <a:latin typeface="华文楷体" panose="02010600040101010101" pitchFamily="2" charset="-122"/>
                <a:ea typeface="华文楷体" panose="02010600040101010101" pitchFamily="2" charset="-122"/>
              </a:rPr>
              <a:t>结的导通压降</a:t>
            </a:r>
            <a:r>
              <a:rPr lang="zh-CN" altLang="en-US" sz="2400" dirty="0" smtClean="0">
                <a:latin typeface="华文楷体" panose="02010600040101010101" pitchFamily="2" charset="-122"/>
                <a:ea typeface="华文楷体" panose="02010600040101010101" pitchFamily="2" charset="-122"/>
              </a:rPr>
              <a:t>为 </a:t>
            </a:r>
            <a:r>
              <a:rPr lang="en-US" altLang="zh-CN" sz="2400" dirty="0">
                <a:latin typeface="华文楷体" panose="02010600040101010101" pitchFamily="2" charset="-122"/>
                <a:ea typeface="华文楷体" panose="02010600040101010101" pitchFamily="2" charset="-122"/>
              </a:rPr>
              <a:t>V</a:t>
            </a:r>
            <a:r>
              <a:rPr lang="en-US" altLang="zh-CN" sz="2400" baseline="-25000" dirty="0">
                <a:latin typeface="华文楷体" panose="02010600040101010101" pitchFamily="2" charset="-122"/>
                <a:ea typeface="华文楷体" panose="02010600040101010101" pitchFamily="2" charset="-122"/>
              </a:rPr>
              <a:t>ON</a:t>
            </a:r>
            <a:r>
              <a:rPr lang="zh-CN" altLang="en-US" sz="2400" dirty="0">
                <a:latin typeface="华文楷体" panose="02010600040101010101" pitchFamily="2" charset="-122"/>
                <a:ea typeface="华文楷体" panose="02010600040101010101" pitchFamily="2" charset="-122"/>
              </a:rPr>
              <a:t>＝</a:t>
            </a:r>
            <a:r>
              <a:rPr lang="en-US" altLang="zh-CN" sz="2400" dirty="0">
                <a:latin typeface="华文楷体" panose="02010600040101010101" pitchFamily="2" charset="-122"/>
                <a:ea typeface="华文楷体" panose="02010600040101010101" pitchFamily="2" charset="-122"/>
              </a:rPr>
              <a:t>0.7V</a:t>
            </a:r>
          </a:p>
        </p:txBody>
      </p:sp>
      <p:sp>
        <p:nvSpPr>
          <p:cNvPr id="9" name="Rectangle 6"/>
          <p:cNvSpPr>
            <a:spLocks noChangeArrowheads="1"/>
          </p:cNvSpPr>
          <p:nvPr/>
        </p:nvSpPr>
        <p:spPr bwMode="auto">
          <a:xfrm>
            <a:off x="3255948" y="178594"/>
            <a:ext cx="6150924"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200" dirty="0">
                <a:effectLst/>
                <a:latin typeface="华文楷体" panose="02010600040101010101" pitchFamily="2" charset="-122"/>
                <a:ea typeface="华文楷体" panose="02010600040101010101" pitchFamily="2" charset="-122"/>
              </a:rPr>
              <a:t>3.4.2 TTL</a:t>
            </a:r>
            <a:r>
              <a:rPr kumimoji="1" lang="zh-CN" altLang="en-US" sz="3200" dirty="0">
                <a:effectLst/>
                <a:latin typeface="华文楷体" panose="02010600040101010101" pitchFamily="2" charset="-122"/>
                <a:ea typeface="华文楷体" panose="02010600040101010101" pitchFamily="2" charset="-122"/>
              </a:rPr>
              <a:t>反相器的电路结构</a:t>
            </a:r>
            <a:endParaRPr kumimoji="1" lang="en-US" altLang="zh-CN" sz="3200" dirty="0">
              <a:effectLst/>
              <a:latin typeface="华文楷体" panose="02010600040101010101" pitchFamily="2" charset="-122"/>
              <a:ea typeface="华文楷体" panose="02010600040101010101" pitchFamily="2" charset="-122"/>
            </a:endParaRPr>
          </a:p>
          <a:p>
            <a:r>
              <a:rPr kumimoji="1" lang="zh-CN" altLang="en-US" sz="3200" dirty="0">
                <a:effectLst/>
                <a:latin typeface="华文楷体" panose="02010600040101010101" pitchFamily="2" charset="-122"/>
                <a:ea typeface="华文楷体" panose="02010600040101010101" pitchFamily="2" charset="-122"/>
              </a:rPr>
              <a:t>和工作原理</a:t>
            </a:r>
          </a:p>
        </p:txBody>
      </p:sp>
      <p:pic>
        <p:nvPicPr>
          <p:cNvPr id="9318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9452" t="55890" r="10625" b="9589"/>
          <a:stretch>
            <a:fillRect/>
          </a:stretch>
        </p:blipFill>
        <p:spPr bwMode="auto">
          <a:xfrm>
            <a:off x="943115" y="4350086"/>
            <a:ext cx="7148261" cy="1736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4101349" y="2367510"/>
            <a:ext cx="4830000" cy="1200329"/>
          </a:xfrm>
          <a:prstGeom prst="rect">
            <a:avLst/>
          </a:prstGeom>
        </p:spPr>
        <p:txBody>
          <a:bodyPr wrap="square">
            <a:spAutoFit/>
          </a:bodyPr>
          <a:lstStyle/>
          <a:p>
            <a:r>
              <a:rPr lang="zh-CN" altLang="en-US"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后续学习电压传输特性时，研究输出电压与输入电压的变化关系，输入电压在低、高电平之间变化，则不能再简单根据低、高电平判断，需要进一步细致分析。</a:t>
            </a:r>
            <a:endParaRPr lang="zh-CN" alt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3186"/>
                                        </p:tgtEl>
                                        <p:attrNameLst>
                                          <p:attrName>style.visibility</p:attrName>
                                        </p:attrNameLst>
                                      </p:cBhvr>
                                      <p:to>
                                        <p:strVal val="visible"/>
                                      </p:to>
                                    </p:set>
                                    <p:anim calcmode="lin" valueType="num">
                                      <p:cBhvr additive="base">
                                        <p:cTn id="7" dur="500" fill="hold"/>
                                        <p:tgtEl>
                                          <p:spTgt spid="93186"/>
                                        </p:tgtEl>
                                        <p:attrNameLst>
                                          <p:attrName>ppt_x</p:attrName>
                                        </p:attrNameLst>
                                      </p:cBhvr>
                                      <p:tavLst>
                                        <p:tav tm="0">
                                          <p:val>
                                            <p:strVal val="#ppt_x"/>
                                          </p:val>
                                        </p:tav>
                                        <p:tav tm="100000">
                                          <p:val>
                                            <p:strVal val="#ppt_x"/>
                                          </p:val>
                                        </p:tav>
                                      </p:tavLst>
                                    </p:anim>
                                    <p:anim calcmode="lin" valueType="num">
                                      <p:cBhvr additive="base">
                                        <p:cTn id="8" dur="500" fill="hold"/>
                                        <p:tgtEl>
                                          <p:spTgt spid="9318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ChangeArrowheads="1"/>
          </p:cNvSpPr>
          <p:nvPr>
            <p:ph type="title"/>
          </p:nvPr>
        </p:nvSpPr>
        <p:spPr>
          <a:xfrm>
            <a:off x="165367" y="5014119"/>
            <a:ext cx="2232025" cy="576262"/>
          </a:xfrm>
        </p:spPr>
        <p:txBody>
          <a:bodyPr>
            <a:normAutofit/>
          </a:bodyPr>
          <a:lstStyle/>
          <a:p>
            <a:pPr algn="l"/>
            <a:r>
              <a:rPr lang="en-US" altLang="zh-CN" sz="2400" b="1" dirty="0">
                <a:effectLst/>
                <a:latin typeface="华文楷体" panose="02010600040101010101" pitchFamily="2" charset="-122"/>
                <a:ea typeface="华文楷体" panose="02010600040101010101" pitchFamily="2" charset="-122"/>
              </a:rPr>
              <a:t>a. AB</a:t>
            </a:r>
            <a:r>
              <a:rPr lang="zh-CN" altLang="en-US" sz="2400" b="1" dirty="0">
                <a:effectLst/>
                <a:latin typeface="华文楷体" panose="02010600040101010101" pitchFamily="2" charset="-122"/>
                <a:ea typeface="华文楷体" panose="02010600040101010101" pitchFamily="2" charset="-122"/>
              </a:rPr>
              <a:t>段：</a:t>
            </a:r>
          </a:p>
        </p:txBody>
      </p:sp>
      <p:grpSp>
        <p:nvGrpSpPr>
          <p:cNvPr id="446475" name="Group 11"/>
          <p:cNvGrpSpPr/>
          <p:nvPr/>
        </p:nvGrpSpPr>
        <p:grpSpPr bwMode="auto">
          <a:xfrm>
            <a:off x="165367" y="1068785"/>
            <a:ext cx="8721725" cy="3919537"/>
            <a:chOff x="158" y="527"/>
            <a:chExt cx="5489" cy="2469"/>
          </a:xfrm>
        </p:grpSpPr>
        <p:pic>
          <p:nvPicPr>
            <p:cNvPr id="446469" name="Picture 5" descr="3-5-9"/>
            <p:cNvPicPr>
              <a:picLocks noChangeAspect="1" noChangeArrowheads="1"/>
            </p:cNvPicPr>
            <p:nvPr/>
          </p:nvPicPr>
          <p:blipFill>
            <a:blip r:embed="rId3" cstate="print">
              <a:extLst>
                <a:ext uri="{28A0092B-C50C-407E-A947-70E740481C1C}">
                  <a14:useLocalDpi xmlns:a14="http://schemas.microsoft.com/office/drawing/2010/main" val="0"/>
                </a:ext>
              </a:extLst>
            </a:blip>
            <a:srcRect r="2339"/>
            <a:stretch>
              <a:fillRect/>
            </a:stretch>
          </p:blipFill>
          <p:spPr bwMode="auto">
            <a:xfrm>
              <a:off x="158" y="527"/>
              <a:ext cx="2650" cy="2469"/>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grpSp>
          <p:nvGrpSpPr>
            <p:cNvPr id="446470" name="Group 6"/>
            <p:cNvGrpSpPr/>
            <p:nvPr/>
          </p:nvGrpSpPr>
          <p:grpSpPr bwMode="auto">
            <a:xfrm>
              <a:off x="3061" y="527"/>
              <a:ext cx="2586" cy="2468"/>
              <a:chOff x="3016" y="1389"/>
              <a:chExt cx="2586" cy="2468"/>
            </a:xfrm>
          </p:grpSpPr>
          <p:pic>
            <p:nvPicPr>
              <p:cNvPr id="446471"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l="7776" r="7663"/>
              <a:stretch>
                <a:fillRect/>
              </a:stretch>
            </p:blipFill>
            <p:spPr bwMode="auto">
              <a:xfrm>
                <a:off x="3016" y="1389"/>
                <a:ext cx="2586" cy="2111"/>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446472" name="Rectangle 8"/>
              <p:cNvSpPr>
                <a:spLocks noChangeArrowheads="1"/>
              </p:cNvSpPr>
              <p:nvPr/>
            </p:nvSpPr>
            <p:spPr bwMode="auto">
              <a:xfrm>
                <a:off x="3016" y="3566"/>
                <a:ext cx="258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pPr>
                <a:r>
                  <a:rPr lang="en-US" altLang="zh-CN" sz="2400" dirty="0">
                    <a:latin typeface="华文楷体" panose="02010600040101010101" pitchFamily="2" charset="-122"/>
                    <a:ea typeface="华文楷体" panose="02010600040101010101" pitchFamily="2" charset="-122"/>
                  </a:rPr>
                  <a:t>  TTL</a:t>
                </a:r>
                <a:r>
                  <a:rPr lang="zh-CN" altLang="en-US" sz="2400" dirty="0">
                    <a:latin typeface="华文楷体" panose="02010600040101010101" pitchFamily="2" charset="-122"/>
                    <a:ea typeface="华文楷体" panose="02010600040101010101" pitchFamily="2" charset="-122"/>
                  </a:rPr>
                  <a:t>反相器的电压传输特性</a:t>
                </a:r>
              </a:p>
            </p:txBody>
          </p:sp>
        </p:grpSp>
      </p:grpSp>
      <p:graphicFrame>
        <p:nvGraphicFramePr>
          <p:cNvPr id="446474" name="Object 10"/>
          <p:cNvGraphicFramePr>
            <a:graphicFrameLocks noChangeAspect="1"/>
          </p:cNvGraphicFramePr>
          <p:nvPr/>
        </p:nvGraphicFramePr>
        <p:xfrm>
          <a:off x="367752" y="5680882"/>
          <a:ext cx="8330199" cy="864072"/>
        </p:xfrm>
        <a:graphic>
          <a:graphicData uri="http://schemas.openxmlformats.org/presentationml/2006/ole">
            <mc:AlternateContent xmlns:mc="http://schemas.openxmlformats.org/markup-compatibility/2006">
              <mc:Choice xmlns:v="urn:schemas-microsoft-com:vml" Requires="v">
                <p:oleObj spid="_x0000_s55356" name="公式" r:id="rId5" imgW="111252000" imgH="11582400" progId="Equation.3">
                  <p:embed/>
                </p:oleObj>
              </mc:Choice>
              <mc:Fallback>
                <p:oleObj name="公式" r:id="rId5" imgW="111252000" imgH="11582400" progId="Equation.3">
                  <p:embed/>
                  <p:pic>
                    <p:nvPicPr>
                      <p:cNvPr id="0" name="Object 10"/>
                      <p:cNvPicPr>
                        <a:picLocks noChangeAspect="1" noChangeArrowheads="1"/>
                      </p:cNvPicPr>
                      <p:nvPr/>
                    </p:nvPicPr>
                    <p:blipFill>
                      <a:blip r:embed="rId6"/>
                      <a:srcRect/>
                      <a:stretch>
                        <a:fillRect/>
                      </a:stretch>
                    </p:blipFill>
                    <p:spPr bwMode="auto">
                      <a:xfrm>
                        <a:off x="367752" y="5680882"/>
                        <a:ext cx="8330199" cy="864072"/>
                      </a:xfrm>
                      <a:prstGeom prst="rect">
                        <a:avLst/>
                      </a:prstGeom>
                      <a:noFill/>
                      <a:ln w="57150" cap="sq" cmpd="thickThin">
                        <a:solidFill>
                          <a:srgbClr val="FF0000"/>
                        </a:solidFill>
                        <a:miter lim="800000"/>
                        <a:headEnd type="none" w="sm" len="sm"/>
                        <a:tailEnd type="none" w="sm" len="sm"/>
                      </a:ln>
                      <a:effectLst/>
                    </p:spPr>
                  </p:pic>
                </p:oleObj>
              </mc:Fallback>
            </mc:AlternateContent>
          </a:graphicData>
        </a:graphic>
      </p:graphicFrame>
      <p:sp>
        <p:nvSpPr>
          <p:cNvPr id="10" name="Rectangle 9"/>
          <p:cNvSpPr>
            <a:spLocks noChangeArrowheads="1"/>
          </p:cNvSpPr>
          <p:nvPr/>
        </p:nvSpPr>
        <p:spPr bwMode="auto">
          <a:xfrm>
            <a:off x="3255948" y="178594"/>
            <a:ext cx="6150924"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200" dirty="0" smtClean="0">
                <a:effectLst/>
                <a:latin typeface="华文楷体" panose="02010600040101010101" pitchFamily="2" charset="-122"/>
                <a:ea typeface="华文楷体" panose="02010600040101010101" pitchFamily="2" charset="-122"/>
              </a:rPr>
              <a:t>TTL</a:t>
            </a:r>
            <a:r>
              <a:rPr kumimoji="1" lang="zh-CN" altLang="en-US" sz="3200" dirty="0" smtClean="0">
                <a:effectLst/>
                <a:latin typeface="华文楷体" panose="02010600040101010101" pitchFamily="2" charset="-122"/>
                <a:ea typeface="华文楷体" panose="02010600040101010101" pitchFamily="2" charset="-122"/>
              </a:rPr>
              <a:t>反相器电压传输特性</a:t>
            </a:r>
            <a:endParaRPr kumimoji="1" lang="zh-CN" altLang="en-US" sz="3200" dirty="0">
              <a:effectLst/>
              <a:latin typeface="华文楷体" panose="02010600040101010101" pitchFamily="2" charset="-122"/>
              <a:ea typeface="华文楷体" panose="02010600040101010101" pitchFamily="2" charset="-122"/>
            </a:endParaRPr>
          </a:p>
        </p:txBody>
      </p:sp>
      <p:sp>
        <p:nvSpPr>
          <p:cNvPr id="18" name="矩形 17"/>
          <p:cNvSpPr/>
          <p:nvPr/>
        </p:nvSpPr>
        <p:spPr>
          <a:xfrm>
            <a:off x="384061" y="2722780"/>
            <a:ext cx="837089" cy="400110"/>
          </a:xfrm>
          <a:prstGeom prst="rect">
            <a:avLst/>
          </a:prstGeom>
        </p:spPr>
        <p:txBody>
          <a:bodyPr wrap="none">
            <a:spAutoFit/>
          </a:bodyPr>
          <a:lstStyle/>
          <a:p>
            <a:r>
              <a:rPr lang="en-US" altLang="zh-CN" sz="20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&lt;0.6V</a:t>
            </a:r>
            <a:endParaRPr lang="x-none" sz="2000" dirty="0">
              <a:solidFill>
                <a:srgbClr val="FF0000"/>
              </a:solidFill>
            </a:endParaRPr>
          </a:p>
        </p:txBody>
      </p:sp>
      <p:sp>
        <p:nvSpPr>
          <p:cNvPr id="19" name="矩形 18"/>
          <p:cNvSpPr/>
          <p:nvPr/>
        </p:nvSpPr>
        <p:spPr>
          <a:xfrm>
            <a:off x="1739129" y="3027403"/>
            <a:ext cx="837089" cy="400110"/>
          </a:xfrm>
          <a:prstGeom prst="rect">
            <a:avLst/>
          </a:prstGeom>
        </p:spPr>
        <p:txBody>
          <a:bodyPr wrap="none">
            <a:spAutoFit/>
          </a:bodyPr>
          <a:lstStyle/>
          <a:p>
            <a:r>
              <a:rPr lang="en-US" altLang="zh-CN" sz="20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&lt;0.7V</a:t>
            </a:r>
            <a:endParaRPr lang="x-none" sz="2000" dirty="0">
              <a:solidFill>
                <a:srgbClr val="FF0000"/>
              </a:solidFill>
            </a:endParaRPr>
          </a:p>
        </p:txBody>
      </p:sp>
      <p:sp>
        <p:nvSpPr>
          <p:cNvPr id="20" name="矩形 19"/>
          <p:cNvSpPr/>
          <p:nvPr/>
        </p:nvSpPr>
        <p:spPr>
          <a:xfrm>
            <a:off x="2108705" y="2722780"/>
            <a:ext cx="356188" cy="400110"/>
          </a:xfrm>
          <a:prstGeom prst="rect">
            <a:avLst/>
          </a:prstGeom>
        </p:spPr>
        <p:txBody>
          <a:bodyPr wrap="none">
            <a:spAutoFit/>
          </a:bodyPr>
          <a:lstStyle/>
          <a:p>
            <a:r>
              <a:rPr lang="en-US" altLang="zh-CN" sz="2000" b="1" i="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A</a:t>
            </a:r>
            <a:endParaRPr lang="x-none" sz="2000" i="1" dirty="0">
              <a:solidFill>
                <a:srgbClr val="FF0000"/>
              </a:solidFill>
            </a:endParaRPr>
          </a:p>
        </p:txBody>
      </p:sp>
      <p:sp>
        <p:nvSpPr>
          <p:cNvPr id="21" name="矩形 20"/>
          <p:cNvSpPr/>
          <p:nvPr/>
        </p:nvSpPr>
        <p:spPr>
          <a:xfrm>
            <a:off x="2724581" y="3049040"/>
            <a:ext cx="356188" cy="400110"/>
          </a:xfrm>
          <a:prstGeom prst="rect">
            <a:avLst/>
          </a:prstGeom>
        </p:spPr>
        <p:txBody>
          <a:bodyPr wrap="none">
            <a:spAutoFit/>
          </a:bodyPr>
          <a:lstStyle/>
          <a:p>
            <a:r>
              <a:rPr lang="en-US" altLang="zh-CN" sz="2000" b="1" i="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A</a:t>
            </a:r>
            <a:endParaRPr lang="x-none" sz="2000" i="1" dirty="0">
              <a:solidFill>
                <a:srgbClr val="FF0000"/>
              </a:solidFill>
            </a:endParaRPr>
          </a:p>
        </p:txBody>
      </p:sp>
      <p:sp>
        <p:nvSpPr>
          <p:cNvPr id="22" name="矩形 21"/>
          <p:cNvSpPr/>
          <p:nvPr/>
        </p:nvSpPr>
        <p:spPr>
          <a:xfrm>
            <a:off x="2576218" y="2245668"/>
            <a:ext cx="426720" cy="400110"/>
          </a:xfrm>
          <a:prstGeom prst="rect">
            <a:avLst/>
          </a:prstGeom>
        </p:spPr>
        <p:txBody>
          <a:bodyPr wrap="none">
            <a:spAutoFit/>
          </a:bodyPr>
          <a:lstStyle/>
          <a:p>
            <a:r>
              <a:rPr lang="en-US" altLang="zh-CN" sz="2000" b="1" i="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A’</a:t>
            </a:r>
            <a:endParaRPr lang="x-none" sz="2000" i="1" dirty="0">
              <a:solidFill>
                <a:srgbClr val="FF0000"/>
              </a:solidFill>
            </a:endParaRPr>
          </a:p>
        </p:txBody>
      </p:sp>
      <p:sp>
        <p:nvSpPr>
          <p:cNvPr id="23" name="矩形 22"/>
          <p:cNvSpPr/>
          <p:nvPr/>
        </p:nvSpPr>
        <p:spPr>
          <a:xfrm>
            <a:off x="3663669" y="2094030"/>
            <a:ext cx="1114408" cy="369332"/>
          </a:xfrm>
          <a:prstGeom prst="rect">
            <a:avLst/>
          </a:prstGeom>
        </p:spPr>
        <p:txBody>
          <a:bodyPr wrap="none">
            <a:spAutoFit/>
          </a:bodyPr>
          <a:lstStyle/>
          <a:p>
            <a:r>
              <a:rPr lang="zh-CN" altLang="en-US" b="1" dirty="0"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饱和导通</a:t>
            </a:r>
            <a:endParaRPr lang="x-none" b="1"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24" name="矩形 23"/>
          <p:cNvSpPr/>
          <p:nvPr/>
        </p:nvSpPr>
        <p:spPr>
          <a:xfrm>
            <a:off x="3726537" y="3264484"/>
            <a:ext cx="649537" cy="369332"/>
          </a:xfrm>
          <a:prstGeom prst="rect">
            <a:avLst/>
          </a:prstGeom>
        </p:spPr>
        <p:txBody>
          <a:bodyPr wrap="none">
            <a:spAutoFit/>
          </a:bodyPr>
          <a:lstStyle/>
          <a:p>
            <a:r>
              <a:rPr lang="zh-CN" altLang="en-US" b="1" dirty="0"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截止</a:t>
            </a:r>
            <a:endParaRPr lang="x-none" b="1"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p:txBody>
      </p:sp>
      <p:cxnSp>
        <p:nvCxnSpPr>
          <p:cNvPr id="27" name="直接箭头连接符 26"/>
          <p:cNvCxnSpPr/>
          <p:nvPr/>
        </p:nvCxnSpPr>
        <p:spPr>
          <a:xfrm>
            <a:off x="2641600" y="1317414"/>
            <a:ext cx="1362543" cy="1"/>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2641600" y="1317415"/>
            <a:ext cx="0" cy="855132"/>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2641600" y="2172547"/>
            <a:ext cx="529295" cy="0"/>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3170895" y="2186305"/>
            <a:ext cx="301384" cy="184362"/>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3472279" y="2378846"/>
            <a:ext cx="0" cy="648557"/>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H="1">
            <a:off x="3472280" y="3040522"/>
            <a:ext cx="638287" cy="0"/>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5435600" y="1838114"/>
            <a:ext cx="774700" cy="1"/>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Rectangle 2"/>
          <p:cNvSpPr txBox="1">
            <a:spLocks noChangeArrowheads="1"/>
          </p:cNvSpPr>
          <p:nvPr/>
        </p:nvSpPr>
        <p:spPr>
          <a:xfrm>
            <a:off x="6426467" y="1229519"/>
            <a:ext cx="2232025"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smtClean="0">
                <a:latin typeface="华文楷体" panose="02010600040101010101" pitchFamily="2" charset="-122"/>
                <a:ea typeface="华文楷体" panose="02010600040101010101" pitchFamily="2" charset="-122"/>
              </a:rPr>
              <a:t>a. AB</a:t>
            </a:r>
            <a:r>
              <a:rPr lang="zh-CN" altLang="en-US" sz="2400" b="1" smtClean="0">
                <a:latin typeface="华文楷体" panose="02010600040101010101" pitchFamily="2" charset="-122"/>
                <a:ea typeface="华文楷体" panose="02010600040101010101" pitchFamily="2" charset="-122"/>
              </a:rPr>
              <a:t>段：</a:t>
            </a:r>
            <a:endParaRPr lang="zh-CN" altLang="en-US" sz="2400" b="1"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6474"/>
                                        </p:tgtEl>
                                        <p:attrNameLst>
                                          <p:attrName>style.visibility</p:attrName>
                                        </p:attrNameLst>
                                      </p:cBhvr>
                                      <p:to>
                                        <p:strVal val="visible"/>
                                      </p:to>
                                    </p:set>
                                    <p:animEffect transition="in" filter="fade">
                                      <p:cBhvr>
                                        <p:cTn id="7" dur="1000"/>
                                        <p:tgtEl>
                                          <p:spTgt spid="4464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27"/>
                                        </p:tgtEl>
                                        <p:attrNameLst>
                                          <p:attrName>style.visibility</p:attrName>
                                        </p:attrNameLst>
                                      </p:cBhvr>
                                      <p:to>
                                        <p:strVal val="visible"/>
                                      </p:to>
                                    </p:set>
                                    <p:anim calcmode="lin" valueType="num">
                                      <p:cBhvr additive="base">
                                        <p:cTn id="42" dur="500" fill="hold"/>
                                        <p:tgtEl>
                                          <p:spTgt spid="27"/>
                                        </p:tgtEl>
                                        <p:attrNameLst>
                                          <p:attrName>ppt_x</p:attrName>
                                        </p:attrNameLst>
                                      </p:cBhvr>
                                      <p:tavLst>
                                        <p:tav tm="0">
                                          <p:val>
                                            <p:strVal val="#ppt_x"/>
                                          </p:val>
                                        </p:tav>
                                        <p:tav tm="100000">
                                          <p:val>
                                            <p:strVal val="#ppt_x"/>
                                          </p:val>
                                        </p:tav>
                                      </p:tavLst>
                                    </p:anim>
                                    <p:anim calcmode="lin" valueType="num">
                                      <p:cBhvr additive="base">
                                        <p:cTn id="4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29"/>
                                        </p:tgtEl>
                                        <p:attrNameLst>
                                          <p:attrName>style.visibility</p:attrName>
                                        </p:attrNameLst>
                                      </p:cBhvr>
                                      <p:to>
                                        <p:strVal val="visible"/>
                                      </p:to>
                                    </p:set>
                                    <p:anim calcmode="lin" valueType="num">
                                      <p:cBhvr additive="base">
                                        <p:cTn id="48" dur="500" fill="hold"/>
                                        <p:tgtEl>
                                          <p:spTgt spid="29"/>
                                        </p:tgtEl>
                                        <p:attrNameLst>
                                          <p:attrName>ppt_x</p:attrName>
                                        </p:attrNameLst>
                                      </p:cBhvr>
                                      <p:tavLst>
                                        <p:tav tm="0">
                                          <p:val>
                                            <p:strVal val="#ppt_x"/>
                                          </p:val>
                                        </p:tav>
                                        <p:tav tm="100000">
                                          <p:val>
                                            <p:strVal val="#ppt_x"/>
                                          </p:val>
                                        </p:tav>
                                      </p:tavLst>
                                    </p:anim>
                                    <p:anim calcmode="lin" valueType="num">
                                      <p:cBhvr additive="base">
                                        <p:cTn id="49"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32"/>
                                        </p:tgtEl>
                                        <p:attrNameLst>
                                          <p:attrName>style.visibility</p:attrName>
                                        </p:attrNameLst>
                                      </p:cBhvr>
                                      <p:to>
                                        <p:strVal val="visible"/>
                                      </p:to>
                                    </p:set>
                                    <p:anim calcmode="lin" valueType="num">
                                      <p:cBhvr additive="base">
                                        <p:cTn id="54" dur="500" fill="hold"/>
                                        <p:tgtEl>
                                          <p:spTgt spid="32"/>
                                        </p:tgtEl>
                                        <p:attrNameLst>
                                          <p:attrName>ppt_x</p:attrName>
                                        </p:attrNameLst>
                                      </p:cBhvr>
                                      <p:tavLst>
                                        <p:tav tm="0">
                                          <p:val>
                                            <p:strVal val="#ppt_x"/>
                                          </p:val>
                                        </p:tav>
                                        <p:tav tm="100000">
                                          <p:val>
                                            <p:strVal val="#ppt_x"/>
                                          </p:val>
                                        </p:tav>
                                      </p:tavLst>
                                    </p:anim>
                                    <p:anim calcmode="lin" valueType="num">
                                      <p:cBhvr additive="base">
                                        <p:cTn id="55"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35"/>
                                        </p:tgtEl>
                                        <p:attrNameLst>
                                          <p:attrName>style.visibility</p:attrName>
                                        </p:attrNameLst>
                                      </p:cBhvr>
                                      <p:to>
                                        <p:strVal val="visible"/>
                                      </p:to>
                                    </p:set>
                                    <p:anim calcmode="lin" valueType="num">
                                      <p:cBhvr additive="base">
                                        <p:cTn id="60" dur="500" fill="hold"/>
                                        <p:tgtEl>
                                          <p:spTgt spid="35"/>
                                        </p:tgtEl>
                                        <p:attrNameLst>
                                          <p:attrName>ppt_x</p:attrName>
                                        </p:attrNameLst>
                                      </p:cBhvr>
                                      <p:tavLst>
                                        <p:tav tm="0">
                                          <p:val>
                                            <p:strVal val="#ppt_x"/>
                                          </p:val>
                                        </p:tav>
                                        <p:tav tm="100000">
                                          <p:val>
                                            <p:strVal val="#ppt_x"/>
                                          </p:val>
                                        </p:tav>
                                      </p:tavLst>
                                    </p:anim>
                                    <p:anim calcmode="lin" valueType="num">
                                      <p:cBhvr additive="base">
                                        <p:cTn id="61"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39"/>
                                        </p:tgtEl>
                                        <p:attrNameLst>
                                          <p:attrName>style.visibility</p:attrName>
                                        </p:attrNameLst>
                                      </p:cBhvr>
                                      <p:to>
                                        <p:strVal val="visible"/>
                                      </p:to>
                                    </p:set>
                                    <p:anim calcmode="lin" valueType="num">
                                      <p:cBhvr additive="base">
                                        <p:cTn id="66" dur="500" fill="hold"/>
                                        <p:tgtEl>
                                          <p:spTgt spid="39"/>
                                        </p:tgtEl>
                                        <p:attrNameLst>
                                          <p:attrName>ppt_x</p:attrName>
                                        </p:attrNameLst>
                                      </p:cBhvr>
                                      <p:tavLst>
                                        <p:tav tm="0">
                                          <p:val>
                                            <p:strVal val="#ppt_x"/>
                                          </p:val>
                                        </p:tav>
                                        <p:tav tm="100000">
                                          <p:val>
                                            <p:strVal val="#ppt_x"/>
                                          </p:val>
                                        </p:tav>
                                      </p:tavLst>
                                    </p:anim>
                                    <p:anim calcmode="lin" valueType="num">
                                      <p:cBhvr additive="base">
                                        <p:cTn id="67"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43"/>
                                        </p:tgtEl>
                                        <p:attrNameLst>
                                          <p:attrName>style.visibility</p:attrName>
                                        </p:attrNameLst>
                                      </p:cBhvr>
                                      <p:to>
                                        <p:strVal val="visible"/>
                                      </p:to>
                                    </p:set>
                                    <p:anim calcmode="lin" valueType="num">
                                      <p:cBhvr additive="base">
                                        <p:cTn id="72" dur="500" fill="hold"/>
                                        <p:tgtEl>
                                          <p:spTgt spid="43"/>
                                        </p:tgtEl>
                                        <p:attrNameLst>
                                          <p:attrName>ppt_x</p:attrName>
                                        </p:attrNameLst>
                                      </p:cBhvr>
                                      <p:tavLst>
                                        <p:tav tm="0">
                                          <p:val>
                                            <p:strVal val="#ppt_x"/>
                                          </p:val>
                                        </p:tav>
                                        <p:tav tm="100000">
                                          <p:val>
                                            <p:strVal val="#ppt_x"/>
                                          </p:val>
                                        </p:tav>
                                      </p:tavLst>
                                    </p:anim>
                                    <p:anim calcmode="lin" valueType="num">
                                      <p:cBhvr additive="base">
                                        <p:cTn id="73"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nodeType="clickEffect">
                                  <p:stCondLst>
                                    <p:cond delay="0"/>
                                  </p:stCondLst>
                                  <p:childTnLst>
                                    <p:set>
                                      <p:cBhvr>
                                        <p:cTn id="77" dur="1" fill="hold">
                                          <p:stCondLst>
                                            <p:cond delay="0"/>
                                          </p:stCondLst>
                                        </p:cTn>
                                        <p:tgtEl>
                                          <p:spTgt spid="26"/>
                                        </p:tgtEl>
                                        <p:attrNameLst>
                                          <p:attrName>style.visibility</p:attrName>
                                        </p:attrNameLst>
                                      </p:cBhvr>
                                      <p:to>
                                        <p:strVal val="visible"/>
                                      </p:to>
                                    </p:set>
                                    <p:anim calcmode="lin" valueType="num">
                                      <p:cBhvr additive="base">
                                        <p:cTn id="78" dur="500" fill="hold"/>
                                        <p:tgtEl>
                                          <p:spTgt spid="26"/>
                                        </p:tgtEl>
                                        <p:attrNameLst>
                                          <p:attrName>ppt_x</p:attrName>
                                        </p:attrNameLst>
                                      </p:cBhvr>
                                      <p:tavLst>
                                        <p:tav tm="0">
                                          <p:val>
                                            <p:strVal val="#ppt_x"/>
                                          </p:val>
                                        </p:tav>
                                        <p:tav tm="100000">
                                          <p:val>
                                            <p:strVal val="#ppt_x"/>
                                          </p:val>
                                        </p:tav>
                                      </p:tavLst>
                                    </p:anim>
                                    <p:anim calcmode="lin" valueType="num">
                                      <p:cBhvr additive="base">
                                        <p:cTn id="79"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P spid="24"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8516" name="Object 4"/>
          <p:cNvGraphicFramePr>
            <a:graphicFrameLocks noChangeAspect="1"/>
          </p:cNvGraphicFramePr>
          <p:nvPr/>
        </p:nvGraphicFramePr>
        <p:xfrm>
          <a:off x="309018" y="5569324"/>
          <a:ext cx="7748038" cy="1031692"/>
        </p:xfrm>
        <a:graphic>
          <a:graphicData uri="http://schemas.openxmlformats.org/presentationml/2006/ole">
            <mc:AlternateContent xmlns:mc="http://schemas.openxmlformats.org/markup-compatibility/2006">
              <mc:Choice xmlns:v="urn:schemas-microsoft-com:vml" Requires="v">
                <p:oleObj spid="_x0000_s56384" name="Equation" r:id="rId3" imgW="82600800" imgH="10972800" progId="Equation.3">
                  <p:embed/>
                </p:oleObj>
              </mc:Choice>
              <mc:Fallback>
                <p:oleObj name="Equation" r:id="rId3" imgW="82600800" imgH="10972800" progId="Equation.3">
                  <p:embed/>
                  <p:pic>
                    <p:nvPicPr>
                      <p:cNvPr id="0" name="Object 4"/>
                      <p:cNvPicPr>
                        <a:picLocks noChangeAspect="1" noChangeArrowheads="1"/>
                      </p:cNvPicPr>
                      <p:nvPr/>
                    </p:nvPicPr>
                    <p:blipFill>
                      <a:blip r:embed="rId4"/>
                      <a:srcRect/>
                      <a:stretch>
                        <a:fillRect/>
                      </a:stretch>
                    </p:blipFill>
                    <p:spPr bwMode="auto">
                      <a:xfrm>
                        <a:off x="309018" y="5569324"/>
                        <a:ext cx="7748038" cy="1031692"/>
                      </a:xfrm>
                      <a:prstGeom prst="rect">
                        <a:avLst/>
                      </a:prstGeom>
                      <a:noFill/>
                      <a:ln w="57150" cmpd="thickThin">
                        <a:solidFill>
                          <a:srgbClr val="FF0000"/>
                        </a:solidFill>
                        <a:miter lim="800000"/>
                        <a:headEnd/>
                        <a:tailEnd/>
                      </a:ln>
                      <a:effectLst/>
                    </p:spPr>
                  </p:pic>
                </p:oleObj>
              </mc:Fallback>
            </mc:AlternateContent>
          </a:graphicData>
        </a:graphic>
      </p:graphicFrame>
      <p:pic>
        <p:nvPicPr>
          <p:cNvPr id="448518" name="Picture 6" descr="3-5-9"/>
          <p:cNvPicPr>
            <a:picLocks noChangeAspect="1" noChangeArrowheads="1"/>
          </p:cNvPicPr>
          <p:nvPr/>
        </p:nvPicPr>
        <p:blipFill>
          <a:blip r:embed="rId5" cstate="print">
            <a:extLst>
              <a:ext uri="{28A0092B-C50C-407E-A947-70E740481C1C}">
                <a14:useLocalDpi xmlns:a14="http://schemas.microsoft.com/office/drawing/2010/main" val="0"/>
              </a:ext>
            </a:extLst>
          </a:blip>
          <a:srcRect r="2339"/>
          <a:stretch>
            <a:fillRect/>
          </a:stretch>
        </p:blipFill>
        <p:spPr bwMode="auto">
          <a:xfrm>
            <a:off x="309018" y="80007"/>
            <a:ext cx="4054476" cy="3776663"/>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448520"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l="7776" r="7663"/>
          <a:stretch>
            <a:fillRect/>
          </a:stretch>
        </p:blipFill>
        <p:spPr bwMode="auto">
          <a:xfrm>
            <a:off x="4664077" y="80007"/>
            <a:ext cx="3027363" cy="2471738"/>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1" name="矩形 10"/>
          <p:cNvSpPr/>
          <p:nvPr/>
        </p:nvSpPr>
        <p:spPr>
          <a:xfrm>
            <a:off x="280007" y="1611105"/>
            <a:ext cx="1005403"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0.7-1.3V</a:t>
            </a:r>
            <a:endParaRPr lang="x-none" dirty="0">
              <a:solidFill>
                <a:srgbClr val="FF0000"/>
              </a:solidFill>
            </a:endParaRPr>
          </a:p>
        </p:txBody>
      </p:sp>
      <p:cxnSp>
        <p:nvCxnSpPr>
          <p:cNvPr id="19" name="直接箭头连接符 18"/>
          <p:cNvCxnSpPr/>
          <p:nvPr/>
        </p:nvCxnSpPr>
        <p:spPr>
          <a:xfrm>
            <a:off x="2676181" y="300704"/>
            <a:ext cx="1362543" cy="1"/>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2676181" y="300705"/>
            <a:ext cx="0" cy="855132"/>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2676181" y="1155837"/>
            <a:ext cx="529295" cy="0"/>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3205476" y="1169595"/>
            <a:ext cx="301384" cy="184362"/>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3506860" y="1362136"/>
            <a:ext cx="0" cy="648557"/>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H="1">
            <a:off x="3496228" y="1981280"/>
            <a:ext cx="638287" cy="0"/>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1215068" y="1251057"/>
            <a:ext cx="1005403"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1.3-2.0V</a:t>
            </a:r>
            <a:endParaRPr lang="x-none" dirty="0">
              <a:solidFill>
                <a:srgbClr val="FF0000"/>
              </a:solidFill>
            </a:endParaRPr>
          </a:p>
        </p:txBody>
      </p:sp>
      <p:sp>
        <p:nvSpPr>
          <p:cNvPr id="26" name="矩形 25"/>
          <p:cNvSpPr/>
          <p:nvPr/>
        </p:nvSpPr>
        <p:spPr>
          <a:xfrm>
            <a:off x="2582880" y="2080890"/>
            <a:ext cx="864189" cy="35394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7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0-0.6V</a:t>
            </a:r>
            <a:endParaRPr lang="x-none" sz="1700" dirty="0">
              <a:solidFill>
                <a:srgbClr val="FF0000"/>
              </a:solidFill>
            </a:endParaRPr>
          </a:p>
        </p:txBody>
      </p:sp>
      <p:sp>
        <p:nvSpPr>
          <p:cNvPr id="28" name="矩形 27"/>
          <p:cNvSpPr/>
          <p:nvPr/>
        </p:nvSpPr>
        <p:spPr>
          <a:xfrm>
            <a:off x="3686386" y="2305779"/>
            <a:ext cx="649537" cy="369332"/>
          </a:xfrm>
          <a:prstGeom prst="rect">
            <a:avLst/>
          </a:prstGeom>
        </p:spPr>
        <p:txBody>
          <a:bodyPr wrap="none">
            <a:spAutoFit/>
          </a:bodyPr>
          <a:lstStyle/>
          <a:p>
            <a:r>
              <a:rPr lang="zh-CN" altLang="en-US" b="1" dirty="0"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截止</a:t>
            </a:r>
            <a:endParaRPr lang="x-none" b="1"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29" name="矩形 28"/>
          <p:cNvSpPr/>
          <p:nvPr/>
        </p:nvSpPr>
        <p:spPr>
          <a:xfrm>
            <a:off x="3713955" y="1004247"/>
            <a:ext cx="649537" cy="369332"/>
          </a:xfrm>
          <a:prstGeom prst="rect">
            <a:avLst/>
          </a:prstGeom>
        </p:spPr>
        <p:txBody>
          <a:bodyPr wrap="none">
            <a:spAutoFit/>
          </a:bodyPr>
          <a:lstStyle/>
          <a:p>
            <a:r>
              <a:rPr lang="zh-CN" altLang="en-US"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导通</a:t>
            </a:r>
            <a:endParaRPr lang="x-none" b="1"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0" name="矩形 29"/>
          <p:cNvSpPr/>
          <p:nvPr/>
        </p:nvSpPr>
        <p:spPr>
          <a:xfrm>
            <a:off x="129731" y="4028432"/>
            <a:ext cx="9068692" cy="955646"/>
          </a:xfrm>
          <a:prstGeom prst="rect">
            <a:avLst/>
          </a:prstGeom>
        </p:spPr>
        <p:txBody>
          <a:bodyPr wrap="square">
            <a:spAutoFit/>
          </a:bodyPr>
          <a:lstStyle/>
          <a:p>
            <a:pPr algn="just">
              <a:lnSpc>
                <a:spcPct val="110000"/>
              </a:lnSpc>
            </a:pPr>
            <a:r>
              <a:rPr lang="zh-CN" altLang="en-US" sz="1700" dirty="0" smtClean="0">
                <a:latin typeface="Times New Roman" panose="02020603050405020304" pitchFamily="18" charset="0"/>
                <a:ea typeface="宋体" panose="02010600030101010101" pitchFamily="2" charset="-122"/>
                <a:cs typeface="Times New Roman" panose="02020603050405020304" pitchFamily="18" charset="0"/>
              </a:rPr>
              <a:t>随着</a:t>
            </a:r>
            <a:r>
              <a:rPr lang="zh-CN" altLang="en-US" sz="17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输入电压</a:t>
            </a:r>
            <a:r>
              <a:rPr lang="en-US" altLang="zh-CN" sz="17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V</a:t>
            </a:r>
            <a:r>
              <a:rPr lang="en-US" altLang="zh-CN" sz="1700" b="1" baseline="-2500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a:t>
            </a:r>
            <a:r>
              <a:rPr lang="zh-CN" altLang="en-US" sz="17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的上升</a:t>
            </a:r>
            <a:r>
              <a:rPr lang="zh-CN" altLang="en-US" sz="170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1700" dirty="0" smtClean="0">
                <a:latin typeface="Times New Roman" panose="02020603050405020304" pitchFamily="18" charset="0"/>
                <a:ea typeface="宋体" panose="02010600030101010101" pitchFamily="2" charset="-122"/>
                <a:cs typeface="Times New Roman" panose="02020603050405020304" pitchFamily="18" charset="0"/>
              </a:rPr>
              <a:t>T</a:t>
            </a:r>
            <a:r>
              <a:rPr lang="en-US" altLang="zh-CN" sz="1700" baseline="-25000" dirty="0" smtClean="0">
                <a:latin typeface="Times New Roman" panose="02020603050405020304" pitchFamily="18" charset="0"/>
                <a:ea typeface="宋体" panose="02010600030101010101" pitchFamily="2" charset="-122"/>
                <a:cs typeface="Times New Roman" panose="02020603050405020304" pitchFamily="18" charset="0"/>
              </a:rPr>
              <a:t>1</a:t>
            </a:r>
            <a:r>
              <a:rPr lang="zh-CN" altLang="en-US" sz="1700" dirty="0" smtClean="0">
                <a:latin typeface="Times New Roman" panose="02020603050405020304" pitchFamily="18" charset="0"/>
                <a:ea typeface="宋体" panose="02010600030101010101" pitchFamily="2" charset="-122"/>
                <a:cs typeface="Times New Roman" panose="02020603050405020304" pitchFamily="18" charset="0"/>
              </a:rPr>
              <a:t>管的</a:t>
            </a:r>
            <a:r>
              <a:rPr lang="en-US" altLang="zh-CN" sz="1700" i="1" dirty="0" smtClean="0">
                <a:latin typeface="Times New Roman" panose="02020603050405020304" pitchFamily="18" charset="0"/>
                <a:ea typeface="宋体" panose="02010600030101010101" pitchFamily="2" charset="-122"/>
                <a:cs typeface="Times New Roman" panose="02020603050405020304" pitchFamily="18" charset="0"/>
              </a:rPr>
              <a:t>V</a:t>
            </a:r>
            <a:r>
              <a:rPr lang="en-US" altLang="zh-CN" sz="1700" baseline="-25000" dirty="0" smtClean="0">
                <a:latin typeface="Times New Roman" panose="02020603050405020304" pitchFamily="18" charset="0"/>
                <a:ea typeface="宋体" panose="02010600030101010101" pitchFamily="2" charset="-122"/>
                <a:cs typeface="Times New Roman" panose="02020603050405020304" pitchFamily="18" charset="0"/>
              </a:rPr>
              <a:t>C</a:t>
            </a:r>
            <a:r>
              <a:rPr lang="zh-CN" altLang="en-US" sz="1700" dirty="0" smtClean="0">
                <a:latin typeface="Times New Roman" panose="02020603050405020304" pitchFamily="18" charset="0"/>
                <a:ea typeface="宋体" panose="02010600030101010101" pitchFamily="2" charset="-122"/>
                <a:cs typeface="Times New Roman" panose="02020603050405020304" pitchFamily="18" charset="0"/>
              </a:rPr>
              <a:t>也在上升，则</a:t>
            </a:r>
            <a:r>
              <a:rPr lang="en-US" altLang="zh-CN" sz="1700" dirty="0" smtClean="0">
                <a:latin typeface="Times New Roman" panose="02020603050405020304" pitchFamily="18" charset="0"/>
                <a:ea typeface="宋体" panose="02010600030101010101" pitchFamily="2" charset="-122"/>
                <a:cs typeface="Times New Roman" panose="02020603050405020304" pitchFamily="18" charset="0"/>
              </a:rPr>
              <a:t>T</a:t>
            </a:r>
            <a:r>
              <a:rPr lang="en-US" altLang="zh-CN" sz="1700" baseline="-25000" dirty="0" smtClean="0">
                <a:latin typeface="Times New Roman" panose="02020603050405020304" pitchFamily="18" charset="0"/>
                <a:ea typeface="宋体" panose="02010600030101010101" pitchFamily="2" charset="-122"/>
                <a:cs typeface="Times New Roman" panose="02020603050405020304" pitchFamily="18" charset="0"/>
              </a:rPr>
              <a:t>2</a:t>
            </a:r>
            <a:r>
              <a:rPr lang="zh-CN" altLang="en-US" sz="1700" dirty="0" smtClean="0">
                <a:latin typeface="Times New Roman" panose="02020603050405020304" pitchFamily="18" charset="0"/>
                <a:ea typeface="宋体" panose="02010600030101010101" pitchFamily="2" charset="-122"/>
                <a:cs typeface="Times New Roman" panose="02020603050405020304" pitchFamily="18" charset="0"/>
              </a:rPr>
              <a:t>的线性放大导通开始加深（未进入饱和），则流过</a:t>
            </a:r>
            <a:r>
              <a:rPr lang="en-US" altLang="zh-CN" sz="1700" dirty="0" smtClean="0">
                <a:latin typeface="Times New Roman" panose="02020603050405020304" pitchFamily="18" charset="0"/>
                <a:ea typeface="宋体" panose="02010600030101010101" pitchFamily="2" charset="-122"/>
                <a:cs typeface="Times New Roman" panose="02020603050405020304" pitchFamily="18" charset="0"/>
              </a:rPr>
              <a:t>T</a:t>
            </a:r>
            <a:r>
              <a:rPr lang="en-US" altLang="zh-CN" sz="1700" baseline="-25000" dirty="0" smtClean="0">
                <a:latin typeface="Times New Roman" panose="02020603050405020304" pitchFamily="18" charset="0"/>
                <a:ea typeface="宋体" panose="02010600030101010101" pitchFamily="2" charset="-122"/>
                <a:cs typeface="Times New Roman" panose="02020603050405020304" pitchFamily="18" charset="0"/>
              </a:rPr>
              <a:t>2</a:t>
            </a:r>
            <a:r>
              <a:rPr lang="zh-CN" altLang="en-US" sz="1700" dirty="0" smtClean="0">
                <a:latin typeface="Times New Roman" panose="02020603050405020304" pitchFamily="18" charset="0"/>
                <a:ea typeface="宋体" panose="02010600030101010101" pitchFamily="2" charset="-122"/>
                <a:cs typeface="Times New Roman" panose="02020603050405020304" pitchFamily="18" charset="0"/>
              </a:rPr>
              <a:t>的</a:t>
            </a:r>
            <a:r>
              <a:rPr lang="zh-CN" altLang="en-US" sz="1700" b="1" dirty="0" smtClean="0">
                <a:latin typeface="Times New Roman" panose="02020603050405020304" pitchFamily="18" charset="0"/>
                <a:ea typeface="宋体" panose="02010600030101010101" pitchFamily="2" charset="-122"/>
                <a:cs typeface="Times New Roman" panose="02020603050405020304" pitchFamily="18" charset="0"/>
              </a:rPr>
              <a:t>支路电流</a:t>
            </a:r>
            <a:r>
              <a:rPr lang="en-US" altLang="zh-CN" sz="1700" dirty="0" smtClean="0">
                <a:latin typeface="Times New Roman" panose="02020603050405020304" pitchFamily="18" charset="0"/>
                <a:ea typeface="宋体" panose="02010600030101010101" pitchFamily="2" charset="-122"/>
                <a:cs typeface="Times New Roman" panose="02020603050405020304" pitchFamily="18" charset="0"/>
              </a:rPr>
              <a:t>/</a:t>
            </a:r>
            <a:r>
              <a:rPr lang="zh-CN" altLang="en-US" sz="1700" dirty="0" smtClean="0">
                <a:latin typeface="Times New Roman" panose="02020603050405020304" pitchFamily="18" charset="0"/>
                <a:ea typeface="宋体" panose="02010600030101010101" pitchFamily="2" charset="-122"/>
                <a:cs typeface="Times New Roman" panose="02020603050405020304" pitchFamily="18" charset="0"/>
              </a:rPr>
              <a:t>集电极电流</a:t>
            </a:r>
            <a:r>
              <a:rPr lang="en-US" altLang="zh-CN" sz="1700" i="1" dirty="0">
                <a:latin typeface="Times New Roman" panose="02020603050405020304" pitchFamily="18" charset="0"/>
                <a:ea typeface="宋体" panose="02010600030101010101" pitchFamily="2" charset="-122"/>
                <a:cs typeface="Times New Roman" panose="02020603050405020304" pitchFamily="18" charset="0"/>
              </a:rPr>
              <a:t>I</a:t>
            </a:r>
            <a:r>
              <a:rPr lang="en-US" altLang="zh-CN" sz="1700" baseline="-25000" dirty="0">
                <a:latin typeface="Times New Roman" panose="02020603050405020304" pitchFamily="18" charset="0"/>
                <a:ea typeface="宋体" panose="02010600030101010101" pitchFamily="2" charset="-122"/>
                <a:cs typeface="Times New Roman" panose="02020603050405020304" pitchFamily="18" charset="0"/>
              </a:rPr>
              <a:t>C2</a:t>
            </a:r>
            <a:r>
              <a:rPr lang="zh-CN" altLang="en-US" sz="1700" dirty="0" smtClean="0">
                <a:latin typeface="Times New Roman" panose="02020603050405020304" pitchFamily="18" charset="0"/>
                <a:ea typeface="宋体" panose="02010600030101010101" pitchFamily="2" charset="-122"/>
                <a:cs typeface="Times New Roman" panose="02020603050405020304" pitchFamily="18" charset="0"/>
              </a:rPr>
              <a:t>形成并开始上升（</a:t>
            </a:r>
            <a:r>
              <a:rPr lang="en-US" altLang="zh-CN" sz="17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V</a:t>
            </a:r>
            <a:r>
              <a:rPr lang="en-US" altLang="zh-CN" sz="1700" b="1" baseline="-2500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E2</a:t>
            </a:r>
            <a:r>
              <a:rPr lang="zh-CN" altLang="en-US" sz="1700" dirty="0" smtClean="0">
                <a:latin typeface="Times New Roman" panose="02020603050405020304" pitchFamily="18" charset="0"/>
                <a:ea typeface="宋体" panose="02010600030101010101" pitchFamily="2" charset="-122"/>
                <a:cs typeface="Times New Roman" panose="02020603050405020304" pitchFamily="18" charset="0"/>
              </a:rPr>
              <a:t>也</a:t>
            </a:r>
            <a:r>
              <a:rPr lang="zh-CN" altLang="en-US" sz="1700" dirty="0">
                <a:latin typeface="Times New Roman" panose="02020603050405020304" pitchFamily="18" charset="0"/>
                <a:ea typeface="宋体" panose="02010600030101010101" pitchFamily="2" charset="-122"/>
                <a:cs typeface="Times New Roman" panose="02020603050405020304" pitchFamily="18" charset="0"/>
              </a:rPr>
              <a:t>开始由</a:t>
            </a:r>
            <a:r>
              <a:rPr lang="en-US" altLang="zh-CN" sz="1700" dirty="0">
                <a:latin typeface="Times New Roman" panose="02020603050405020304" pitchFamily="18" charset="0"/>
                <a:ea typeface="宋体" panose="02010600030101010101" pitchFamily="2" charset="-122"/>
                <a:cs typeface="Times New Roman" panose="02020603050405020304" pitchFamily="18" charset="0"/>
              </a:rPr>
              <a:t>0</a:t>
            </a:r>
            <a:r>
              <a:rPr lang="zh-CN" altLang="en-US" sz="1700" dirty="0">
                <a:latin typeface="Times New Roman" panose="02020603050405020304" pitchFamily="18" charset="0"/>
                <a:ea typeface="宋体" panose="02010600030101010101" pitchFamily="2" charset="-122"/>
                <a:cs typeface="Times New Roman" panose="02020603050405020304" pitchFamily="18" charset="0"/>
              </a:rPr>
              <a:t>上升，即</a:t>
            </a:r>
            <a:r>
              <a:rPr lang="en-US" altLang="zh-CN" sz="1700" dirty="0">
                <a:latin typeface="Times New Roman" panose="02020603050405020304" pitchFamily="18" charset="0"/>
                <a:ea typeface="宋体" panose="02010600030101010101" pitchFamily="2" charset="-122"/>
                <a:cs typeface="Times New Roman" panose="02020603050405020304" pitchFamily="18" charset="0"/>
              </a:rPr>
              <a:t>R</a:t>
            </a:r>
            <a:r>
              <a:rPr lang="en-US" altLang="zh-CN" sz="1700" baseline="-25000" dirty="0">
                <a:latin typeface="Times New Roman" panose="02020603050405020304" pitchFamily="18" charset="0"/>
                <a:ea typeface="宋体" panose="02010600030101010101" pitchFamily="2" charset="-122"/>
                <a:cs typeface="Times New Roman" panose="02020603050405020304" pitchFamily="18" charset="0"/>
              </a:rPr>
              <a:t>3</a:t>
            </a:r>
            <a:r>
              <a:rPr lang="zh-CN" altLang="en-US" sz="1700" dirty="0">
                <a:latin typeface="Times New Roman" panose="02020603050405020304" pitchFamily="18" charset="0"/>
                <a:ea typeface="宋体" panose="02010600030101010101" pitchFamily="2" charset="-122"/>
                <a:cs typeface="Times New Roman" panose="02020603050405020304" pitchFamily="18" charset="0"/>
              </a:rPr>
              <a:t>部分也开始分压</a:t>
            </a:r>
            <a:r>
              <a:rPr lang="zh-CN" altLang="en-US" sz="170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1700" dirty="0" smtClean="0">
                <a:latin typeface="Times New Roman" panose="02020603050405020304" pitchFamily="18" charset="0"/>
                <a:ea typeface="宋体" panose="02010600030101010101" pitchFamily="2" charset="-122"/>
                <a:cs typeface="Times New Roman" panose="02020603050405020304" pitchFamily="18" charset="0"/>
              </a:rPr>
              <a:t>R</a:t>
            </a:r>
            <a:r>
              <a:rPr lang="en-US" altLang="zh-CN" sz="1700" baseline="-25000" dirty="0" smtClean="0">
                <a:latin typeface="Times New Roman" panose="02020603050405020304" pitchFamily="18" charset="0"/>
                <a:ea typeface="宋体" panose="02010600030101010101" pitchFamily="2" charset="-122"/>
                <a:cs typeface="Times New Roman" panose="02020603050405020304" pitchFamily="18" charset="0"/>
              </a:rPr>
              <a:t>2</a:t>
            </a:r>
            <a:r>
              <a:rPr lang="zh-CN" altLang="en-US" sz="1700" dirty="0">
                <a:latin typeface="Times New Roman" panose="02020603050405020304" pitchFamily="18" charset="0"/>
                <a:ea typeface="宋体" panose="02010600030101010101" pitchFamily="2" charset="-122"/>
                <a:cs typeface="Times New Roman" panose="02020603050405020304" pitchFamily="18" charset="0"/>
              </a:rPr>
              <a:t>的分压亦线性上升</a:t>
            </a:r>
            <a:r>
              <a:rPr lang="zh-CN" altLang="en-US" sz="1700" dirty="0" smtClean="0">
                <a:latin typeface="Times New Roman" panose="02020603050405020304" pitchFamily="18" charset="0"/>
                <a:ea typeface="宋体" panose="02010600030101010101" pitchFamily="2" charset="-122"/>
                <a:cs typeface="Times New Roman" panose="02020603050405020304" pitchFamily="18" charset="0"/>
              </a:rPr>
              <a:t>，则</a:t>
            </a:r>
            <a:r>
              <a:rPr lang="en-US" altLang="zh-CN" sz="17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V</a:t>
            </a:r>
            <a:r>
              <a:rPr lang="en-US" altLang="zh-CN" sz="1700" b="1" baseline="-2500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CE2</a:t>
            </a:r>
            <a:r>
              <a:rPr lang="zh-CN" altLang="en-US" sz="1700" dirty="0" smtClean="0">
                <a:latin typeface="Times New Roman" panose="02020603050405020304" pitchFamily="18" charset="0"/>
                <a:ea typeface="宋体" panose="02010600030101010101" pitchFamily="2" charset="-122"/>
                <a:cs typeface="Times New Roman" panose="02020603050405020304" pitchFamily="18" charset="0"/>
              </a:rPr>
              <a:t>线性下降，则</a:t>
            </a:r>
            <a:r>
              <a:rPr lang="en-US" altLang="zh-CN" sz="17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V</a:t>
            </a:r>
            <a:r>
              <a:rPr lang="en-US" altLang="zh-CN" sz="1700" b="1" baseline="-25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C2</a:t>
            </a:r>
            <a:r>
              <a:rPr lang="zh-CN" altLang="en-US" sz="1700" dirty="0" smtClean="0">
                <a:latin typeface="Times New Roman" panose="02020603050405020304" pitchFamily="18" charset="0"/>
                <a:ea typeface="宋体" panose="02010600030101010101" pitchFamily="2" charset="-122"/>
                <a:cs typeface="Times New Roman" panose="02020603050405020304" pitchFamily="18" charset="0"/>
              </a:rPr>
              <a:t>和</a:t>
            </a:r>
            <a:r>
              <a:rPr lang="en-US" altLang="zh-CN" sz="1700" b="1" dirty="0" err="1"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V</a:t>
            </a:r>
            <a:r>
              <a:rPr lang="en-US" altLang="zh-CN" sz="1700" b="1" baseline="-25000" dirty="0" err="1"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out</a:t>
            </a:r>
            <a:r>
              <a:rPr lang="zh-CN" altLang="en-US" sz="17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线性下降</a:t>
            </a:r>
            <a:r>
              <a:rPr lang="zh-CN" altLang="en-US" sz="17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700" dirty="0" smtClean="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 name="矩形 30"/>
          <p:cNvSpPr/>
          <p:nvPr/>
        </p:nvSpPr>
        <p:spPr>
          <a:xfrm>
            <a:off x="1918716" y="1661916"/>
            <a:ext cx="356188" cy="400110"/>
          </a:xfrm>
          <a:prstGeom prst="rect">
            <a:avLst/>
          </a:prstGeom>
          <a:noFill/>
        </p:spPr>
        <p:txBody>
          <a:bodyPr wrap="none">
            <a:spAutoFit/>
          </a:bodyPr>
          <a:lstStyle/>
          <a:p>
            <a:r>
              <a:rPr lang="en-US" altLang="zh-CN" sz="2000" b="1" i="1" dirty="0">
                <a:latin typeface="Times New Roman" panose="02020603050405020304" pitchFamily="18" charset="0"/>
                <a:cs typeface="Times New Roman" panose="02020603050405020304" pitchFamily="18" charset="0"/>
              </a:rPr>
              <a:t>C</a:t>
            </a:r>
            <a:endParaRPr lang="x-none" sz="2000" b="1" i="1" baseline="-25000" dirty="0">
              <a:latin typeface="Times New Roman" panose="02020603050405020304" pitchFamily="18" charset="0"/>
              <a:cs typeface="Times New Roman" panose="02020603050405020304" pitchFamily="18" charset="0"/>
            </a:endParaRPr>
          </a:p>
        </p:txBody>
      </p:sp>
      <p:pic>
        <p:nvPicPr>
          <p:cNvPr id="32" name="Picture 25"/>
          <p:cNvPicPr>
            <a:picLocks noChangeAspect="1" noChangeArrowheads="1"/>
          </p:cNvPicPr>
          <p:nvPr/>
        </p:nvPicPr>
        <p:blipFill rotWithShape="1">
          <a:blip r:embed="rId7">
            <a:extLst>
              <a:ext uri="{28A0092B-C50C-407E-A947-70E740481C1C}">
                <a14:useLocalDpi xmlns:a14="http://schemas.microsoft.com/office/drawing/2010/main" val="0"/>
              </a:ext>
            </a:extLst>
          </a:blip>
          <a:srcRect l="17204" t="6020" r="51040" b="62980"/>
          <a:stretch>
            <a:fillRect/>
          </a:stretch>
        </p:blipFill>
        <p:spPr bwMode="auto">
          <a:xfrm>
            <a:off x="451913" y="958980"/>
            <a:ext cx="719611" cy="605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矩形 32"/>
          <p:cNvSpPr/>
          <p:nvPr/>
        </p:nvSpPr>
        <p:spPr>
          <a:xfrm>
            <a:off x="367211" y="892444"/>
            <a:ext cx="415498" cy="369332"/>
          </a:xfrm>
          <a:prstGeom prst="rect">
            <a:avLst/>
          </a:prstGeom>
        </p:spPr>
        <p:txBody>
          <a:bodyPr wrap="none">
            <a:spAutoFit/>
          </a:bodyPr>
          <a:lstStyle/>
          <a:p>
            <a:r>
              <a:rPr lang="en-US" altLang="zh-CN" b="1" dirty="0" smtClean="0">
                <a:solidFill>
                  <a:srgbClr val="7030A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T</a:t>
            </a:r>
            <a:r>
              <a:rPr lang="en-US" altLang="zh-CN" b="1" baseline="-25000" dirty="0" smtClean="0">
                <a:solidFill>
                  <a:srgbClr val="7030A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1</a:t>
            </a:r>
            <a:endParaRPr lang="x-none" altLang="zh-CN" baseline="-25000" dirty="0">
              <a:solidFill>
                <a:srgbClr val="7030A0"/>
              </a:solidFill>
            </a:endParaRPr>
          </a:p>
        </p:txBody>
      </p:sp>
      <p:sp>
        <p:nvSpPr>
          <p:cNvPr id="2" name="矩形 1"/>
          <p:cNvSpPr/>
          <p:nvPr/>
        </p:nvSpPr>
        <p:spPr>
          <a:xfrm>
            <a:off x="3713955" y="4962001"/>
            <a:ext cx="5223161" cy="461665"/>
          </a:xfrm>
          <a:prstGeom prst="rect">
            <a:avLst/>
          </a:prstGeom>
          <a:solidFill>
            <a:schemeClr val="bg1"/>
          </a:solidFill>
        </p:spPr>
        <p:txBody>
          <a:bodyPr wrap="none">
            <a:spAutoFit/>
          </a:bodyPr>
          <a:lstStyle/>
          <a:p>
            <a:r>
              <a:rPr lang="en-US" altLang="zh-CN" sz="24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V</a:t>
            </a:r>
            <a:r>
              <a:rPr lang="en-US" altLang="zh-CN" sz="2400" b="1" baseline="-2500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O</a:t>
            </a:r>
            <a:r>
              <a:rPr lang="en-US" altLang="zh-CN" sz="24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=V</a:t>
            </a:r>
            <a:r>
              <a:rPr lang="en-US" altLang="zh-CN" sz="2400" b="1" baseline="-2500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CC</a:t>
            </a:r>
            <a:r>
              <a:rPr lang="en-US" altLang="zh-CN" sz="24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-V</a:t>
            </a:r>
            <a:r>
              <a:rPr lang="en-US" altLang="zh-CN" sz="2400" b="1" baseline="-2500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R2</a:t>
            </a:r>
            <a:r>
              <a:rPr lang="en-US" altLang="zh-CN" sz="24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-V</a:t>
            </a:r>
            <a:r>
              <a:rPr lang="en-US" altLang="zh-CN" sz="2400" b="1" baseline="-2500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T4_BE</a:t>
            </a:r>
            <a:r>
              <a:rPr lang="en-US" altLang="zh-CN" sz="24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-V</a:t>
            </a:r>
            <a:r>
              <a:rPr lang="en-US" altLang="zh-CN" sz="2400" b="1" baseline="-2500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D2</a:t>
            </a:r>
            <a:r>
              <a:rPr lang="en-US" altLang="zh-CN" sz="24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=5-0.7-0.7-V</a:t>
            </a:r>
            <a:r>
              <a:rPr lang="en-US" altLang="zh-CN" sz="2400" b="1" baseline="-2500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R2</a:t>
            </a:r>
            <a:endParaRPr lang="en-US" altLang="zh-CN" sz="24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27" name="直接箭头连接符 26"/>
          <p:cNvCxnSpPr/>
          <p:nvPr/>
        </p:nvCxnSpPr>
        <p:spPr>
          <a:xfrm flipH="1" flipV="1">
            <a:off x="5741989" y="678656"/>
            <a:ext cx="682624" cy="528638"/>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8514" name="Rectangle 2"/>
          <p:cNvSpPr>
            <a:spLocks noGrp="1" noChangeArrowheads="1"/>
          </p:cNvSpPr>
          <p:nvPr>
            <p:ph type="title"/>
          </p:nvPr>
        </p:nvSpPr>
        <p:spPr>
          <a:xfrm>
            <a:off x="6083301" y="220931"/>
            <a:ext cx="1882775" cy="671513"/>
          </a:xfrm>
        </p:spPr>
        <p:txBody>
          <a:bodyPr>
            <a:normAutofit/>
          </a:bodyPr>
          <a:lstStyle/>
          <a:p>
            <a:pPr algn="l"/>
            <a:r>
              <a:rPr lang="en-US" altLang="zh-CN" sz="2400" b="1" dirty="0">
                <a:effectLst/>
                <a:latin typeface="华文楷体" panose="02010600040101010101" pitchFamily="2" charset="-122"/>
                <a:ea typeface="华文楷体" panose="02010600040101010101" pitchFamily="2" charset="-122"/>
              </a:rPr>
              <a:t>b. BC</a:t>
            </a:r>
            <a:r>
              <a:rPr lang="zh-CN" altLang="en-US" sz="2400" b="1" dirty="0" smtClean="0">
                <a:effectLst/>
                <a:latin typeface="华文楷体" panose="02010600040101010101" pitchFamily="2" charset="-122"/>
                <a:ea typeface="华文楷体" panose="02010600040101010101" pitchFamily="2" charset="-122"/>
              </a:rPr>
              <a:t>段</a:t>
            </a:r>
            <a:endParaRPr lang="zh-CN" altLang="en-US" sz="2400" b="1" dirty="0">
              <a:effectLst/>
              <a:latin typeface="华文楷体" panose="02010600040101010101" pitchFamily="2" charset="-122"/>
              <a:ea typeface="华文楷体" panose="02010600040101010101" pitchFamily="2" charset="-122"/>
            </a:endParaRPr>
          </a:p>
        </p:txBody>
      </p:sp>
      <p:sp>
        <p:nvSpPr>
          <p:cNvPr id="36" name="矩形 35"/>
          <p:cNvSpPr/>
          <p:nvPr/>
        </p:nvSpPr>
        <p:spPr>
          <a:xfrm>
            <a:off x="4507304" y="2675111"/>
            <a:ext cx="4636695" cy="1243417"/>
          </a:xfrm>
          <a:prstGeom prst="rect">
            <a:avLst/>
          </a:prstGeom>
        </p:spPr>
        <p:txBody>
          <a:bodyPr wrap="square">
            <a:spAutoFit/>
          </a:bodyPr>
          <a:lstStyle/>
          <a:p>
            <a:pPr algn="just">
              <a:lnSpc>
                <a:spcPct val="110000"/>
              </a:lnSpc>
            </a:pPr>
            <a:r>
              <a:rPr lang="en-US" altLang="zh-CN" sz="1700" b="1" u="sng"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0.7V&lt;V</a:t>
            </a:r>
            <a:r>
              <a:rPr lang="en-US" altLang="zh-CN" sz="1700" b="1" u="sng" baseline="-2500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a:t>
            </a:r>
            <a:r>
              <a:rPr lang="en-US" altLang="zh-CN" sz="1700" b="1" u="sng"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&lt;1.3V</a:t>
            </a:r>
            <a:r>
              <a:rPr lang="zh-CN" altLang="en-US" sz="170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1700" dirty="0" smtClean="0">
                <a:latin typeface="Times New Roman" panose="02020603050405020304" pitchFamily="18" charset="0"/>
                <a:ea typeface="宋体" panose="02010600030101010101" pitchFamily="2" charset="-122"/>
                <a:cs typeface="Times New Roman" panose="02020603050405020304" pitchFamily="18" charset="0"/>
              </a:rPr>
              <a:t>T</a:t>
            </a:r>
            <a:r>
              <a:rPr lang="en-US" altLang="zh-CN" sz="1700" baseline="-25000" dirty="0" smtClean="0">
                <a:latin typeface="Times New Roman" panose="02020603050405020304" pitchFamily="18" charset="0"/>
                <a:ea typeface="宋体" panose="02010600030101010101" pitchFamily="2" charset="-122"/>
                <a:cs typeface="Times New Roman" panose="02020603050405020304" pitchFamily="18" charset="0"/>
              </a:rPr>
              <a:t>1</a:t>
            </a:r>
            <a:r>
              <a:rPr lang="zh-CN" altLang="en-US" sz="1700" dirty="0">
                <a:latin typeface="Times New Roman" panose="02020603050405020304" pitchFamily="18" charset="0"/>
                <a:ea typeface="宋体" panose="02010600030101010101" pitchFamily="2" charset="-122"/>
                <a:cs typeface="Times New Roman" panose="02020603050405020304" pitchFamily="18" charset="0"/>
              </a:rPr>
              <a:t>的</a:t>
            </a:r>
            <a:r>
              <a:rPr lang="en-US" altLang="zh-CN" sz="1700" dirty="0" smtClean="0">
                <a:latin typeface="Times New Roman" panose="02020603050405020304" pitchFamily="18" charset="0"/>
                <a:ea typeface="宋体" panose="02010600030101010101" pitchFamily="2" charset="-122"/>
                <a:cs typeface="Times New Roman" panose="02020603050405020304" pitchFamily="18" charset="0"/>
              </a:rPr>
              <a:t>V</a:t>
            </a:r>
            <a:r>
              <a:rPr lang="en-US" altLang="zh-CN" sz="1700" baseline="-25000" dirty="0" smtClean="0">
                <a:latin typeface="Times New Roman" panose="02020603050405020304" pitchFamily="18" charset="0"/>
                <a:ea typeface="宋体" panose="02010600030101010101" pitchFamily="2" charset="-122"/>
                <a:cs typeface="Times New Roman" panose="02020603050405020304" pitchFamily="18" charset="0"/>
              </a:rPr>
              <a:t>B1</a:t>
            </a:r>
            <a:r>
              <a:rPr lang="zh-CN" altLang="en-US" sz="1700" dirty="0" smtClean="0">
                <a:latin typeface="Times New Roman" panose="02020603050405020304" pitchFamily="18" charset="0"/>
                <a:ea typeface="宋体" panose="02010600030101010101" pitchFamily="2" charset="-122"/>
                <a:cs typeface="Times New Roman" panose="02020603050405020304" pitchFamily="18" charset="0"/>
              </a:rPr>
              <a:t>被钳位在</a:t>
            </a:r>
            <a:r>
              <a:rPr lang="en-US" altLang="zh-CN" sz="1700" dirty="0" smtClean="0">
                <a:latin typeface="Times New Roman" panose="02020603050405020304" pitchFamily="18" charset="0"/>
                <a:ea typeface="宋体" panose="02010600030101010101" pitchFamily="2" charset="-122"/>
                <a:cs typeface="Times New Roman" panose="02020603050405020304" pitchFamily="18" charset="0"/>
              </a:rPr>
              <a:t>1.3-2.0V</a:t>
            </a:r>
            <a:r>
              <a:rPr lang="zh-CN" altLang="en-US" sz="1700" dirty="0" smtClean="0">
                <a:latin typeface="Times New Roman" panose="02020603050405020304" pitchFamily="18" charset="0"/>
                <a:ea typeface="宋体" panose="02010600030101010101" pitchFamily="2" charset="-122"/>
                <a:cs typeface="Times New Roman" panose="02020603050405020304" pitchFamily="18" charset="0"/>
              </a:rPr>
              <a:t>，则</a:t>
            </a:r>
            <a:r>
              <a:rPr lang="en-US" altLang="zh-CN" sz="1700" dirty="0">
                <a:latin typeface="Times New Roman" panose="02020603050405020304" pitchFamily="18" charset="0"/>
                <a:ea typeface="宋体" panose="02010600030101010101" pitchFamily="2" charset="-122"/>
                <a:cs typeface="Times New Roman" panose="02020603050405020304" pitchFamily="18" charset="0"/>
              </a:rPr>
              <a:t>T</a:t>
            </a:r>
            <a:r>
              <a:rPr lang="en-US" altLang="zh-CN" sz="1700" baseline="-250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700" dirty="0" smtClean="0">
                <a:latin typeface="Times New Roman" panose="02020603050405020304" pitchFamily="18" charset="0"/>
                <a:ea typeface="宋体" panose="02010600030101010101" pitchFamily="2" charset="-122"/>
                <a:cs typeface="Times New Roman" panose="02020603050405020304" pitchFamily="18" charset="0"/>
              </a:rPr>
              <a:t>的</a:t>
            </a:r>
            <a:r>
              <a:rPr lang="en-US" altLang="zh-CN" sz="1700" dirty="0" smtClean="0">
                <a:latin typeface="Times New Roman" panose="02020603050405020304" pitchFamily="18" charset="0"/>
                <a:ea typeface="宋体" panose="02010600030101010101" pitchFamily="2" charset="-122"/>
                <a:cs typeface="Times New Roman" panose="02020603050405020304" pitchFamily="18" charset="0"/>
              </a:rPr>
              <a:t>BC</a:t>
            </a:r>
            <a:r>
              <a:rPr lang="zh-CN" altLang="en-US" sz="1700" dirty="0" smtClean="0">
                <a:latin typeface="Times New Roman" panose="02020603050405020304" pitchFamily="18" charset="0"/>
                <a:ea typeface="宋体" panose="02010600030101010101" pitchFamily="2" charset="-122"/>
                <a:cs typeface="Times New Roman" panose="02020603050405020304" pitchFamily="18" charset="0"/>
              </a:rPr>
              <a:t>结与</a:t>
            </a:r>
            <a:r>
              <a:rPr lang="en-US" altLang="zh-CN" sz="1700" dirty="0" smtClean="0">
                <a:latin typeface="Times New Roman" panose="02020603050405020304" pitchFamily="18" charset="0"/>
                <a:ea typeface="宋体" panose="02010600030101010101" pitchFamily="2" charset="-122"/>
                <a:cs typeface="Times New Roman" panose="02020603050405020304" pitchFamily="18" charset="0"/>
              </a:rPr>
              <a:t>BE</a:t>
            </a:r>
            <a:r>
              <a:rPr lang="zh-CN" altLang="en-US" sz="1700" dirty="0" smtClean="0">
                <a:latin typeface="Times New Roman" panose="02020603050405020304" pitchFamily="18" charset="0"/>
                <a:ea typeface="宋体" panose="02010600030101010101" pitchFamily="2" charset="-122"/>
                <a:cs typeface="Times New Roman" panose="02020603050405020304" pitchFamily="18" charset="0"/>
              </a:rPr>
              <a:t>结同时正偏，饱和导通，</a:t>
            </a:r>
            <a:r>
              <a:rPr lang="en-US" altLang="zh-CN" sz="1700" dirty="0" smtClean="0">
                <a:latin typeface="Times New Roman" panose="02020603050405020304" pitchFamily="18" charset="0"/>
                <a:ea typeface="宋体" panose="02010600030101010101" pitchFamily="2" charset="-122"/>
                <a:cs typeface="Times New Roman" panose="02020603050405020304" pitchFamily="18" charset="0"/>
              </a:rPr>
              <a:t>V</a:t>
            </a:r>
            <a:r>
              <a:rPr lang="en-US" altLang="zh-CN" sz="1700" baseline="-25000" dirty="0" smtClean="0">
                <a:latin typeface="Times New Roman" panose="02020603050405020304" pitchFamily="18" charset="0"/>
                <a:ea typeface="宋体" panose="02010600030101010101" pitchFamily="2" charset="-122"/>
                <a:cs typeface="Times New Roman" panose="02020603050405020304" pitchFamily="18" charset="0"/>
              </a:rPr>
              <a:t>C</a:t>
            </a:r>
            <a:r>
              <a:rPr lang="zh-CN" altLang="en-US" sz="1700" dirty="0" smtClean="0">
                <a:latin typeface="Times New Roman" panose="02020603050405020304" pitchFamily="18" charset="0"/>
                <a:ea typeface="宋体" panose="02010600030101010101" pitchFamily="2" charset="-122"/>
                <a:cs typeface="Times New Roman" panose="02020603050405020304" pitchFamily="18" charset="0"/>
              </a:rPr>
              <a:t>为</a:t>
            </a:r>
            <a:r>
              <a:rPr lang="en-US" altLang="zh-CN" sz="1700" dirty="0" smtClean="0">
                <a:latin typeface="Times New Roman" panose="02020603050405020304" pitchFamily="18" charset="0"/>
                <a:ea typeface="宋体" panose="02010600030101010101" pitchFamily="2" charset="-122"/>
                <a:cs typeface="Times New Roman" panose="02020603050405020304" pitchFamily="18" charset="0"/>
              </a:rPr>
              <a:t>0.7-1.3V</a:t>
            </a:r>
            <a:r>
              <a:rPr lang="zh-CN" altLang="en-US" sz="170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1700" b="1" dirty="0" smtClean="0">
                <a:latin typeface="Times New Roman" panose="02020603050405020304" pitchFamily="18" charset="0"/>
                <a:ea typeface="宋体" panose="02010600030101010101" pitchFamily="2" charset="-122"/>
                <a:cs typeface="Times New Roman" panose="02020603050405020304" pitchFamily="18" charset="0"/>
              </a:rPr>
              <a:t>V</a:t>
            </a:r>
            <a:r>
              <a:rPr lang="en-US" altLang="zh-CN" sz="1700" b="1" baseline="-25000" dirty="0" smtClean="0">
                <a:latin typeface="Times New Roman" panose="02020603050405020304" pitchFamily="18" charset="0"/>
                <a:ea typeface="宋体" panose="02010600030101010101" pitchFamily="2" charset="-122"/>
                <a:cs typeface="Times New Roman" panose="02020603050405020304" pitchFamily="18" charset="0"/>
              </a:rPr>
              <a:t>E2</a:t>
            </a:r>
            <a:r>
              <a:rPr lang="zh-CN" altLang="en-US" sz="1700" b="1" dirty="0">
                <a:latin typeface="Times New Roman" panose="02020603050405020304" pitchFamily="18" charset="0"/>
                <a:ea typeface="宋体" panose="02010600030101010101" pitchFamily="2" charset="-122"/>
                <a:cs typeface="Times New Roman" panose="02020603050405020304" pitchFamily="18" charset="0"/>
              </a:rPr>
              <a:t>为</a:t>
            </a:r>
            <a:r>
              <a:rPr lang="en-US" altLang="zh-CN" sz="1700" b="1" dirty="0" smtClean="0">
                <a:latin typeface="Times New Roman" panose="02020603050405020304" pitchFamily="18" charset="0"/>
                <a:ea typeface="宋体" panose="02010600030101010101" pitchFamily="2" charset="-122"/>
                <a:cs typeface="Times New Roman" panose="02020603050405020304" pitchFamily="18" charset="0"/>
              </a:rPr>
              <a:t>0-0.6V</a:t>
            </a:r>
            <a:r>
              <a:rPr lang="zh-CN" altLang="en-US" sz="170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17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a:t>
            </a:r>
            <a:r>
              <a:rPr lang="en-US" altLang="zh-CN" sz="1700" b="1" baseline="-2500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 </a:t>
            </a:r>
            <a:r>
              <a:rPr lang="zh-CN" altLang="en-US" sz="17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从</a:t>
            </a:r>
            <a:r>
              <a:rPr lang="en-US" altLang="zh-CN" sz="17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AB</a:t>
            </a:r>
            <a:r>
              <a:rPr lang="zh-CN" altLang="en-US" sz="17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段的截止开始进入</a:t>
            </a:r>
            <a:r>
              <a:rPr lang="zh-CN" altLang="en-US" sz="1700" b="1" u="sng"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线性放大</a:t>
            </a:r>
            <a:r>
              <a:rPr lang="zh-CN" altLang="en-US" sz="17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区的导通状态，</a:t>
            </a:r>
            <a:r>
              <a:rPr lang="en-US" altLang="zh-CN" sz="1700" dirty="0" smtClean="0">
                <a:latin typeface="Times New Roman" panose="02020603050405020304" pitchFamily="18" charset="0"/>
                <a:ea typeface="宋体" panose="02010600030101010101" pitchFamily="2" charset="-122"/>
                <a:cs typeface="Times New Roman" panose="02020603050405020304" pitchFamily="18" charset="0"/>
              </a:rPr>
              <a:t>T</a:t>
            </a:r>
            <a:r>
              <a:rPr lang="en-US" altLang="zh-CN" sz="1700" baseline="-25000" dirty="0" smtClean="0">
                <a:latin typeface="Times New Roman" panose="02020603050405020304" pitchFamily="18" charset="0"/>
                <a:ea typeface="宋体" panose="02010600030101010101" pitchFamily="2" charset="-122"/>
                <a:cs typeface="Times New Roman" panose="02020603050405020304" pitchFamily="18" charset="0"/>
              </a:rPr>
              <a:t>5</a:t>
            </a:r>
            <a:r>
              <a:rPr lang="zh-CN" altLang="en-US" sz="1700" dirty="0">
                <a:latin typeface="Times New Roman" panose="02020603050405020304" pitchFamily="18" charset="0"/>
                <a:ea typeface="宋体" panose="02010600030101010101" pitchFamily="2" charset="-122"/>
                <a:cs typeface="Times New Roman" panose="02020603050405020304" pitchFamily="18" charset="0"/>
              </a:rPr>
              <a:t>继续截止</a:t>
            </a:r>
            <a:r>
              <a:rPr lang="zh-CN" altLang="en-US" sz="17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700" dirty="0" smtClean="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7" name="Rectangle 2"/>
          <p:cNvSpPr txBox="1">
            <a:spLocks noChangeArrowheads="1"/>
          </p:cNvSpPr>
          <p:nvPr/>
        </p:nvSpPr>
        <p:spPr>
          <a:xfrm>
            <a:off x="230136" y="4857078"/>
            <a:ext cx="1882775" cy="671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latin typeface="华文楷体" panose="02010600040101010101" pitchFamily="2" charset="-122"/>
                <a:ea typeface="华文楷体" panose="02010600040101010101" pitchFamily="2" charset="-122"/>
              </a:rPr>
              <a:t>b. BC</a:t>
            </a:r>
            <a:r>
              <a:rPr lang="zh-CN" altLang="en-US" sz="2400" b="1" dirty="0" smtClean="0">
                <a:latin typeface="华文楷体" panose="02010600040101010101" pitchFamily="2" charset="-122"/>
                <a:ea typeface="华文楷体" panose="02010600040101010101" pitchFamily="2" charset="-122"/>
              </a:rPr>
              <a:t>段</a:t>
            </a:r>
            <a:endParaRPr lang="zh-CN" altLang="en-US" sz="2400" b="1" dirty="0">
              <a:latin typeface="华文楷体" panose="02010600040101010101" pitchFamily="2" charset="-122"/>
              <a:ea typeface="华文楷体" panose="02010600040101010101" pitchFamily="2" charset="-122"/>
            </a:endParaRPr>
          </a:p>
        </p:txBody>
      </p:sp>
      <p:sp>
        <p:nvSpPr>
          <p:cNvPr id="38" name="矩形 37"/>
          <p:cNvSpPr/>
          <p:nvPr/>
        </p:nvSpPr>
        <p:spPr>
          <a:xfrm>
            <a:off x="1788376" y="1879297"/>
            <a:ext cx="864189" cy="61555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7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0.7-1.3V</a:t>
            </a:r>
            <a:endParaRPr lang="x-none" sz="1700" dirty="0">
              <a:solidFill>
                <a:srgbClr val="FF0000"/>
              </a:solidFill>
            </a:endParaRPr>
          </a:p>
        </p:txBody>
      </p:sp>
      <p:cxnSp>
        <p:nvCxnSpPr>
          <p:cNvPr id="39" name="直接箭头连接符 38"/>
          <p:cNvCxnSpPr/>
          <p:nvPr/>
        </p:nvCxnSpPr>
        <p:spPr>
          <a:xfrm>
            <a:off x="2582880" y="1136772"/>
            <a:ext cx="0" cy="1298061"/>
          </a:xfrm>
          <a:prstGeom prst="straightConnector1">
            <a:avLst/>
          </a:prstGeom>
          <a:ln w="38100">
            <a:solidFill>
              <a:srgbClr val="6943E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2115683" y="1362136"/>
            <a:ext cx="461986" cy="369332"/>
          </a:xfrm>
          <a:prstGeom prst="rect">
            <a:avLst/>
          </a:prstGeom>
        </p:spPr>
        <p:txBody>
          <a:bodyPr wrap="none">
            <a:spAutoFit/>
          </a:bodyPr>
          <a:lstStyle/>
          <a:p>
            <a:r>
              <a:rPr lang="en-US" altLang="zh-CN" b="1" i="1" dirty="0">
                <a:solidFill>
                  <a:srgbClr val="6943E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b="1" baseline="-25000" dirty="0">
                <a:solidFill>
                  <a:srgbClr val="6943E1"/>
                </a:solidFill>
                <a:latin typeface="Times New Roman" panose="02020603050405020304" pitchFamily="18" charset="0"/>
                <a:ea typeface="宋体" panose="02010600030101010101" pitchFamily="2" charset="-122"/>
                <a:cs typeface="Times New Roman" panose="02020603050405020304" pitchFamily="18" charset="0"/>
              </a:rPr>
              <a:t>C2</a:t>
            </a:r>
            <a:endParaRPr lang="zh-CN" altLang="en-US" b="1" dirty="0">
              <a:solidFill>
                <a:srgbClr val="6943E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8516"/>
                                        </p:tgtEl>
                                        <p:attrNameLst>
                                          <p:attrName>style.visibility</p:attrName>
                                        </p:attrNameLst>
                                      </p:cBhvr>
                                      <p:to>
                                        <p:strVal val="visible"/>
                                      </p:to>
                                    </p:set>
                                    <p:animEffect transition="in" filter="fade">
                                      <p:cBhvr>
                                        <p:cTn id="7" dur="1000"/>
                                        <p:tgtEl>
                                          <p:spTgt spid="44851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anim calcmode="lin" valueType="num">
                                      <p:cBhvr>
                                        <p:cTn id="13" dur="500" fill="hold"/>
                                        <p:tgtEl>
                                          <p:spTgt spid="11"/>
                                        </p:tgtEl>
                                        <p:attrNameLst>
                                          <p:attrName>ppt_x</p:attrName>
                                        </p:attrNameLst>
                                      </p:cBhvr>
                                      <p:tavLst>
                                        <p:tav tm="0">
                                          <p:val>
                                            <p:strVal val="#ppt_x"/>
                                          </p:val>
                                        </p:tav>
                                        <p:tav tm="100000">
                                          <p:val>
                                            <p:strVal val="#ppt_x"/>
                                          </p:val>
                                        </p:tav>
                                      </p:tavLst>
                                    </p:anim>
                                    <p:anim calcmode="lin" valueType="num">
                                      <p:cBhvr>
                                        <p:cTn id="14"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nodeType="with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5" grpId="0"/>
      <p:bldP spid="26" grpId="0"/>
      <p:bldP spid="28" grpId="0"/>
      <p:bldP spid="29" grpId="0"/>
      <p:bldP spid="38" grpId="0"/>
      <p:bldP spid="14"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2"/>
          <p:cNvSpPr>
            <a:spLocks noGrp="1" noChangeArrowheads="1"/>
          </p:cNvSpPr>
          <p:nvPr>
            <p:ph type="title"/>
          </p:nvPr>
        </p:nvSpPr>
        <p:spPr>
          <a:xfrm>
            <a:off x="324510" y="4994424"/>
            <a:ext cx="1944688" cy="358775"/>
          </a:xfrm>
        </p:spPr>
        <p:txBody>
          <a:bodyPr>
            <a:noAutofit/>
          </a:bodyPr>
          <a:lstStyle/>
          <a:p>
            <a:pPr algn="l"/>
            <a:r>
              <a:rPr lang="en-US" altLang="zh-CN" sz="2400" b="1" dirty="0">
                <a:effectLst/>
                <a:latin typeface="华文楷体" panose="02010600040101010101" pitchFamily="2" charset="-122"/>
                <a:ea typeface="华文楷体" panose="02010600040101010101" pitchFamily="2" charset="-122"/>
              </a:rPr>
              <a:t>c. CD</a:t>
            </a:r>
            <a:r>
              <a:rPr lang="zh-CN" altLang="en-US" sz="2400" b="1" dirty="0">
                <a:effectLst/>
                <a:latin typeface="华文楷体" panose="02010600040101010101" pitchFamily="2" charset="-122"/>
                <a:ea typeface="华文楷体" panose="02010600040101010101" pitchFamily="2" charset="-122"/>
              </a:rPr>
              <a:t>段：</a:t>
            </a:r>
          </a:p>
        </p:txBody>
      </p:sp>
      <p:grpSp>
        <p:nvGrpSpPr>
          <p:cNvPr id="449540" name="Group 4"/>
          <p:cNvGrpSpPr/>
          <p:nvPr/>
        </p:nvGrpSpPr>
        <p:grpSpPr bwMode="auto">
          <a:xfrm>
            <a:off x="222117" y="1095021"/>
            <a:ext cx="8713787" cy="3814764"/>
            <a:chOff x="158" y="562"/>
            <a:chExt cx="5489" cy="2403"/>
          </a:xfrm>
        </p:grpSpPr>
        <p:pic>
          <p:nvPicPr>
            <p:cNvPr id="449541" name="Picture 5" descr="3-5-9"/>
            <p:cNvPicPr>
              <a:picLocks noChangeAspect="1" noChangeArrowheads="1"/>
            </p:cNvPicPr>
            <p:nvPr/>
          </p:nvPicPr>
          <p:blipFill>
            <a:blip r:embed="rId3" cstate="print">
              <a:extLst>
                <a:ext uri="{28A0092B-C50C-407E-A947-70E740481C1C}">
                  <a14:useLocalDpi xmlns:a14="http://schemas.microsoft.com/office/drawing/2010/main" val="0"/>
                </a:ext>
              </a:extLst>
            </a:blip>
            <a:srcRect r="2339"/>
            <a:stretch>
              <a:fillRect/>
            </a:stretch>
          </p:blipFill>
          <p:spPr bwMode="auto">
            <a:xfrm>
              <a:off x="158" y="562"/>
              <a:ext cx="2579" cy="2403"/>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449543"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l="7776" r="7663"/>
            <a:stretch>
              <a:fillRect/>
            </a:stretch>
          </p:blipFill>
          <p:spPr bwMode="auto">
            <a:xfrm>
              <a:off x="3061" y="572"/>
              <a:ext cx="2586" cy="2111"/>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grpSp>
      <p:graphicFrame>
        <p:nvGraphicFramePr>
          <p:cNvPr id="449547" name="Object 11"/>
          <p:cNvGraphicFramePr>
            <a:graphicFrameLocks noChangeAspect="1"/>
          </p:cNvGraphicFramePr>
          <p:nvPr/>
        </p:nvGraphicFramePr>
        <p:xfrm>
          <a:off x="401030" y="5504943"/>
          <a:ext cx="7531100" cy="1144588"/>
        </p:xfrm>
        <a:graphic>
          <a:graphicData uri="http://schemas.openxmlformats.org/presentationml/2006/ole">
            <mc:AlternateContent xmlns:mc="http://schemas.openxmlformats.org/markup-compatibility/2006">
              <mc:Choice xmlns:v="urn:schemas-microsoft-com:vml" Requires="v">
                <p:oleObj spid="_x0000_s57403" name="Equation" r:id="rId5" imgW="76200000" imgH="11582400" progId="Equation.3">
                  <p:embed/>
                </p:oleObj>
              </mc:Choice>
              <mc:Fallback>
                <p:oleObj name="Equation" r:id="rId5" imgW="76200000" imgH="11582400" progId="Equation.3">
                  <p:embed/>
                  <p:pic>
                    <p:nvPicPr>
                      <p:cNvPr id="0" name="Object 11"/>
                      <p:cNvPicPr>
                        <a:picLocks noChangeAspect="1" noChangeArrowheads="1"/>
                      </p:cNvPicPr>
                      <p:nvPr/>
                    </p:nvPicPr>
                    <p:blipFill>
                      <a:blip r:embed="rId6"/>
                      <a:srcRect/>
                      <a:stretch>
                        <a:fillRect/>
                      </a:stretch>
                    </p:blipFill>
                    <p:spPr bwMode="auto">
                      <a:xfrm>
                        <a:off x="401030" y="5504943"/>
                        <a:ext cx="7531100" cy="1144588"/>
                      </a:xfrm>
                      <a:prstGeom prst="rect">
                        <a:avLst/>
                      </a:prstGeom>
                      <a:noFill/>
                      <a:ln w="57150" cap="sq" cmpd="thickThin">
                        <a:solidFill>
                          <a:srgbClr val="FF0000"/>
                        </a:solidFill>
                        <a:miter lim="800000"/>
                        <a:headEnd type="none" w="sm" len="sm"/>
                        <a:tailEnd type="none" w="sm" len="sm"/>
                      </a:ln>
                      <a:effectLst/>
                    </p:spPr>
                  </p:pic>
                </p:oleObj>
              </mc:Fallback>
            </mc:AlternateContent>
          </a:graphicData>
        </a:graphic>
      </p:graphicFrame>
      <p:sp>
        <p:nvSpPr>
          <p:cNvPr id="11" name="Rectangle 2"/>
          <p:cNvSpPr txBox="1">
            <a:spLocks noChangeArrowheads="1"/>
          </p:cNvSpPr>
          <p:nvPr/>
        </p:nvSpPr>
        <p:spPr>
          <a:xfrm>
            <a:off x="6992010" y="1159024"/>
            <a:ext cx="1944688" cy="358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smtClean="0">
                <a:latin typeface="华文楷体" panose="02010600040101010101" pitchFamily="2" charset="-122"/>
                <a:ea typeface="华文楷体" panose="02010600040101010101" pitchFamily="2" charset="-122"/>
              </a:rPr>
              <a:t>c. CD</a:t>
            </a:r>
            <a:r>
              <a:rPr lang="zh-CN" altLang="en-US" sz="2400" b="1" smtClean="0">
                <a:latin typeface="华文楷体" panose="02010600040101010101" pitchFamily="2" charset="-122"/>
                <a:ea typeface="华文楷体" panose="02010600040101010101" pitchFamily="2" charset="-122"/>
              </a:rPr>
              <a:t>段：</a:t>
            </a:r>
            <a:endParaRPr lang="zh-CN" altLang="en-US" sz="2400" b="1" dirty="0">
              <a:latin typeface="华文楷体" panose="02010600040101010101" pitchFamily="2" charset="-122"/>
              <a:ea typeface="华文楷体" panose="02010600040101010101" pitchFamily="2" charset="-122"/>
            </a:endParaRPr>
          </a:p>
        </p:txBody>
      </p:sp>
      <p:cxnSp>
        <p:nvCxnSpPr>
          <p:cNvPr id="12" name="直接箭头连接符 11"/>
          <p:cNvCxnSpPr/>
          <p:nvPr/>
        </p:nvCxnSpPr>
        <p:spPr>
          <a:xfrm>
            <a:off x="7260881" y="2675604"/>
            <a:ext cx="0" cy="1083596"/>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280007" y="2601837"/>
            <a:ext cx="639919"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1.4V</a:t>
            </a:r>
            <a:endParaRPr lang="x-none" dirty="0">
              <a:solidFill>
                <a:srgbClr val="FF0000"/>
              </a:solidFill>
            </a:endParaRPr>
          </a:p>
        </p:txBody>
      </p:sp>
      <p:sp>
        <p:nvSpPr>
          <p:cNvPr id="14" name="矩形 13"/>
          <p:cNvSpPr/>
          <p:nvPr/>
        </p:nvSpPr>
        <p:spPr>
          <a:xfrm>
            <a:off x="1397607" y="2417171"/>
            <a:ext cx="639919"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2.1V</a:t>
            </a:r>
            <a:endParaRPr lang="x-none" dirty="0">
              <a:solidFill>
                <a:srgbClr val="FF0000"/>
              </a:solidFill>
            </a:endParaRPr>
          </a:p>
        </p:txBody>
      </p:sp>
      <p:sp>
        <p:nvSpPr>
          <p:cNvPr id="15" name="矩形 14"/>
          <p:cNvSpPr/>
          <p:nvPr/>
        </p:nvSpPr>
        <p:spPr>
          <a:xfrm>
            <a:off x="1811992" y="2749606"/>
            <a:ext cx="639919"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1.4V</a:t>
            </a:r>
            <a:endParaRPr lang="x-none" dirty="0">
              <a:solidFill>
                <a:srgbClr val="FF0000"/>
              </a:solidFill>
            </a:endParaRPr>
          </a:p>
        </p:txBody>
      </p:sp>
      <p:sp>
        <p:nvSpPr>
          <p:cNvPr id="16" name="矩形 15"/>
          <p:cNvSpPr/>
          <p:nvPr/>
        </p:nvSpPr>
        <p:spPr>
          <a:xfrm>
            <a:off x="2634255" y="3105436"/>
            <a:ext cx="639919"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0.7V</a:t>
            </a:r>
            <a:endParaRPr lang="x-none" dirty="0">
              <a:solidFill>
                <a:srgbClr val="FF0000"/>
              </a:solidFill>
            </a:endParaRPr>
          </a:p>
        </p:txBody>
      </p:sp>
      <p:sp>
        <p:nvSpPr>
          <p:cNvPr id="17" name="矩形 16"/>
          <p:cNvSpPr/>
          <p:nvPr/>
        </p:nvSpPr>
        <p:spPr>
          <a:xfrm>
            <a:off x="3350374" y="3529568"/>
            <a:ext cx="466794"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0V</a:t>
            </a:r>
            <a:endParaRPr lang="x-none" dirty="0">
              <a:solidFill>
                <a:srgbClr val="FF0000"/>
              </a:solidFill>
            </a:endParaRPr>
          </a:p>
        </p:txBody>
      </p:sp>
      <p:sp>
        <p:nvSpPr>
          <p:cNvPr id="18" name="矩形 17"/>
          <p:cNvSpPr/>
          <p:nvPr/>
        </p:nvSpPr>
        <p:spPr>
          <a:xfrm>
            <a:off x="2674659" y="2786503"/>
            <a:ext cx="649537" cy="369332"/>
          </a:xfrm>
          <a:prstGeom prst="rect">
            <a:avLst/>
          </a:prstGeom>
        </p:spPr>
        <p:txBody>
          <a:bodyPr wrap="none">
            <a:spAutoFit/>
          </a:bodyPr>
          <a:lstStyle/>
          <a:p>
            <a:r>
              <a:rPr lang="zh-CN" altLang="en-US"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导通</a:t>
            </a:r>
            <a:endParaRPr lang="x-none" b="1"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19" name="矩形 18"/>
          <p:cNvSpPr/>
          <p:nvPr/>
        </p:nvSpPr>
        <p:spPr>
          <a:xfrm>
            <a:off x="3583771" y="3217402"/>
            <a:ext cx="649537" cy="369332"/>
          </a:xfrm>
          <a:prstGeom prst="rect">
            <a:avLst/>
          </a:prstGeom>
        </p:spPr>
        <p:txBody>
          <a:bodyPr wrap="none">
            <a:spAutoFit/>
          </a:bodyPr>
          <a:lstStyle/>
          <a:p>
            <a:r>
              <a:rPr lang="zh-CN" altLang="en-US"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导通</a:t>
            </a:r>
            <a:endParaRPr lang="x-none" b="1"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矩形 2"/>
          <p:cNvSpPr/>
          <p:nvPr/>
        </p:nvSpPr>
        <p:spPr>
          <a:xfrm>
            <a:off x="4572000" y="4551650"/>
            <a:ext cx="4572000" cy="923330"/>
          </a:xfrm>
          <a:prstGeom prst="rect">
            <a:avLst/>
          </a:prstGeom>
        </p:spPr>
        <p:txBody>
          <a:bodyPr>
            <a:spAutoFit/>
          </a:bodyPr>
          <a:lstStyle/>
          <a:p>
            <a:r>
              <a:rPr lang="en-US" altLang="zh-CN" b="1" dirty="0" smtClean="0">
                <a:latin typeface="Times New Roman" panose="02020603050405020304" pitchFamily="18" charset="0"/>
                <a:ea typeface="宋体" panose="02010600030101010101" pitchFamily="2" charset="-122"/>
                <a:cs typeface="Times New Roman" panose="02020603050405020304" pitchFamily="18" charset="0"/>
              </a:rPr>
              <a:t>T</a:t>
            </a:r>
            <a:r>
              <a:rPr lang="en-US" altLang="zh-CN" b="1" baseline="-25000" dirty="0" smtClean="0">
                <a:latin typeface="Times New Roman" panose="02020603050405020304" pitchFamily="18" charset="0"/>
                <a:ea typeface="宋体" panose="02010600030101010101" pitchFamily="2" charset="-122"/>
                <a:cs typeface="Times New Roman" panose="02020603050405020304" pitchFamily="18" charset="0"/>
              </a:rPr>
              <a:t>1</a:t>
            </a:r>
            <a:r>
              <a:rPr lang="en-US" altLang="zh-CN" b="1" dirty="0" smtClean="0">
                <a:latin typeface="Times New Roman" panose="02020603050405020304" pitchFamily="18" charset="0"/>
                <a:ea typeface="宋体" panose="02010600030101010101" pitchFamily="2" charset="-122"/>
                <a:cs typeface="Times New Roman" panose="02020603050405020304" pitchFamily="18" charset="0"/>
              </a:rPr>
              <a:t> T</a:t>
            </a:r>
            <a:r>
              <a:rPr lang="en-US" altLang="zh-CN" b="1" baseline="-25000" dirty="0" smtClean="0">
                <a:latin typeface="Times New Roman" panose="02020603050405020304" pitchFamily="18" charset="0"/>
                <a:ea typeface="宋体" panose="02010600030101010101" pitchFamily="2" charset="-122"/>
                <a:cs typeface="Times New Roman" panose="02020603050405020304" pitchFamily="18" charset="0"/>
              </a:rPr>
              <a:t>2</a:t>
            </a:r>
            <a:r>
              <a:rPr lang="en-US" altLang="zh-CN" b="1" dirty="0" smtClean="0">
                <a:latin typeface="Times New Roman" panose="02020603050405020304" pitchFamily="18" charset="0"/>
                <a:ea typeface="宋体" panose="02010600030101010101" pitchFamily="2" charset="-122"/>
                <a:cs typeface="Times New Roman" panose="02020603050405020304" pitchFamily="18" charset="0"/>
              </a:rPr>
              <a:t> T</a:t>
            </a:r>
            <a:r>
              <a:rPr lang="en-US" altLang="zh-CN" b="1" baseline="-25000" dirty="0" smtClean="0">
                <a:latin typeface="Times New Roman" panose="02020603050405020304" pitchFamily="18" charset="0"/>
                <a:ea typeface="宋体" panose="02010600030101010101" pitchFamily="2" charset="-122"/>
                <a:cs typeface="Times New Roman" panose="02020603050405020304" pitchFamily="18" charset="0"/>
              </a:rPr>
              <a:t>5</a:t>
            </a:r>
            <a:r>
              <a:rPr lang="zh-CN" altLang="en-US" b="1" dirty="0" smtClean="0">
                <a:latin typeface="Times New Roman" panose="02020603050405020304" pitchFamily="18" charset="0"/>
                <a:ea typeface="宋体" panose="02010600030101010101" pitchFamily="2" charset="-122"/>
                <a:cs typeface="Times New Roman" panose="02020603050405020304" pitchFamily="18" charset="0"/>
              </a:rPr>
              <a:t>全部导通，电流放大系数很大，</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 T</a:t>
            </a:r>
            <a:r>
              <a:rPr lang="en-US" altLang="zh-CN" b="1" baseline="-25000"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b="1" dirty="0" smtClean="0">
                <a:latin typeface="Times New Roman" panose="02020603050405020304" pitchFamily="18" charset="0"/>
                <a:ea typeface="宋体" panose="02010600030101010101" pitchFamily="2" charset="-122"/>
                <a:cs typeface="Times New Roman" panose="02020603050405020304" pitchFamily="18" charset="0"/>
              </a:rPr>
              <a:t>T</a:t>
            </a:r>
            <a:r>
              <a:rPr lang="en-US" altLang="zh-CN" b="1" baseline="-25000" dirty="0" smtClean="0">
                <a:latin typeface="Times New Roman" panose="02020603050405020304" pitchFamily="18" charset="0"/>
                <a:ea typeface="宋体" panose="02010600030101010101" pitchFamily="2" charset="-122"/>
                <a:cs typeface="Times New Roman" panose="02020603050405020304" pitchFamily="18" charset="0"/>
              </a:rPr>
              <a:t>5</a:t>
            </a:r>
            <a:r>
              <a:rPr lang="zh-CN" altLang="en-US" b="1" dirty="0" smtClean="0">
                <a:latin typeface="Times New Roman" panose="02020603050405020304" pitchFamily="18" charset="0"/>
                <a:ea typeface="宋体" panose="02010600030101010101" pitchFamily="2" charset="-122"/>
                <a:cs typeface="Times New Roman" panose="02020603050405020304" pitchFamily="18" charset="0"/>
              </a:rPr>
              <a:t>迅速进入饱和区，开始深度导通，因此</a:t>
            </a:r>
            <a:r>
              <a:rPr lang="en-US" altLang="zh-CN" b="1" dirty="0" smtClean="0">
                <a:latin typeface="Times New Roman" panose="02020603050405020304" pitchFamily="18" charset="0"/>
                <a:ea typeface="宋体" panose="02010600030101010101" pitchFamily="2" charset="-122"/>
                <a:cs typeface="Times New Roman" panose="02020603050405020304" pitchFamily="18" charset="0"/>
              </a:rPr>
              <a:t>VOL</a:t>
            </a:r>
            <a:r>
              <a:rPr lang="zh-CN" altLang="en-US" b="1" dirty="0" smtClean="0">
                <a:latin typeface="Times New Roman" panose="02020603050405020304" pitchFamily="18" charset="0"/>
                <a:ea typeface="宋体" panose="02010600030101010101" pitchFamily="2" charset="-122"/>
                <a:cs typeface="Times New Roman" panose="02020603050405020304" pitchFamily="18" charset="0"/>
              </a:rPr>
              <a:t>输出低电平。</a:t>
            </a:r>
            <a:endParaRPr lang="zh-CN" altLang="en-US" b="1" dirty="0"/>
          </a:p>
        </p:txBody>
      </p:sp>
      <p:sp>
        <p:nvSpPr>
          <p:cNvPr id="21" name="Rectangle 9"/>
          <p:cNvSpPr>
            <a:spLocks noChangeArrowheads="1"/>
          </p:cNvSpPr>
          <p:nvPr/>
        </p:nvSpPr>
        <p:spPr bwMode="auto">
          <a:xfrm>
            <a:off x="3255948" y="178594"/>
            <a:ext cx="6150924"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200" dirty="0" smtClean="0">
                <a:effectLst/>
                <a:latin typeface="华文楷体" panose="02010600040101010101" pitchFamily="2" charset="-122"/>
                <a:ea typeface="华文楷体" panose="02010600040101010101" pitchFamily="2" charset="-122"/>
              </a:rPr>
              <a:t>TTL</a:t>
            </a:r>
            <a:r>
              <a:rPr kumimoji="1" lang="zh-CN" altLang="en-US" sz="3200" dirty="0" smtClean="0">
                <a:effectLst/>
                <a:latin typeface="华文楷体" panose="02010600040101010101" pitchFamily="2" charset="-122"/>
                <a:ea typeface="华文楷体" panose="02010600040101010101" pitchFamily="2" charset="-122"/>
              </a:rPr>
              <a:t>反相器电压传输特性</a:t>
            </a:r>
            <a:endParaRPr kumimoji="1" lang="zh-CN" altLang="en-US" sz="3200" dirty="0">
              <a:effectLst/>
              <a:latin typeface="华文楷体" panose="02010600040101010101" pitchFamily="2" charset="-122"/>
              <a:ea typeface="华文楷体" panose="02010600040101010101" pitchFamily="2" charset="-122"/>
            </a:endParaRPr>
          </a:p>
        </p:txBody>
      </p:sp>
      <p:sp>
        <p:nvSpPr>
          <p:cNvPr id="22" name="矩形 21"/>
          <p:cNvSpPr/>
          <p:nvPr/>
        </p:nvSpPr>
        <p:spPr>
          <a:xfrm>
            <a:off x="3666742" y="2027773"/>
            <a:ext cx="649537" cy="369332"/>
          </a:xfrm>
          <a:prstGeom prst="rect">
            <a:avLst/>
          </a:prstGeom>
        </p:spPr>
        <p:txBody>
          <a:bodyPr wrap="none">
            <a:spAutoFit/>
          </a:bodyPr>
          <a:lstStyle/>
          <a:p>
            <a:r>
              <a:rPr lang="zh-CN" altLang="en-US" b="1" dirty="0"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截止</a:t>
            </a:r>
            <a:endParaRPr lang="x-none" b="1"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9547"/>
                                        </p:tgtEl>
                                        <p:attrNameLst>
                                          <p:attrName>style.visibility</p:attrName>
                                        </p:attrNameLst>
                                      </p:cBhvr>
                                      <p:to>
                                        <p:strVal val="visible"/>
                                      </p:to>
                                    </p:set>
                                    <p:animEffect transition="in" filter="fade">
                                      <p:cBhvr>
                                        <p:cTn id="7" dur="1000"/>
                                        <p:tgtEl>
                                          <p:spTgt spid="44954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anim calcmode="lin" valueType="num">
                                      <p:cBhvr>
                                        <p:cTn id="13" dur="500" fill="hold"/>
                                        <p:tgtEl>
                                          <p:spTgt spid="13"/>
                                        </p:tgtEl>
                                        <p:attrNameLst>
                                          <p:attrName>ppt_x</p:attrName>
                                        </p:attrNameLst>
                                      </p:cBhvr>
                                      <p:tavLst>
                                        <p:tav tm="0">
                                          <p:val>
                                            <p:strVal val="#ppt_x"/>
                                          </p:val>
                                        </p:tav>
                                        <p:tav tm="100000">
                                          <p:val>
                                            <p:strVal val="#ppt_x"/>
                                          </p:val>
                                        </p:tav>
                                      </p:tavLst>
                                    </p:anim>
                                    <p:anim calcmode="lin" valueType="num">
                                      <p:cBhvr>
                                        <p:cTn id="14"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anim calcmode="lin" valueType="num">
                                      <p:cBhvr>
                                        <p:cTn id="20" dur="500" fill="hold"/>
                                        <p:tgtEl>
                                          <p:spTgt spid="14"/>
                                        </p:tgtEl>
                                        <p:attrNameLst>
                                          <p:attrName>ppt_x</p:attrName>
                                        </p:attrNameLst>
                                      </p:cBhvr>
                                      <p:tavLst>
                                        <p:tav tm="0">
                                          <p:val>
                                            <p:strVal val="#ppt_x"/>
                                          </p:val>
                                        </p:tav>
                                        <p:tav tm="100000">
                                          <p:val>
                                            <p:strVal val="#ppt_x"/>
                                          </p:val>
                                        </p:tav>
                                      </p:tavLst>
                                    </p:anim>
                                    <p:anim calcmode="lin" valueType="num">
                                      <p:cBhvr>
                                        <p:cTn id="21"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anim calcmode="lin" valueType="num">
                                      <p:cBhvr>
                                        <p:cTn id="27" dur="500" fill="hold"/>
                                        <p:tgtEl>
                                          <p:spTgt spid="15"/>
                                        </p:tgtEl>
                                        <p:attrNameLst>
                                          <p:attrName>ppt_x</p:attrName>
                                        </p:attrNameLst>
                                      </p:cBhvr>
                                      <p:tavLst>
                                        <p:tav tm="0">
                                          <p:val>
                                            <p:strVal val="#ppt_x"/>
                                          </p:val>
                                        </p:tav>
                                        <p:tav tm="100000">
                                          <p:val>
                                            <p:strVal val="#ppt_x"/>
                                          </p:val>
                                        </p:tav>
                                      </p:tavLst>
                                    </p:anim>
                                    <p:anim calcmode="lin" valueType="num">
                                      <p:cBhvr>
                                        <p:cTn id="28"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anim calcmode="lin" valueType="num">
                                      <p:cBhvr>
                                        <p:cTn id="34" dur="500" fill="hold"/>
                                        <p:tgtEl>
                                          <p:spTgt spid="16"/>
                                        </p:tgtEl>
                                        <p:attrNameLst>
                                          <p:attrName>ppt_x</p:attrName>
                                        </p:attrNameLst>
                                      </p:cBhvr>
                                      <p:tavLst>
                                        <p:tav tm="0">
                                          <p:val>
                                            <p:strVal val="#ppt_x"/>
                                          </p:val>
                                        </p:tav>
                                        <p:tav tm="100000">
                                          <p:val>
                                            <p:strVal val="#ppt_x"/>
                                          </p:val>
                                        </p:tav>
                                      </p:tavLst>
                                    </p:anim>
                                    <p:anim calcmode="lin" valueType="num">
                                      <p:cBhvr>
                                        <p:cTn id="35"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anim calcmode="lin" valueType="num">
                                      <p:cBhvr>
                                        <p:cTn id="41" dur="500" fill="hold"/>
                                        <p:tgtEl>
                                          <p:spTgt spid="17"/>
                                        </p:tgtEl>
                                        <p:attrNameLst>
                                          <p:attrName>ppt_x</p:attrName>
                                        </p:attrNameLst>
                                      </p:cBhvr>
                                      <p:tavLst>
                                        <p:tav tm="0">
                                          <p:val>
                                            <p:strVal val="#ppt_x"/>
                                          </p:val>
                                        </p:tav>
                                        <p:tav tm="100000">
                                          <p:val>
                                            <p:strVal val="#ppt_x"/>
                                          </p:val>
                                        </p:tav>
                                      </p:tavLst>
                                    </p:anim>
                                    <p:anim calcmode="lin" valueType="num">
                                      <p:cBhvr>
                                        <p:cTn id="42"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P spid="19" grpId="0"/>
      <p:bldP spid="22"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Rectangle 2"/>
          <p:cNvSpPr>
            <a:spLocks noGrp="1" noChangeArrowheads="1"/>
          </p:cNvSpPr>
          <p:nvPr>
            <p:ph type="title"/>
          </p:nvPr>
        </p:nvSpPr>
        <p:spPr>
          <a:xfrm>
            <a:off x="229844" y="5047509"/>
            <a:ext cx="2098675" cy="455613"/>
          </a:xfrm>
        </p:spPr>
        <p:txBody>
          <a:bodyPr>
            <a:normAutofit/>
          </a:bodyPr>
          <a:lstStyle/>
          <a:p>
            <a:pPr algn="l"/>
            <a:r>
              <a:rPr lang="en-US" altLang="zh-CN" sz="2400" b="1" u="sng" dirty="0">
                <a:effectLst/>
                <a:latin typeface="华文楷体" panose="02010600040101010101" pitchFamily="2" charset="-122"/>
                <a:ea typeface="华文楷体" panose="02010600040101010101" pitchFamily="2" charset="-122"/>
              </a:rPr>
              <a:t>d. DE</a:t>
            </a:r>
            <a:r>
              <a:rPr lang="zh-CN" altLang="en-US" sz="2400" b="1" u="sng" dirty="0">
                <a:effectLst/>
                <a:latin typeface="华文楷体" panose="02010600040101010101" pitchFamily="2" charset="-122"/>
                <a:ea typeface="华文楷体" panose="02010600040101010101" pitchFamily="2" charset="-122"/>
              </a:rPr>
              <a:t>段：</a:t>
            </a:r>
          </a:p>
        </p:txBody>
      </p:sp>
      <p:graphicFrame>
        <p:nvGraphicFramePr>
          <p:cNvPr id="450564" name="Object 4"/>
          <p:cNvGraphicFramePr>
            <a:graphicFrameLocks noChangeAspect="1"/>
          </p:cNvGraphicFramePr>
          <p:nvPr/>
        </p:nvGraphicFramePr>
        <p:xfrm>
          <a:off x="250825" y="5568844"/>
          <a:ext cx="6351588" cy="638175"/>
        </p:xfrm>
        <a:graphic>
          <a:graphicData uri="http://schemas.openxmlformats.org/presentationml/2006/ole">
            <mc:AlternateContent xmlns:mc="http://schemas.openxmlformats.org/markup-compatibility/2006">
              <mc:Choice xmlns:v="urn:schemas-microsoft-com:vml" Requires="v">
                <p:oleObj spid="_x0000_s58425" name="Equation" r:id="rId3" imgW="57607200" imgH="5791200" progId="Equation.3">
                  <p:embed/>
                </p:oleObj>
              </mc:Choice>
              <mc:Fallback>
                <p:oleObj name="Equation" r:id="rId3" imgW="57607200" imgH="5791200" progId="Equation.3">
                  <p:embed/>
                  <p:pic>
                    <p:nvPicPr>
                      <p:cNvPr id="0" name="Object 4"/>
                      <p:cNvPicPr>
                        <a:picLocks noChangeAspect="1" noChangeArrowheads="1"/>
                      </p:cNvPicPr>
                      <p:nvPr/>
                    </p:nvPicPr>
                    <p:blipFill>
                      <a:blip r:embed="rId4"/>
                      <a:srcRect/>
                      <a:stretch>
                        <a:fillRect/>
                      </a:stretch>
                    </p:blipFill>
                    <p:spPr bwMode="auto">
                      <a:xfrm>
                        <a:off x="250825" y="5568844"/>
                        <a:ext cx="6351588" cy="638175"/>
                      </a:xfrm>
                      <a:prstGeom prst="rect">
                        <a:avLst/>
                      </a:prstGeom>
                      <a:noFill/>
                      <a:ln w="57150" cmpd="thickThin">
                        <a:solidFill>
                          <a:srgbClr val="FF0000"/>
                        </a:solidFill>
                        <a:miter lim="800000"/>
                        <a:headEnd/>
                        <a:tailEnd/>
                      </a:ln>
                      <a:effectLst/>
                    </p:spPr>
                  </p:pic>
                </p:oleObj>
              </mc:Fallback>
            </mc:AlternateContent>
          </a:graphicData>
        </a:graphic>
      </p:graphicFrame>
      <p:grpSp>
        <p:nvGrpSpPr>
          <p:cNvPr id="450565" name="Group 5"/>
          <p:cNvGrpSpPr/>
          <p:nvPr/>
        </p:nvGrpSpPr>
        <p:grpSpPr bwMode="auto">
          <a:xfrm>
            <a:off x="250825" y="1089236"/>
            <a:ext cx="8713788" cy="3892550"/>
            <a:chOff x="158" y="572"/>
            <a:chExt cx="5489" cy="2452"/>
          </a:xfrm>
        </p:grpSpPr>
        <p:pic>
          <p:nvPicPr>
            <p:cNvPr id="450566" name="Picture 6" descr="3-5-9"/>
            <p:cNvPicPr>
              <a:picLocks noChangeAspect="1" noChangeArrowheads="1"/>
            </p:cNvPicPr>
            <p:nvPr/>
          </p:nvPicPr>
          <p:blipFill>
            <a:blip r:embed="rId5" cstate="print">
              <a:extLst>
                <a:ext uri="{28A0092B-C50C-407E-A947-70E740481C1C}">
                  <a14:useLocalDpi xmlns:a14="http://schemas.microsoft.com/office/drawing/2010/main" val="0"/>
                </a:ext>
              </a:extLst>
            </a:blip>
            <a:srcRect r="2339"/>
            <a:stretch>
              <a:fillRect/>
            </a:stretch>
          </p:blipFill>
          <p:spPr bwMode="auto">
            <a:xfrm>
              <a:off x="158" y="575"/>
              <a:ext cx="2629" cy="2449"/>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grpSp>
          <p:nvGrpSpPr>
            <p:cNvPr id="450567" name="Group 7"/>
            <p:cNvGrpSpPr/>
            <p:nvPr/>
          </p:nvGrpSpPr>
          <p:grpSpPr bwMode="auto">
            <a:xfrm>
              <a:off x="3061" y="572"/>
              <a:ext cx="2586" cy="2384"/>
              <a:chOff x="3016" y="1434"/>
              <a:chExt cx="2586" cy="2384"/>
            </a:xfrm>
          </p:grpSpPr>
          <p:pic>
            <p:nvPicPr>
              <p:cNvPr id="450568"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l="7776" r="7663"/>
              <a:stretch>
                <a:fillRect/>
              </a:stretch>
            </p:blipFill>
            <p:spPr bwMode="auto">
              <a:xfrm>
                <a:off x="3016" y="1434"/>
                <a:ext cx="2586" cy="2111"/>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450569" name="Rectangle 9"/>
              <p:cNvSpPr>
                <a:spLocks noChangeArrowheads="1"/>
              </p:cNvSpPr>
              <p:nvPr/>
            </p:nvSpPr>
            <p:spPr bwMode="auto">
              <a:xfrm>
                <a:off x="3016" y="3566"/>
                <a:ext cx="258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pPr>
                <a:r>
                  <a:rPr lang="en-US" altLang="zh-CN" sz="2000" dirty="0">
                    <a:latin typeface="华文楷体" panose="02010600040101010101" pitchFamily="2" charset="-122"/>
                    <a:ea typeface="华文楷体" panose="02010600040101010101" pitchFamily="2" charset="-122"/>
                  </a:rPr>
                  <a:t>   TTL</a:t>
                </a:r>
                <a:r>
                  <a:rPr lang="zh-CN" altLang="en-US" sz="2000" dirty="0">
                    <a:latin typeface="华文楷体" panose="02010600040101010101" pitchFamily="2" charset="-122"/>
                    <a:ea typeface="华文楷体" panose="02010600040101010101" pitchFamily="2" charset="-122"/>
                  </a:rPr>
                  <a:t>反相器的电压传输特性</a:t>
                </a:r>
              </a:p>
            </p:txBody>
          </p:sp>
        </p:grpSp>
      </p:grpSp>
      <p:sp>
        <p:nvSpPr>
          <p:cNvPr id="10" name="Rectangle 9"/>
          <p:cNvSpPr>
            <a:spLocks noChangeArrowheads="1"/>
          </p:cNvSpPr>
          <p:nvPr/>
        </p:nvSpPr>
        <p:spPr bwMode="auto">
          <a:xfrm>
            <a:off x="3255948" y="178594"/>
            <a:ext cx="6150924"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200" dirty="0">
                <a:effectLst/>
                <a:latin typeface="华文楷体" panose="02010600040101010101" pitchFamily="2" charset="-122"/>
                <a:ea typeface="华文楷体" panose="02010600040101010101" pitchFamily="2" charset="-122"/>
              </a:rPr>
              <a:t>3.4.2 TTL</a:t>
            </a:r>
            <a:r>
              <a:rPr kumimoji="1" lang="zh-CN" altLang="en-US" sz="3200" dirty="0">
                <a:effectLst/>
                <a:latin typeface="华文楷体" panose="02010600040101010101" pitchFamily="2" charset="-122"/>
                <a:ea typeface="华文楷体" panose="02010600040101010101" pitchFamily="2" charset="-122"/>
              </a:rPr>
              <a:t>反相器的电路结构</a:t>
            </a:r>
            <a:endParaRPr kumimoji="1" lang="en-US" altLang="zh-CN" sz="3200" dirty="0">
              <a:effectLst/>
              <a:latin typeface="华文楷体" panose="02010600040101010101" pitchFamily="2" charset="-122"/>
              <a:ea typeface="华文楷体" panose="02010600040101010101" pitchFamily="2" charset="-122"/>
            </a:endParaRPr>
          </a:p>
          <a:p>
            <a:r>
              <a:rPr kumimoji="1" lang="zh-CN" altLang="en-US" sz="3200" dirty="0">
                <a:effectLst/>
                <a:latin typeface="华文楷体" panose="02010600040101010101" pitchFamily="2" charset="-122"/>
                <a:ea typeface="华文楷体" panose="02010600040101010101" pitchFamily="2" charset="-122"/>
              </a:rPr>
              <a:t>和工作原理</a:t>
            </a:r>
          </a:p>
        </p:txBody>
      </p:sp>
      <p:sp>
        <p:nvSpPr>
          <p:cNvPr id="11" name="Rectangle 2"/>
          <p:cNvSpPr txBox="1">
            <a:spLocks noChangeArrowheads="1"/>
          </p:cNvSpPr>
          <p:nvPr/>
        </p:nvSpPr>
        <p:spPr>
          <a:xfrm>
            <a:off x="6911975" y="1167711"/>
            <a:ext cx="2098675" cy="4556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u="sng" smtClean="0">
                <a:latin typeface="华文楷体" panose="02010600040101010101" pitchFamily="2" charset="-122"/>
                <a:ea typeface="华文楷体" panose="02010600040101010101" pitchFamily="2" charset="-122"/>
              </a:rPr>
              <a:t>d. DE</a:t>
            </a:r>
            <a:r>
              <a:rPr lang="zh-CN" altLang="en-US" sz="2400" b="1" u="sng" smtClean="0">
                <a:latin typeface="华文楷体" panose="02010600040101010101" pitchFamily="2" charset="-122"/>
                <a:ea typeface="华文楷体" panose="02010600040101010101" pitchFamily="2" charset="-122"/>
              </a:rPr>
              <a:t>段：</a:t>
            </a:r>
            <a:endParaRPr lang="zh-CN" altLang="en-US" sz="2400" b="1" u="sng" dirty="0">
              <a:latin typeface="华文楷体" panose="02010600040101010101" pitchFamily="2" charset="-122"/>
              <a:ea typeface="华文楷体" panose="02010600040101010101" pitchFamily="2" charset="-122"/>
            </a:endParaRPr>
          </a:p>
        </p:txBody>
      </p:sp>
      <p:cxnSp>
        <p:nvCxnSpPr>
          <p:cNvPr id="12" name="直接箭头连接符 11"/>
          <p:cNvCxnSpPr/>
          <p:nvPr/>
        </p:nvCxnSpPr>
        <p:spPr>
          <a:xfrm flipH="1">
            <a:off x="7260881" y="3759200"/>
            <a:ext cx="854419" cy="0"/>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280007" y="2601837"/>
            <a:ext cx="389850" cy="338554"/>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dirty="0" smtClean="0">
                <a:solidFill>
                  <a:srgbClr val="FF0000"/>
                </a:solidFill>
                <a:latin typeface="宋体" panose="02010600030101010101" pitchFamily="2" charset="-122"/>
                <a:ea typeface="宋体" panose="02010600030101010101" pitchFamily="2" charset="-122"/>
              </a:rPr>
              <a:t>高</a:t>
            </a:r>
            <a:endParaRPr lang="x-none" sz="1600" b="1" dirty="0">
              <a:solidFill>
                <a:srgbClr val="FF0000"/>
              </a:solidFill>
              <a:latin typeface="宋体" panose="02010600030101010101" pitchFamily="2" charset="-122"/>
              <a:ea typeface="宋体" panose="02010600030101010101" pitchFamily="2" charset="-122"/>
            </a:endParaRPr>
          </a:p>
        </p:txBody>
      </p:sp>
      <p:sp>
        <p:nvSpPr>
          <p:cNvPr id="18" name="矩形 17"/>
          <p:cNvSpPr/>
          <p:nvPr/>
        </p:nvSpPr>
        <p:spPr>
          <a:xfrm>
            <a:off x="2674659" y="2786503"/>
            <a:ext cx="649537" cy="369332"/>
          </a:xfrm>
          <a:prstGeom prst="rect">
            <a:avLst/>
          </a:prstGeom>
        </p:spPr>
        <p:txBody>
          <a:bodyPr wrap="none">
            <a:spAutoFit/>
          </a:bodyPr>
          <a:lstStyle/>
          <a:p>
            <a:r>
              <a:rPr lang="zh-CN" altLang="en-US"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导通</a:t>
            </a:r>
            <a:endParaRPr lang="x-none" b="1"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19" name="矩形 18"/>
          <p:cNvSpPr/>
          <p:nvPr/>
        </p:nvSpPr>
        <p:spPr>
          <a:xfrm>
            <a:off x="3583771" y="3217402"/>
            <a:ext cx="649537" cy="369332"/>
          </a:xfrm>
          <a:prstGeom prst="rect">
            <a:avLst/>
          </a:prstGeom>
        </p:spPr>
        <p:txBody>
          <a:bodyPr wrap="none">
            <a:spAutoFit/>
          </a:bodyPr>
          <a:lstStyle/>
          <a:p>
            <a:r>
              <a:rPr lang="zh-CN" altLang="en-US"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导通</a:t>
            </a:r>
            <a:endParaRPr lang="x-none" b="1"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20" name="矩形 19"/>
          <p:cNvSpPr/>
          <p:nvPr/>
        </p:nvSpPr>
        <p:spPr>
          <a:xfrm>
            <a:off x="3666742" y="2027773"/>
            <a:ext cx="649537" cy="369332"/>
          </a:xfrm>
          <a:prstGeom prst="rect">
            <a:avLst/>
          </a:prstGeom>
        </p:spPr>
        <p:txBody>
          <a:bodyPr wrap="none">
            <a:spAutoFit/>
          </a:bodyPr>
          <a:lstStyle/>
          <a:p>
            <a:r>
              <a:rPr lang="zh-CN" altLang="en-US" b="1" dirty="0"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截止</a:t>
            </a:r>
            <a:endParaRPr lang="x-none" b="1"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21" name="矩形 20"/>
          <p:cNvSpPr/>
          <p:nvPr/>
        </p:nvSpPr>
        <p:spPr>
          <a:xfrm>
            <a:off x="2020701" y="3048125"/>
            <a:ext cx="389850" cy="338554"/>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dirty="0" smtClean="0">
                <a:solidFill>
                  <a:srgbClr val="FF0000"/>
                </a:solidFill>
                <a:latin typeface="宋体" panose="02010600030101010101" pitchFamily="2" charset="-122"/>
                <a:ea typeface="宋体" panose="02010600030101010101" pitchFamily="2" charset="-122"/>
              </a:rPr>
              <a:t>高</a:t>
            </a:r>
            <a:endParaRPr lang="x-none" sz="1600" b="1" dirty="0">
              <a:solidFill>
                <a:srgbClr val="FF0000"/>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0564"/>
                                        </p:tgtEl>
                                        <p:attrNameLst>
                                          <p:attrName>style.visibility</p:attrName>
                                        </p:attrNameLst>
                                      </p:cBhvr>
                                      <p:to>
                                        <p:strVal val="visible"/>
                                      </p:to>
                                    </p:set>
                                    <p:animEffect transition="in" filter="fade">
                                      <p:cBhvr>
                                        <p:cTn id="7" dur="1000"/>
                                        <p:tgtEl>
                                          <p:spTgt spid="45056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anim calcmode="lin" valueType="num">
                                      <p:cBhvr>
                                        <p:cTn id="13" dur="500" fill="hold"/>
                                        <p:tgtEl>
                                          <p:spTgt spid="13"/>
                                        </p:tgtEl>
                                        <p:attrNameLst>
                                          <p:attrName>ppt_x</p:attrName>
                                        </p:attrNameLst>
                                      </p:cBhvr>
                                      <p:tavLst>
                                        <p:tav tm="0">
                                          <p:val>
                                            <p:strVal val="#ppt_x"/>
                                          </p:val>
                                        </p:tav>
                                        <p:tav tm="100000">
                                          <p:val>
                                            <p:strVal val="#ppt_x"/>
                                          </p:val>
                                        </p:tav>
                                      </p:tavLst>
                                    </p:anim>
                                    <p:anim calcmode="lin" valueType="num">
                                      <p:cBhvr>
                                        <p:cTn id="14"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anim calcmode="lin" valueType="num">
                                      <p:cBhvr>
                                        <p:cTn id="20" dur="500" fill="hold"/>
                                        <p:tgtEl>
                                          <p:spTgt spid="21"/>
                                        </p:tgtEl>
                                        <p:attrNameLst>
                                          <p:attrName>ppt_x</p:attrName>
                                        </p:attrNameLst>
                                      </p:cBhvr>
                                      <p:tavLst>
                                        <p:tav tm="0">
                                          <p:val>
                                            <p:strVal val="#ppt_x"/>
                                          </p:val>
                                        </p:tav>
                                        <p:tav tm="100000">
                                          <p:val>
                                            <p:strVal val="#ppt_x"/>
                                          </p:val>
                                        </p:tav>
                                      </p:tavLst>
                                    </p:anim>
                                    <p:anim calcmode="lin" valueType="num">
                                      <p:cBhvr>
                                        <p:cTn id="21" dur="5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P spid="19" grpId="0"/>
      <p:bldP spid="20" grpId="0"/>
      <p:bldP spid="21"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66" name="Picture 6" descr="3-5-9"/>
          <p:cNvPicPr>
            <a:picLocks noChangeAspect="1" noChangeArrowheads="1"/>
          </p:cNvPicPr>
          <p:nvPr/>
        </p:nvPicPr>
        <p:blipFill>
          <a:blip r:embed="rId2" cstate="print">
            <a:extLst>
              <a:ext uri="{28A0092B-C50C-407E-A947-70E740481C1C}">
                <a14:useLocalDpi xmlns:a14="http://schemas.microsoft.com/office/drawing/2010/main" val="0"/>
              </a:ext>
            </a:extLst>
          </a:blip>
          <a:srcRect r="2339"/>
          <a:stretch>
            <a:fillRect/>
          </a:stretch>
        </p:blipFill>
        <p:spPr bwMode="auto">
          <a:xfrm>
            <a:off x="144500" y="1320345"/>
            <a:ext cx="3693741" cy="3440841"/>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9"/>
          <p:cNvSpPr>
            <a:spLocks noChangeArrowheads="1"/>
          </p:cNvSpPr>
          <p:nvPr/>
        </p:nvSpPr>
        <p:spPr bwMode="auto">
          <a:xfrm>
            <a:off x="3255948" y="178594"/>
            <a:ext cx="6150924"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200" dirty="0">
                <a:effectLst/>
                <a:latin typeface="华文楷体" panose="02010600040101010101" pitchFamily="2" charset="-122"/>
                <a:ea typeface="华文楷体" panose="02010600040101010101" pitchFamily="2" charset="-122"/>
              </a:rPr>
              <a:t>3.4.2 TTL</a:t>
            </a:r>
            <a:r>
              <a:rPr kumimoji="1" lang="zh-CN" altLang="en-US" sz="3200" dirty="0">
                <a:effectLst/>
                <a:latin typeface="华文楷体" panose="02010600040101010101" pitchFamily="2" charset="-122"/>
                <a:ea typeface="华文楷体" panose="02010600040101010101" pitchFamily="2" charset="-122"/>
              </a:rPr>
              <a:t>反相器的电路结构</a:t>
            </a:r>
            <a:endParaRPr kumimoji="1" lang="en-US" altLang="zh-CN" sz="3200" dirty="0">
              <a:effectLst/>
              <a:latin typeface="华文楷体" panose="02010600040101010101" pitchFamily="2" charset="-122"/>
              <a:ea typeface="华文楷体" panose="02010600040101010101" pitchFamily="2" charset="-122"/>
            </a:endParaRPr>
          </a:p>
          <a:p>
            <a:r>
              <a:rPr kumimoji="1" lang="zh-CN" altLang="en-US" sz="3200" dirty="0">
                <a:effectLst/>
                <a:latin typeface="华文楷体" panose="02010600040101010101" pitchFamily="2" charset="-122"/>
                <a:ea typeface="华文楷体" panose="02010600040101010101" pitchFamily="2" charset="-122"/>
              </a:rPr>
              <a:t>和工作原理</a:t>
            </a:r>
          </a:p>
        </p:txBody>
      </p:sp>
      <p:pic>
        <p:nvPicPr>
          <p:cNvPr id="93189"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r="4869"/>
          <a:stretch>
            <a:fillRect/>
          </a:stretch>
        </p:blipFill>
        <p:spPr bwMode="auto">
          <a:xfrm>
            <a:off x="1108268" y="1504620"/>
            <a:ext cx="6948434" cy="578861"/>
          </a:xfrm>
          <a:prstGeom prst="rect">
            <a:avLst/>
          </a:prstGeom>
          <a:noFill/>
          <a:ln w="28575">
            <a:solidFill>
              <a:srgbClr val="FFC000"/>
            </a:solidFill>
            <a:miter lim="800000"/>
            <a:headEnd/>
            <a:tailEnd/>
          </a:ln>
          <a:extLst>
            <a:ext uri="{909E8E84-426E-40DD-AFC4-6F175D3DCCD1}">
              <a14:hiddenFill xmlns:a14="http://schemas.microsoft.com/office/drawing/2010/main">
                <a:solidFill>
                  <a:schemeClr val="accent1"/>
                </a:solidFill>
              </a14:hiddenFill>
            </a:ext>
          </a:extLst>
        </p:spPr>
      </p:pic>
      <p:pic>
        <p:nvPicPr>
          <p:cNvPr id="9319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300" y="2359588"/>
            <a:ext cx="8562155" cy="1117648"/>
          </a:xfrm>
          <a:prstGeom prst="rect">
            <a:avLst/>
          </a:prstGeom>
          <a:noFill/>
          <a:ln w="28575">
            <a:solidFill>
              <a:srgbClr val="FFC000"/>
            </a:solidFill>
            <a:miter lim="800000"/>
            <a:headEnd/>
            <a:tailEnd/>
          </a:ln>
          <a:extLst>
            <a:ext uri="{909E8E84-426E-40DD-AFC4-6F175D3DCCD1}">
              <a14:hiddenFill xmlns:a14="http://schemas.microsoft.com/office/drawing/2010/main">
                <a:solidFill>
                  <a:schemeClr val="accent1"/>
                </a:solidFill>
              </a14:hiddenFill>
            </a:ext>
          </a:extLst>
        </p:spPr>
      </p:pic>
      <p:sp>
        <p:nvSpPr>
          <p:cNvPr id="6" name="矩形 5"/>
          <p:cNvSpPr/>
          <p:nvPr/>
        </p:nvSpPr>
        <p:spPr>
          <a:xfrm>
            <a:off x="439300" y="5138011"/>
            <a:ext cx="4143185" cy="646331"/>
          </a:xfrm>
          <a:prstGeom prst="rect">
            <a:avLst/>
          </a:prstGeom>
        </p:spPr>
        <p:txBody>
          <a:bodyPr wrap="none">
            <a:spAutoFit/>
          </a:bodyPr>
          <a:lstStyle/>
          <a:p>
            <a:r>
              <a:rPr lang="en-US" altLang="zh-CN" dirty="0">
                <a:hlinkClick r:id="rId5"/>
              </a:rPr>
              <a:t>https://</a:t>
            </a:r>
            <a:r>
              <a:rPr lang="en-US" altLang="zh-CN" dirty="0" smtClean="0">
                <a:hlinkClick r:id="rId5"/>
              </a:rPr>
              <a:t>zhuanlan.zhihu.com/p/337200745</a:t>
            </a:r>
            <a:endParaRPr lang="en-US" altLang="zh-CN" dirty="0" smtClean="0"/>
          </a:p>
          <a:p>
            <a:endParaRPr lang="zh-CN" altLang="en-US" dirty="0"/>
          </a:p>
        </p:txBody>
      </p:sp>
      <p:pic>
        <p:nvPicPr>
          <p:cNvPr id="9319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659" y="5461176"/>
            <a:ext cx="4743228" cy="11084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3189"/>
                                        </p:tgtEl>
                                        <p:attrNameLst>
                                          <p:attrName>style.visibility</p:attrName>
                                        </p:attrNameLst>
                                      </p:cBhvr>
                                      <p:to>
                                        <p:strVal val="visible"/>
                                      </p:to>
                                    </p:set>
                                    <p:anim calcmode="lin" valueType="num">
                                      <p:cBhvr additive="base">
                                        <p:cTn id="7" dur="500" fill="hold"/>
                                        <p:tgtEl>
                                          <p:spTgt spid="93189"/>
                                        </p:tgtEl>
                                        <p:attrNameLst>
                                          <p:attrName>ppt_x</p:attrName>
                                        </p:attrNameLst>
                                      </p:cBhvr>
                                      <p:tavLst>
                                        <p:tav tm="0">
                                          <p:val>
                                            <p:strVal val="#ppt_x"/>
                                          </p:val>
                                        </p:tav>
                                        <p:tav tm="100000">
                                          <p:val>
                                            <p:strVal val="#ppt_x"/>
                                          </p:val>
                                        </p:tav>
                                      </p:tavLst>
                                    </p:anim>
                                    <p:anim calcmode="lin" valueType="num">
                                      <p:cBhvr additive="base">
                                        <p:cTn id="8" dur="500" fill="hold"/>
                                        <p:tgtEl>
                                          <p:spTgt spid="9318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3190"/>
                                        </p:tgtEl>
                                        <p:attrNameLst>
                                          <p:attrName>style.visibility</p:attrName>
                                        </p:attrNameLst>
                                      </p:cBhvr>
                                      <p:to>
                                        <p:strVal val="visible"/>
                                      </p:to>
                                    </p:set>
                                    <p:anim calcmode="lin" valueType="num">
                                      <p:cBhvr additive="base">
                                        <p:cTn id="13" dur="500" fill="hold"/>
                                        <p:tgtEl>
                                          <p:spTgt spid="93190"/>
                                        </p:tgtEl>
                                        <p:attrNameLst>
                                          <p:attrName>ppt_x</p:attrName>
                                        </p:attrNameLst>
                                      </p:cBhvr>
                                      <p:tavLst>
                                        <p:tav tm="0">
                                          <p:val>
                                            <p:strVal val="#ppt_x"/>
                                          </p:val>
                                        </p:tav>
                                        <p:tav tm="100000">
                                          <p:val>
                                            <p:strVal val="#ppt_x"/>
                                          </p:val>
                                        </p:tav>
                                      </p:tavLst>
                                    </p:anim>
                                    <p:anim calcmode="lin" valueType="num">
                                      <p:cBhvr additive="base">
                                        <p:cTn id="14" dur="500" fill="hold"/>
                                        <p:tgtEl>
                                          <p:spTgt spid="93190"/>
                                        </p:tgtEl>
                                        <p:attrNameLst>
                                          <p:attrName>ppt_y</p:attrName>
                                        </p:attrNameLst>
                                      </p:cBhvr>
                                      <p:tavLst>
                                        <p:tav tm="0">
                                          <p:val>
                                            <p:strVal val="1+#ppt_h/2"/>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93191"/>
                                        </p:tgtEl>
                                        <p:attrNameLst>
                                          <p:attrName>style.visibility</p:attrName>
                                        </p:attrNameLst>
                                      </p:cBhvr>
                                      <p:to>
                                        <p:strVal val="visible"/>
                                      </p:to>
                                    </p:set>
                                    <p:animEffect transition="in" filter="fade">
                                      <p:cBhvr>
                                        <p:cTn id="20" dur="500"/>
                                        <p:tgtEl>
                                          <p:spTgt spid="93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a:xfrm>
            <a:off x="250825" y="931863"/>
            <a:ext cx="1331913" cy="576263"/>
          </a:xfrm>
        </p:spPr>
        <p:txBody>
          <a:bodyPr>
            <a:normAutofit/>
          </a:bodyPr>
          <a:lstStyle/>
          <a:p>
            <a:pPr algn="l"/>
            <a:r>
              <a:rPr lang="zh-CN" altLang="en-US" sz="2800" b="1" dirty="0">
                <a:effectLst/>
                <a:latin typeface="华文楷体" panose="02010600040101010101" pitchFamily="2" charset="-122"/>
                <a:ea typeface="华文楷体" panose="02010600040101010101" pitchFamily="2" charset="-122"/>
              </a:rPr>
              <a:t>特点：</a:t>
            </a:r>
          </a:p>
        </p:txBody>
      </p:sp>
      <p:sp>
        <p:nvSpPr>
          <p:cNvPr id="444428" name="Rectangle 12"/>
          <p:cNvSpPr>
            <a:spLocks noChangeArrowheads="1"/>
          </p:cNvSpPr>
          <p:nvPr/>
        </p:nvSpPr>
        <p:spPr bwMode="auto">
          <a:xfrm>
            <a:off x="214312" y="1228569"/>
            <a:ext cx="3457575" cy="158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algn="l">
              <a:spcBef>
                <a:spcPct val="50000"/>
              </a:spcBef>
            </a:pPr>
            <a:r>
              <a:rPr lang="en-US" altLang="zh-CN" sz="2400" dirty="0">
                <a:effectLst/>
                <a:latin typeface="华文楷体" panose="02010600040101010101" pitchFamily="2" charset="-122"/>
                <a:ea typeface="华文楷体" panose="02010600040101010101" pitchFamily="2" charset="-122"/>
              </a:rPr>
              <a:t>①T</a:t>
            </a:r>
            <a:r>
              <a:rPr lang="en-US" altLang="zh-CN" sz="2400" baseline="-25000" dirty="0">
                <a:effectLst/>
                <a:latin typeface="华文楷体" panose="02010600040101010101" pitchFamily="2" charset="-122"/>
                <a:ea typeface="华文楷体" panose="02010600040101010101" pitchFamily="2" charset="-122"/>
              </a:rPr>
              <a:t>1</a:t>
            </a:r>
            <a:r>
              <a:rPr lang="zh-CN" altLang="en-US" sz="2400" dirty="0">
                <a:effectLst/>
                <a:latin typeface="华文楷体" panose="02010600040101010101" pitchFamily="2" charset="-122"/>
                <a:ea typeface="华文楷体" panose="02010600040101010101" pitchFamily="2" charset="-122"/>
              </a:rPr>
              <a:t>处于</a:t>
            </a:r>
            <a:r>
              <a:rPr lang="zh-CN" altLang="en-US" sz="2400" dirty="0">
                <a:solidFill>
                  <a:srgbClr val="FF0000"/>
                </a:solidFill>
                <a:effectLst/>
                <a:latin typeface="华文楷体" panose="02010600040101010101" pitchFamily="2" charset="-122"/>
                <a:ea typeface="华文楷体" panose="02010600040101010101" pitchFamily="2" charset="-122"/>
              </a:rPr>
              <a:t>“倒置”</a:t>
            </a:r>
            <a:r>
              <a:rPr lang="zh-CN" altLang="en-US" sz="2400" dirty="0">
                <a:effectLst/>
                <a:latin typeface="华文楷体" panose="02010600040101010101" pitchFamily="2" charset="-122"/>
                <a:ea typeface="华文楷体" panose="02010600040101010101" pitchFamily="2" charset="-122"/>
              </a:rPr>
              <a:t>状态，其电流放大系数远远小于</a:t>
            </a:r>
            <a:r>
              <a:rPr lang="en-US" altLang="zh-CN" sz="2400" dirty="0">
                <a:effectLst/>
                <a:latin typeface="华文楷体" panose="02010600040101010101" pitchFamily="2" charset="-122"/>
                <a:ea typeface="华文楷体" panose="02010600040101010101" pitchFamily="2" charset="-122"/>
              </a:rPr>
              <a:t>1</a:t>
            </a:r>
          </a:p>
        </p:txBody>
      </p:sp>
      <p:sp>
        <p:nvSpPr>
          <p:cNvPr id="444434" name="Text Box 18"/>
          <p:cNvSpPr txBox="1">
            <a:spLocks noChangeArrowheads="1"/>
          </p:cNvSpPr>
          <p:nvPr/>
        </p:nvSpPr>
        <p:spPr bwMode="auto">
          <a:xfrm>
            <a:off x="250825" y="2603729"/>
            <a:ext cx="33845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dirty="0">
                <a:latin typeface="华文楷体" panose="02010600040101010101" pitchFamily="2" charset="-122"/>
                <a:ea typeface="华文楷体" panose="02010600040101010101" pitchFamily="2" charset="-122"/>
              </a:rPr>
              <a:t>②.</a:t>
            </a:r>
            <a:r>
              <a:rPr kumimoji="1" lang="zh-CN" altLang="en-US" sz="2400" dirty="0">
                <a:latin typeface="华文楷体" panose="02010600040101010101" pitchFamily="2" charset="-122"/>
                <a:ea typeface="华文楷体" panose="02010600040101010101" pitchFamily="2" charset="-122"/>
              </a:rPr>
              <a:t>推拉式输出结构</a:t>
            </a:r>
          </a:p>
        </p:txBody>
      </p:sp>
      <p:sp>
        <p:nvSpPr>
          <p:cNvPr id="444435" name="Text Box 19"/>
          <p:cNvSpPr txBox="1">
            <a:spLocks noChangeArrowheads="1"/>
          </p:cNvSpPr>
          <p:nvPr/>
        </p:nvSpPr>
        <p:spPr bwMode="auto">
          <a:xfrm>
            <a:off x="214312" y="3162213"/>
            <a:ext cx="338455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dirty="0">
                <a:latin typeface="华文楷体" panose="02010600040101010101" pitchFamily="2" charset="-122"/>
                <a:ea typeface="华文楷体" panose="02010600040101010101" pitchFamily="2" charset="-122"/>
              </a:rPr>
              <a:t>由</a:t>
            </a:r>
            <a:r>
              <a:rPr kumimoji="1" lang="en-US" altLang="zh-CN" sz="2400" dirty="0">
                <a:latin typeface="华文楷体" panose="02010600040101010101" pitchFamily="2" charset="-122"/>
                <a:ea typeface="华文楷体" panose="02010600040101010101" pitchFamily="2" charset="-122"/>
              </a:rPr>
              <a:t>T</a:t>
            </a:r>
            <a:r>
              <a:rPr kumimoji="1" lang="en-US" altLang="zh-CN" sz="2400" baseline="-25000" dirty="0">
                <a:latin typeface="华文楷体" panose="02010600040101010101" pitchFamily="2" charset="-122"/>
                <a:ea typeface="华文楷体" panose="02010600040101010101" pitchFamily="2" charset="-122"/>
              </a:rPr>
              <a:t>4</a:t>
            </a:r>
            <a:r>
              <a:rPr kumimoji="1" lang="zh-CN" altLang="en-US" sz="2400" dirty="0">
                <a:latin typeface="华文楷体" panose="02010600040101010101" pitchFamily="2" charset="-122"/>
                <a:ea typeface="华文楷体" panose="02010600040101010101" pitchFamily="2" charset="-122"/>
              </a:rPr>
              <a:t>和</a:t>
            </a:r>
            <a:r>
              <a:rPr kumimoji="1" lang="en-US" altLang="zh-CN" sz="2400" dirty="0">
                <a:latin typeface="华文楷体" panose="02010600040101010101" pitchFamily="2" charset="-122"/>
                <a:ea typeface="华文楷体" panose="02010600040101010101" pitchFamily="2" charset="-122"/>
              </a:rPr>
              <a:t>T</a:t>
            </a:r>
            <a:r>
              <a:rPr kumimoji="1" lang="en-US" altLang="zh-CN" sz="2400" baseline="-25000" dirty="0">
                <a:latin typeface="华文楷体" panose="02010600040101010101" pitchFamily="2" charset="-122"/>
                <a:ea typeface="华文楷体" panose="02010600040101010101" pitchFamily="2" charset="-122"/>
              </a:rPr>
              <a:t>5</a:t>
            </a:r>
            <a:r>
              <a:rPr kumimoji="1" lang="zh-CN" altLang="en-US" sz="2400" dirty="0">
                <a:latin typeface="华文楷体" panose="02010600040101010101" pitchFamily="2" charset="-122"/>
                <a:ea typeface="华文楷体" panose="02010600040101010101" pitchFamily="2" charset="-122"/>
              </a:rPr>
              <a:t>构成</a:t>
            </a:r>
            <a:r>
              <a:rPr kumimoji="1" lang="en-US" altLang="zh-CN" sz="2400" dirty="0">
                <a:latin typeface="华文楷体" panose="02010600040101010101" pitchFamily="2" charset="-122"/>
                <a:ea typeface="华文楷体" panose="02010600040101010101" pitchFamily="2" charset="-122"/>
              </a:rPr>
              <a:t>TTL</a:t>
            </a:r>
            <a:r>
              <a:rPr kumimoji="1" lang="zh-CN" altLang="en-US" sz="2400" dirty="0">
                <a:latin typeface="华文楷体" panose="02010600040101010101" pitchFamily="2" charset="-122"/>
                <a:ea typeface="华文楷体" panose="02010600040101010101" pitchFamily="2" charset="-122"/>
              </a:rPr>
              <a:t>反相器推拉式输出，在输出为高电平时， </a:t>
            </a:r>
            <a:r>
              <a:rPr kumimoji="1" lang="en-US" altLang="zh-CN" sz="2400" dirty="0">
                <a:latin typeface="华文楷体" panose="02010600040101010101" pitchFamily="2" charset="-122"/>
                <a:ea typeface="华文楷体" panose="02010600040101010101" pitchFamily="2" charset="-122"/>
              </a:rPr>
              <a:t>T</a:t>
            </a:r>
            <a:r>
              <a:rPr kumimoji="1" lang="en-US" altLang="zh-CN" sz="2400" baseline="-25000" dirty="0">
                <a:latin typeface="华文楷体" panose="02010600040101010101" pitchFamily="2" charset="-122"/>
                <a:ea typeface="华文楷体" panose="02010600040101010101" pitchFamily="2" charset="-122"/>
              </a:rPr>
              <a:t>4</a:t>
            </a:r>
            <a:r>
              <a:rPr kumimoji="1" lang="zh-CN" altLang="en-US" sz="2400" dirty="0">
                <a:latin typeface="华文楷体" panose="02010600040101010101" pitchFamily="2" charset="-122"/>
                <a:ea typeface="华文楷体" panose="02010600040101010101" pitchFamily="2" charset="-122"/>
              </a:rPr>
              <a:t>导通，</a:t>
            </a:r>
            <a:r>
              <a:rPr kumimoji="1" lang="en-US" altLang="zh-CN" sz="2400" dirty="0">
                <a:latin typeface="华文楷体" panose="02010600040101010101" pitchFamily="2" charset="-122"/>
                <a:ea typeface="华文楷体" panose="02010600040101010101" pitchFamily="2" charset="-122"/>
              </a:rPr>
              <a:t>T</a:t>
            </a:r>
            <a:r>
              <a:rPr kumimoji="1" lang="en-US" altLang="zh-CN" sz="2400" baseline="-25000" dirty="0">
                <a:latin typeface="华文楷体" panose="02010600040101010101" pitchFamily="2" charset="-122"/>
                <a:ea typeface="华文楷体" panose="02010600040101010101" pitchFamily="2" charset="-122"/>
              </a:rPr>
              <a:t>5</a:t>
            </a:r>
            <a:r>
              <a:rPr kumimoji="1" lang="zh-CN" altLang="en-US" sz="2400" dirty="0">
                <a:latin typeface="华文楷体" panose="02010600040101010101" pitchFamily="2" charset="-122"/>
                <a:ea typeface="华文楷体" panose="02010600040101010101" pitchFamily="2" charset="-122"/>
              </a:rPr>
              <a:t>截止；在输出为低电平时， </a:t>
            </a:r>
            <a:r>
              <a:rPr kumimoji="1" lang="en-US" altLang="zh-CN" sz="2400" dirty="0">
                <a:latin typeface="华文楷体" panose="02010600040101010101" pitchFamily="2" charset="-122"/>
                <a:ea typeface="华文楷体" panose="02010600040101010101" pitchFamily="2" charset="-122"/>
              </a:rPr>
              <a:t>T</a:t>
            </a:r>
            <a:r>
              <a:rPr kumimoji="1" lang="en-US" altLang="zh-CN" sz="2400" baseline="-25000" dirty="0">
                <a:latin typeface="华文楷体" panose="02010600040101010101" pitchFamily="2" charset="-122"/>
                <a:ea typeface="华文楷体" panose="02010600040101010101" pitchFamily="2" charset="-122"/>
              </a:rPr>
              <a:t>4</a:t>
            </a:r>
            <a:r>
              <a:rPr kumimoji="1" lang="zh-CN" altLang="en-US" sz="2400" dirty="0">
                <a:latin typeface="华文楷体" panose="02010600040101010101" pitchFamily="2" charset="-122"/>
                <a:ea typeface="华文楷体" panose="02010600040101010101" pitchFamily="2" charset="-122"/>
              </a:rPr>
              <a:t>截止，</a:t>
            </a:r>
            <a:r>
              <a:rPr kumimoji="1" lang="en-US" altLang="zh-CN" sz="2400" dirty="0">
                <a:latin typeface="华文楷体" panose="02010600040101010101" pitchFamily="2" charset="-122"/>
                <a:ea typeface="华文楷体" panose="02010600040101010101" pitchFamily="2" charset="-122"/>
              </a:rPr>
              <a:t>T</a:t>
            </a:r>
            <a:r>
              <a:rPr kumimoji="1" lang="en-US" altLang="zh-CN" sz="2400" baseline="-25000" dirty="0">
                <a:latin typeface="华文楷体" panose="02010600040101010101" pitchFamily="2" charset="-122"/>
                <a:ea typeface="华文楷体" panose="02010600040101010101" pitchFamily="2" charset="-122"/>
              </a:rPr>
              <a:t>5</a:t>
            </a:r>
            <a:r>
              <a:rPr kumimoji="1" lang="zh-CN" altLang="en-US" sz="2400" dirty="0">
                <a:latin typeface="华文楷体" panose="02010600040101010101" pitchFamily="2" charset="-122"/>
                <a:ea typeface="华文楷体" panose="02010600040101010101" pitchFamily="2" charset="-122"/>
              </a:rPr>
              <a:t>导通。</a:t>
            </a:r>
          </a:p>
        </p:txBody>
      </p:sp>
      <p:sp>
        <p:nvSpPr>
          <p:cNvPr id="444436" name="Text Box 20"/>
          <p:cNvSpPr txBox="1">
            <a:spLocks noChangeArrowheads="1"/>
          </p:cNvSpPr>
          <p:nvPr/>
        </p:nvSpPr>
        <p:spPr bwMode="auto">
          <a:xfrm>
            <a:off x="214312" y="5080853"/>
            <a:ext cx="889317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dirty="0">
                <a:latin typeface="华文楷体" panose="02010600040101010101" pitchFamily="2" charset="-122"/>
                <a:ea typeface="华文楷体" panose="02010600040101010101" pitchFamily="2" charset="-122"/>
              </a:rPr>
              <a:t>由于</a:t>
            </a:r>
            <a:r>
              <a:rPr kumimoji="1" lang="en-US" altLang="zh-CN" sz="2400" dirty="0">
                <a:solidFill>
                  <a:srgbClr val="FF0000"/>
                </a:solidFill>
                <a:latin typeface="华文楷体" panose="02010600040101010101" pitchFamily="2" charset="-122"/>
                <a:ea typeface="华文楷体" panose="02010600040101010101" pitchFamily="2" charset="-122"/>
              </a:rPr>
              <a:t>T</a:t>
            </a:r>
            <a:r>
              <a:rPr kumimoji="1" lang="en-US" altLang="zh-CN" sz="2400" baseline="-25000" dirty="0">
                <a:solidFill>
                  <a:srgbClr val="FF0000"/>
                </a:solidFill>
                <a:latin typeface="华文楷体" panose="02010600040101010101" pitchFamily="2" charset="-122"/>
                <a:ea typeface="华文楷体" panose="02010600040101010101" pitchFamily="2" charset="-122"/>
              </a:rPr>
              <a:t>4</a:t>
            </a:r>
            <a:r>
              <a:rPr kumimoji="1" lang="zh-CN" altLang="en-US" sz="2400" dirty="0">
                <a:solidFill>
                  <a:srgbClr val="FF0000"/>
                </a:solidFill>
                <a:latin typeface="华文楷体" panose="02010600040101010101" pitchFamily="2" charset="-122"/>
                <a:ea typeface="华文楷体" panose="02010600040101010101" pitchFamily="2" charset="-122"/>
              </a:rPr>
              <a:t>和</a:t>
            </a:r>
            <a:r>
              <a:rPr kumimoji="1" lang="en-US" altLang="zh-CN" sz="2400" dirty="0">
                <a:solidFill>
                  <a:srgbClr val="FF0000"/>
                </a:solidFill>
                <a:latin typeface="华文楷体" panose="02010600040101010101" pitchFamily="2" charset="-122"/>
                <a:ea typeface="华文楷体" panose="02010600040101010101" pitchFamily="2" charset="-122"/>
              </a:rPr>
              <a:t>T</a:t>
            </a:r>
            <a:r>
              <a:rPr kumimoji="1" lang="en-US" altLang="zh-CN" sz="2400" baseline="-25000" dirty="0">
                <a:solidFill>
                  <a:srgbClr val="FF0000"/>
                </a:solidFill>
                <a:latin typeface="华文楷体" panose="02010600040101010101" pitchFamily="2" charset="-122"/>
                <a:ea typeface="华文楷体" panose="02010600040101010101" pitchFamily="2" charset="-122"/>
              </a:rPr>
              <a:t>5</a:t>
            </a:r>
            <a:r>
              <a:rPr kumimoji="1" lang="zh-CN" altLang="en-US" sz="2400" dirty="0">
                <a:solidFill>
                  <a:srgbClr val="FF0000"/>
                </a:solidFill>
                <a:latin typeface="华文楷体" panose="02010600040101010101" pitchFamily="2" charset="-122"/>
                <a:ea typeface="华文楷体" panose="02010600040101010101" pitchFamily="2" charset="-122"/>
              </a:rPr>
              <a:t>总有一个导通，一个截止</a:t>
            </a:r>
            <a:r>
              <a:rPr kumimoji="1" lang="zh-CN" altLang="en-US" sz="2400" dirty="0">
                <a:latin typeface="华文楷体" panose="02010600040101010101" pitchFamily="2" charset="-122"/>
                <a:ea typeface="华文楷体" panose="02010600040101010101" pitchFamily="2" charset="-122"/>
              </a:rPr>
              <a:t>，这样就降低输出级的功耗，提高带负载能力。</a:t>
            </a:r>
            <a:endParaRPr kumimoji="1" lang="zh-CN" altLang="en-US" sz="2400" baseline="-25000" dirty="0">
              <a:latin typeface="华文楷体" panose="02010600040101010101" pitchFamily="2" charset="-122"/>
              <a:ea typeface="华文楷体" panose="02010600040101010101" pitchFamily="2" charset="-122"/>
            </a:endParaRPr>
          </a:p>
        </p:txBody>
      </p:sp>
      <p:pic>
        <p:nvPicPr>
          <p:cNvPr id="444437" name="Picture 21" descr="3-5-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03303" y="212954"/>
            <a:ext cx="5256213" cy="4781550"/>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44437"/>
                                        </p:tgtEl>
                                        <p:attrNameLst>
                                          <p:attrName>style.visibility</p:attrName>
                                        </p:attrNameLst>
                                      </p:cBhvr>
                                      <p:to>
                                        <p:strVal val="visible"/>
                                      </p:to>
                                    </p:set>
                                    <p:animEffect transition="in" filter="dissolve">
                                      <p:cBhvr>
                                        <p:cTn id="7" dur="1000"/>
                                        <p:tgtEl>
                                          <p:spTgt spid="444437"/>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272" fill="hold" grpId="0" nodeType="clickEffect">
                                  <p:stCondLst>
                                    <p:cond delay="0"/>
                                  </p:stCondLst>
                                  <p:childTnLst>
                                    <p:set>
                                      <p:cBhvr>
                                        <p:cTn id="11" dur="1" fill="hold">
                                          <p:stCondLst>
                                            <p:cond delay="0"/>
                                          </p:stCondLst>
                                        </p:cTn>
                                        <p:tgtEl>
                                          <p:spTgt spid="444418"/>
                                        </p:tgtEl>
                                        <p:attrNameLst>
                                          <p:attrName>style.visibility</p:attrName>
                                        </p:attrNameLst>
                                      </p:cBhvr>
                                      <p:to>
                                        <p:strVal val="visible"/>
                                      </p:to>
                                    </p:set>
                                    <p:anim calcmode="lin" valueType="num">
                                      <p:cBhvr>
                                        <p:cTn id="12" dur="1000" fill="hold"/>
                                        <p:tgtEl>
                                          <p:spTgt spid="444418"/>
                                        </p:tgtEl>
                                        <p:attrNameLst>
                                          <p:attrName>ppt_w</p:attrName>
                                        </p:attrNameLst>
                                      </p:cBhvr>
                                      <p:tavLst>
                                        <p:tav tm="0">
                                          <p:val>
                                            <p:strVal val="2/3*#ppt_w"/>
                                          </p:val>
                                        </p:tav>
                                        <p:tav tm="100000">
                                          <p:val>
                                            <p:strVal val="#ppt_w"/>
                                          </p:val>
                                        </p:tav>
                                      </p:tavLst>
                                    </p:anim>
                                    <p:anim calcmode="lin" valueType="num">
                                      <p:cBhvr>
                                        <p:cTn id="13" dur="1000" fill="hold"/>
                                        <p:tgtEl>
                                          <p:spTgt spid="444418"/>
                                        </p:tgtEl>
                                        <p:attrNameLst>
                                          <p:attrName>ppt_h</p:attrName>
                                        </p:attrNameLst>
                                      </p:cBhvr>
                                      <p:tavLst>
                                        <p:tav tm="0">
                                          <p:val>
                                            <p:strVal val="2/3*#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444428"/>
                                        </p:tgtEl>
                                        <p:attrNameLst>
                                          <p:attrName>style.visibility</p:attrName>
                                        </p:attrNameLst>
                                      </p:cBhvr>
                                      <p:to>
                                        <p:strVal val="visible"/>
                                      </p:to>
                                    </p:set>
                                    <p:animEffect transition="in" filter="box(in)">
                                      <p:cBhvr>
                                        <p:cTn id="18" dur="500"/>
                                        <p:tgtEl>
                                          <p:spTgt spid="444428"/>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444434"/>
                                        </p:tgtEl>
                                        <p:attrNameLst>
                                          <p:attrName>style.visibility</p:attrName>
                                        </p:attrNameLst>
                                      </p:cBhvr>
                                      <p:to>
                                        <p:strVal val="visible"/>
                                      </p:to>
                                    </p:set>
                                    <p:animEffect transition="in" filter="box(in)">
                                      <p:cBhvr>
                                        <p:cTn id="23" dur="500"/>
                                        <p:tgtEl>
                                          <p:spTgt spid="444434"/>
                                        </p:tgtEl>
                                      </p:cBhvr>
                                    </p:animEffect>
                                  </p:childTnLst>
                                </p:cTn>
                              </p:par>
                            </p:childTnLst>
                          </p:cTn>
                        </p:par>
                      </p:childTnLst>
                    </p:cTn>
                  </p:par>
                  <p:par>
                    <p:cTn id="24" fill="hold">
                      <p:stCondLst>
                        <p:cond delay="indefinite"/>
                      </p:stCondLst>
                      <p:childTnLst>
                        <p:par>
                          <p:cTn id="25" fill="hold">
                            <p:stCondLst>
                              <p:cond delay="0"/>
                            </p:stCondLst>
                            <p:childTnLst>
                              <p:par>
                                <p:cTn id="26" presetID="20" presetClass="entr" presetSubtype="0" fill="hold" grpId="0" nodeType="clickEffect">
                                  <p:stCondLst>
                                    <p:cond delay="0"/>
                                  </p:stCondLst>
                                  <p:childTnLst>
                                    <p:set>
                                      <p:cBhvr>
                                        <p:cTn id="27" dur="1" fill="hold">
                                          <p:stCondLst>
                                            <p:cond delay="0"/>
                                          </p:stCondLst>
                                        </p:cTn>
                                        <p:tgtEl>
                                          <p:spTgt spid="444435"/>
                                        </p:tgtEl>
                                        <p:attrNameLst>
                                          <p:attrName>style.visibility</p:attrName>
                                        </p:attrNameLst>
                                      </p:cBhvr>
                                      <p:to>
                                        <p:strVal val="visible"/>
                                      </p:to>
                                    </p:set>
                                    <p:animEffect transition="in" filter="wedge">
                                      <p:cBhvr>
                                        <p:cTn id="28" dur="2000"/>
                                        <p:tgtEl>
                                          <p:spTgt spid="444435"/>
                                        </p:tgtEl>
                                      </p:cBhvr>
                                    </p:animEffect>
                                  </p:childTnLst>
                                </p:cTn>
                              </p:par>
                            </p:childTnLst>
                          </p:cTn>
                        </p:par>
                      </p:childTnLst>
                    </p:cTn>
                  </p:par>
                  <p:par>
                    <p:cTn id="29" fill="hold">
                      <p:stCondLst>
                        <p:cond delay="indefinite"/>
                      </p:stCondLst>
                      <p:childTnLst>
                        <p:par>
                          <p:cTn id="30" fill="hold">
                            <p:stCondLst>
                              <p:cond delay="0"/>
                            </p:stCondLst>
                            <p:childTnLst>
                              <p:par>
                                <p:cTn id="31" presetID="29" presetClass="entr" presetSubtype="0" fill="hold" grpId="0" nodeType="clickEffect">
                                  <p:stCondLst>
                                    <p:cond delay="0"/>
                                  </p:stCondLst>
                                  <p:childTnLst>
                                    <p:set>
                                      <p:cBhvr>
                                        <p:cTn id="32" dur="1" fill="hold">
                                          <p:stCondLst>
                                            <p:cond delay="0"/>
                                          </p:stCondLst>
                                        </p:cTn>
                                        <p:tgtEl>
                                          <p:spTgt spid="444436"/>
                                        </p:tgtEl>
                                        <p:attrNameLst>
                                          <p:attrName>style.visibility</p:attrName>
                                        </p:attrNameLst>
                                      </p:cBhvr>
                                      <p:to>
                                        <p:strVal val="visible"/>
                                      </p:to>
                                    </p:set>
                                    <p:anim calcmode="lin" valueType="num">
                                      <p:cBhvr>
                                        <p:cTn id="33" dur="1000" fill="hold"/>
                                        <p:tgtEl>
                                          <p:spTgt spid="444436"/>
                                        </p:tgtEl>
                                        <p:attrNameLst>
                                          <p:attrName>ppt_x</p:attrName>
                                        </p:attrNameLst>
                                      </p:cBhvr>
                                      <p:tavLst>
                                        <p:tav tm="0">
                                          <p:val>
                                            <p:strVal val="#ppt_x-.2"/>
                                          </p:val>
                                        </p:tav>
                                        <p:tav tm="100000">
                                          <p:val>
                                            <p:strVal val="#ppt_x"/>
                                          </p:val>
                                        </p:tav>
                                      </p:tavLst>
                                    </p:anim>
                                    <p:anim calcmode="lin" valueType="num">
                                      <p:cBhvr>
                                        <p:cTn id="34" dur="1000" fill="hold"/>
                                        <p:tgtEl>
                                          <p:spTgt spid="444436"/>
                                        </p:tgtEl>
                                        <p:attrNameLst>
                                          <p:attrName>ppt_y</p:attrName>
                                        </p:attrNameLst>
                                      </p:cBhvr>
                                      <p:tavLst>
                                        <p:tav tm="0">
                                          <p:val>
                                            <p:strVal val="#ppt_y"/>
                                          </p:val>
                                        </p:tav>
                                        <p:tav tm="100000">
                                          <p:val>
                                            <p:strVal val="#ppt_y"/>
                                          </p:val>
                                        </p:tav>
                                      </p:tavLst>
                                    </p:anim>
                                    <p:animEffect transition="in" filter="wipe(right)" prLst="gradientSize: 0.1">
                                      <p:cBhvr>
                                        <p:cTn id="35" dur="1000"/>
                                        <p:tgtEl>
                                          <p:spTgt spid="444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418" grpId="0"/>
      <p:bldP spid="444428" grpId="0" autoUpdateAnimBg="0"/>
      <p:bldP spid="444434" grpId="0" autoUpdateAnimBg="0"/>
      <p:bldP spid="444435" grpId="0" autoUpdateAnimBg="0"/>
      <p:bldP spid="444436"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0" name="Rectangle 2"/>
          <p:cNvSpPr>
            <a:spLocks noGrp="1" noChangeArrowheads="1"/>
          </p:cNvSpPr>
          <p:nvPr>
            <p:ph type="title"/>
          </p:nvPr>
        </p:nvSpPr>
        <p:spPr>
          <a:xfrm>
            <a:off x="96829" y="56516"/>
            <a:ext cx="3384550" cy="1943100"/>
          </a:xfrm>
          <a:solidFill>
            <a:schemeClr val="bg1"/>
          </a:solidFill>
        </p:spPr>
        <p:txBody>
          <a:bodyPr>
            <a:normAutofit/>
          </a:bodyPr>
          <a:lstStyle/>
          <a:p>
            <a:pPr algn="l"/>
            <a:r>
              <a:rPr kumimoji="1" lang="en-US" altLang="zh-CN" sz="2400" dirty="0">
                <a:effectLst/>
                <a:latin typeface="华文楷体" panose="02010600040101010101" pitchFamily="2" charset="-122"/>
                <a:ea typeface="华文楷体" panose="02010600040101010101" pitchFamily="2" charset="-122"/>
              </a:rPr>
              <a:t>        </a:t>
            </a:r>
            <a:r>
              <a:rPr kumimoji="1" lang="zh-CN" altLang="en-US" sz="2400" dirty="0">
                <a:effectLst/>
                <a:latin typeface="华文楷体" panose="02010600040101010101" pitchFamily="2" charset="-122"/>
                <a:ea typeface="华文楷体" panose="02010600040101010101" pitchFamily="2" charset="-122"/>
              </a:rPr>
              <a:t>当输出为高电平时，其输出阻抗低，具有很强的带负载能力，可提供</a:t>
            </a:r>
            <a:r>
              <a:rPr kumimoji="1" lang="en-US" altLang="zh-CN" sz="2400" dirty="0">
                <a:effectLst/>
                <a:latin typeface="华文楷体" panose="02010600040101010101" pitchFamily="2" charset="-122"/>
                <a:ea typeface="华文楷体" panose="02010600040101010101" pitchFamily="2" charset="-122"/>
              </a:rPr>
              <a:t>5mA</a:t>
            </a:r>
            <a:r>
              <a:rPr kumimoji="1" lang="zh-CN" altLang="en-US" sz="2400" dirty="0">
                <a:effectLst/>
                <a:latin typeface="华文楷体" panose="02010600040101010101" pitchFamily="2" charset="-122"/>
                <a:ea typeface="华文楷体" panose="02010600040101010101" pitchFamily="2" charset="-122"/>
              </a:rPr>
              <a:t>的输出电流</a:t>
            </a:r>
          </a:p>
        </p:txBody>
      </p:sp>
      <p:pic>
        <p:nvPicPr>
          <p:cNvPr id="447503" name="Picture 15" descr="3-5-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36975" y="425702"/>
            <a:ext cx="5256213" cy="4781550"/>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447504" name="Rectangle 16"/>
          <p:cNvSpPr>
            <a:spLocks noChangeArrowheads="1"/>
          </p:cNvSpPr>
          <p:nvPr/>
        </p:nvSpPr>
        <p:spPr bwMode="auto">
          <a:xfrm>
            <a:off x="96829" y="1662461"/>
            <a:ext cx="3313113"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pPr>
            <a:r>
              <a:rPr kumimoji="1" lang="en-US" altLang="zh-CN" sz="2400" dirty="0">
                <a:latin typeface="华文楷体" panose="02010600040101010101" pitchFamily="2" charset="-122"/>
                <a:ea typeface="华文楷体" panose="02010600040101010101" pitchFamily="2" charset="-122"/>
              </a:rPr>
              <a:t>        </a:t>
            </a:r>
            <a:r>
              <a:rPr kumimoji="1" lang="zh-CN" altLang="en-US" sz="2400" dirty="0">
                <a:latin typeface="华文楷体" panose="02010600040101010101" pitchFamily="2" charset="-122"/>
                <a:ea typeface="华文楷体" panose="02010600040101010101" pitchFamily="2" charset="-122"/>
              </a:rPr>
              <a:t>当输出为低电平时。其输出阻抗小于</a:t>
            </a:r>
            <a:r>
              <a:rPr kumimoji="1" lang="en-US" altLang="zh-CN" sz="2400" dirty="0">
                <a:latin typeface="华文楷体" panose="02010600040101010101" pitchFamily="2" charset="-122"/>
                <a:ea typeface="华文楷体" panose="02010600040101010101" pitchFamily="2" charset="-122"/>
              </a:rPr>
              <a:t>100Ω,</a:t>
            </a:r>
            <a:r>
              <a:rPr kumimoji="1" lang="zh-CN" altLang="en-US" sz="2400" dirty="0">
                <a:latin typeface="华文楷体" panose="02010600040101010101" pitchFamily="2" charset="-122"/>
                <a:ea typeface="华文楷体" panose="02010600040101010101" pitchFamily="2" charset="-122"/>
              </a:rPr>
              <a:t>可灌入电流</a:t>
            </a:r>
            <a:r>
              <a:rPr kumimoji="1" lang="en-US" altLang="zh-CN" sz="2400" dirty="0">
                <a:latin typeface="华文楷体" panose="02010600040101010101" pitchFamily="2" charset="-122"/>
                <a:ea typeface="华文楷体" panose="02010600040101010101" pitchFamily="2" charset="-122"/>
              </a:rPr>
              <a:t>14mA</a:t>
            </a:r>
            <a:r>
              <a:rPr kumimoji="1" lang="zh-CN" altLang="en-US" sz="2400" dirty="0">
                <a:latin typeface="华文楷体" panose="02010600040101010101" pitchFamily="2" charset="-122"/>
                <a:ea typeface="华文楷体" panose="02010600040101010101" pitchFamily="2" charset="-122"/>
              </a:rPr>
              <a:t>，也有较强的驱动能力。</a:t>
            </a:r>
          </a:p>
        </p:txBody>
      </p:sp>
      <p:sp>
        <p:nvSpPr>
          <p:cNvPr id="447505" name="Text Box 17"/>
          <p:cNvSpPr txBox="1">
            <a:spLocks noChangeArrowheads="1"/>
          </p:cNvSpPr>
          <p:nvPr/>
        </p:nvSpPr>
        <p:spPr bwMode="auto">
          <a:xfrm>
            <a:off x="96829" y="3251779"/>
            <a:ext cx="3640146"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dirty="0">
                <a:latin typeface="华文楷体" panose="02010600040101010101" pitchFamily="2" charset="-122"/>
                <a:ea typeface="华文楷体" panose="02010600040101010101" pitchFamily="2" charset="-122"/>
              </a:rPr>
              <a:t>③</a:t>
            </a:r>
            <a:r>
              <a:rPr lang="zh-CN" altLang="en-US" sz="2400" dirty="0">
                <a:latin typeface="华文楷体" panose="02010600040101010101" pitchFamily="2" charset="-122"/>
                <a:ea typeface="华文楷体" panose="02010600040101010101" pitchFamily="2" charset="-122"/>
              </a:rPr>
              <a:t>二极管</a:t>
            </a:r>
            <a:r>
              <a:rPr lang="en-US" altLang="zh-CN" sz="2400" dirty="0">
                <a:latin typeface="华文楷体" panose="02010600040101010101" pitchFamily="2" charset="-122"/>
                <a:ea typeface="华文楷体" panose="02010600040101010101" pitchFamily="2" charset="-122"/>
              </a:rPr>
              <a:t>D</a:t>
            </a:r>
            <a:r>
              <a:rPr lang="en-US" altLang="zh-CN" sz="2400" baseline="-25000" dirty="0">
                <a:latin typeface="华文楷体" panose="02010600040101010101" pitchFamily="2" charset="-122"/>
                <a:ea typeface="华文楷体" panose="02010600040101010101" pitchFamily="2" charset="-122"/>
              </a:rPr>
              <a:t>1</a:t>
            </a:r>
            <a:r>
              <a:rPr lang="zh-CN" altLang="en-US" sz="2400" dirty="0">
                <a:latin typeface="华文楷体" panose="02010600040101010101" pitchFamily="2" charset="-122"/>
                <a:ea typeface="华文楷体" panose="02010600040101010101" pitchFamily="2" charset="-122"/>
              </a:rPr>
              <a:t>是输入级的钳位二极管，作用：</a:t>
            </a:r>
            <a:r>
              <a:rPr lang="en-US" altLang="zh-CN" sz="2400" dirty="0">
                <a:latin typeface="华文楷体" panose="02010600040101010101" pitchFamily="2" charset="-122"/>
                <a:ea typeface="华文楷体" panose="02010600040101010101" pitchFamily="2" charset="-122"/>
              </a:rPr>
              <a:t>a.</a:t>
            </a:r>
            <a:r>
              <a:rPr lang="zh-CN" altLang="en-US" sz="2400" dirty="0">
                <a:latin typeface="华文楷体" panose="02010600040101010101" pitchFamily="2" charset="-122"/>
                <a:ea typeface="华文楷体" panose="02010600040101010101" pitchFamily="2" charset="-122"/>
              </a:rPr>
              <a:t>抑制负脉冲干扰；</a:t>
            </a:r>
            <a:r>
              <a:rPr lang="en-US" altLang="zh-CN" sz="2400" dirty="0">
                <a:latin typeface="华文楷体" panose="02010600040101010101" pitchFamily="2" charset="-122"/>
                <a:ea typeface="华文楷体" panose="02010600040101010101" pitchFamily="2" charset="-122"/>
              </a:rPr>
              <a:t>b.</a:t>
            </a:r>
            <a:r>
              <a:rPr lang="zh-CN" altLang="en-US" sz="2400" dirty="0">
                <a:latin typeface="华文楷体" panose="02010600040101010101" pitchFamily="2" charset="-122"/>
                <a:ea typeface="华文楷体" panose="02010600040101010101" pitchFamily="2" charset="-122"/>
              </a:rPr>
              <a:t>保护</a:t>
            </a:r>
            <a:r>
              <a:rPr lang="en-US" altLang="zh-CN" sz="2400" dirty="0">
                <a:latin typeface="华文楷体" panose="02010600040101010101" pitchFamily="2" charset="-122"/>
                <a:ea typeface="华文楷体" panose="02010600040101010101" pitchFamily="2" charset="-122"/>
              </a:rPr>
              <a:t>T</a:t>
            </a:r>
            <a:r>
              <a:rPr lang="en-US" altLang="zh-CN" sz="2400" baseline="-25000" dirty="0">
                <a:latin typeface="华文楷体" panose="02010600040101010101" pitchFamily="2" charset="-122"/>
                <a:ea typeface="华文楷体" panose="02010600040101010101" pitchFamily="2" charset="-122"/>
              </a:rPr>
              <a:t>1</a:t>
            </a:r>
            <a:r>
              <a:rPr lang="zh-CN" altLang="en-US" sz="2400" dirty="0">
                <a:latin typeface="华文楷体" panose="02010600040101010101" pitchFamily="2" charset="-122"/>
                <a:ea typeface="华文楷体" panose="02010600040101010101" pitchFamily="2" charset="-122"/>
              </a:rPr>
              <a:t>发射极，防止输入为负电压时，电流过大，它可允许最大电流为</a:t>
            </a:r>
            <a:r>
              <a:rPr lang="en-US" altLang="zh-CN" sz="2400" dirty="0">
                <a:latin typeface="华文楷体" panose="02010600040101010101" pitchFamily="2" charset="-122"/>
                <a:ea typeface="华文楷体" panose="02010600040101010101" pitchFamily="2" charset="-122"/>
              </a:rPr>
              <a:t>20mA</a:t>
            </a:r>
            <a:r>
              <a:rPr lang="zh-CN" altLang="en-US" sz="2400" dirty="0">
                <a:latin typeface="华文楷体" panose="02010600040101010101" pitchFamily="2" charset="-122"/>
                <a:ea typeface="华文楷体" panose="0201060004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47503"/>
                                        </p:tgtEl>
                                        <p:attrNameLst>
                                          <p:attrName>style.visibility</p:attrName>
                                        </p:attrNameLst>
                                      </p:cBhvr>
                                      <p:to>
                                        <p:strVal val="visible"/>
                                      </p:to>
                                    </p:set>
                                    <p:animEffect transition="in" filter="dissolve">
                                      <p:cBhvr>
                                        <p:cTn id="7" dur="1000"/>
                                        <p:tgtEl>
                                          <p:spTgt spid="44750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447490"/>
                                        </p:tgtEl>
                                        <p:attrNameLst>
                                          <p:attrName>style.visibility</p:attrName>
                                        </p:attrNameLst>
                                      </p:cBhvr>
                                      <p:to>
                                        <p:strVal val="visible"/>
                                      </p:to>
                                    </p:set>
                                    <p:animEffect transition="in" filter="barn(inHorizontal)">
                                      <p:cBhvr>
                                        <p:cTn id="12" dur="500"/>
                                        <p:tgtEl>
                                          <p:spTgt spid="44749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grpId="0" nodeType="clickEffect">
                                  <p:stCondLst>
                                    <p:cond delay="0"/>
                                  </p:stCondLst>
                                  <p:childTnLst>
                                    <p:set>
                                      <p:cBhvr>
                                        <p:cTn id="16" dur="1" fill="hold">
                                          <p:stCondLst>
                                            <p:cond delay="0"/>
                                          </p:stCondLst>
                                        </p:cTn>
                                        <p:tgtEl>
                                          <p:spTgt spid="447504"/>
                                        </p:tgtEl>
                                        <p:attrNameLst>
                                          <p:attrName>style.visibility</p:attrName>
                                        </p:attrNameLst>
                                      </p:cBhvr>
                                      <p:to>
                                        <p:strVal val="visible"/>
                                      </p:to>
                                    </p:set>
                                    <p:animEffect transition="in" filter="barn(outHorizontal)">
                                      <p:cBhvr>
                                        <p:cTn id="17" dur="500"/>
                                        <p:tgtEl>
                                          <p:spTgt spid="447504"/>
                                        </p:tgtEl>
                                      </p:cBhvr>
                                    </p:animEffect>
                                  </p:childTnLst>
                                </p:cTn>
                              </p:par>
                            </p:childTnLst>
                          </p:cTn>
                        </p:par>
                      </p:childTnLst>
                    </p:cTn>
                  </p:par>
                  <p:par>
                    <p:cTn id="18" fill="hold">
                      <p:stCondLst>
                        <p:cond delay="indefinite"/>
                      </p:stCondLst>
                      <p:childTnLst>
                        <p:par>
                          <p:cTn id="19" fill="hold">
                            <p:stCondLst>
                              <p:cond delay="0"/>
                            </p:stCondLst>
                            <p:childTnLst>
                              <p:par>
                                <p:cTn id="20" presetID="29" presetClass="entr" presetSubtype="0" fill="hold" grpId="0" nodeType="clickEffect">
                                  <p:stCondLst>
                                    <p:cond delay="0"/>
                                  </p:stCondLst>
                                  <p:childTnLst>
                                    <p:set>
                                      <p:cBhvr>
                                        <p:cTn id="21" dur="1" fill="hold">
                                          <p:stCondLst>
                                            <p:cond delay="0"/>
                                          </p:stCondLst>
                                        </p:cTn>
                                        <p:tgtEl>
                                          <p:spTgt spid="447505"/>
                                        </p:tgtEl>
                                        <p:attrNameLst>
                                          <p:attrName>style.visibility</p:attrName>
                                        </p:attrNameLst>
                                      </p:cBhvr>
                                      <p:to>
                                        <p:strVal val="visible"/>
                                      </p:to>
                                    </p:set>
                                    <p:anim calcmode="lin" valueType="num">
                                      <p:cBhvr>
                                        <p:cTn id="22" dur="1000" fill="hold"/>
                                        <p:tgtEl>
                                          <p:spTgt spid="447505"/>
                                        </p:tgtEl>
                                        <p:attrNameLst>
                                          <p:attrName>ppt_x</p:attrName>
                                        </p:attrNameLst>
                                      </p:cBhvr>
                                      <p:tavLst>
                                        <p:tav tm="0">
                                          <p:val>
                                            <p:strVal val="#ppt_x-.2"/>
                                          </p:val>
                                        </p:tav>
                                        <p:tav tm="100000">
                                          <p:val>
                                            <p:strVal val="#ppt_x"/>
                                          </p:val>
                                        </p:tav>
                                      </p:tavLst>
                                    </p:anim>
                                    <p:anim calcmode="lin" valueType="num">
                                      <p:cBhvr>
                                        <p:cTn id="23" dur="1000" fill="hold"/>
                                        <p:tgtEl>
                                          <p:spTgt spid="447505"/>
                                        </p:tgtEl>
                                        <p:attrNameLst>
                                          <p:attrName>ppt_y</p:attrName>
                                        </p:attrNameLst>
                                      </p:cBhvr>
                                      <p:tavLst>
                                        <p:tav tm="0">
                                          <p:val>
                                            <p:strVal val="#ppt_y"/>
                                          </p:val>
                                        </p:tav>
                                        <p:tav tm="100000">
                                          <p:val>
                                            <p:strVal val="#ppt_y"/>
                                          </p:val>
                                        </p:tav>
                                      </p:tavLst>
                                    </p:anim>
                                    <p:animEffect transition="in" filter="wipe(right)" prLst="gradientSize: 0.1">
                                      <p:cBhvr>
                                        <p:cTn id="24" dur="1000"/>
                                        <p:tgtEl>
                                          <p:spTgt spid="4475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7490" grpId="0" animBg="1"/>
      <p:bldP spid="447504" grpId="0"/>
      <p:bldP spid="447505"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0" name="Rectangle 2"/>
          <p:cNvSpPr>
            <a:spLocks noGrp="1" noChangeArrowheads="1"/>
          </p:cNvSpPr>
          <p:nvPr>
            <p:ph type="title"/>
          </p:nvPr>
        </p:nvSpPr>
        <p:spPr>
          <a:xfrm>
            <a:off x="38485" y="469918"/>
            <a:ext cx="3384550" cy="1943100"/>
          </a:xfrm>
        </p:spPr>
        <p:txBody>
          <a:bodyPr>
            <a:normAutofit/>
          </a:bodyPr>
          <a:lstStyle/>
          <a:p>
            <a:pPr algn="l"/>
            <a:r>
              <a:rPr kumimoji="1" lang="en-US" altLang="zh-CN" sz="2400" dirty="0">
                <a:effectLst/>
                <a:latin typeface="华文楷体" panose="02010600040101010101" pitchFamily="2" charset="-122"/>
                <a:ea typeface="华文楷体" panose="02010600040101010101" pitchFamily="2" charset="-122"/>
              </a:rPr>
              <a:t>        D2</a:t>
            </a:r>
            <a:r>
              <a:rPr kumimoji="1" lang="zh-CN" altLang="en-US" sz="2400" dirty="0">
                <a:effectLst/>
                <a:latin typeface="华文楷体" panose="02010600040101010101" pitchFamily="2" charset="-122"/>
                <a:ea typeface="华文楷体" panose="02010600040101010101" pitchFamily="2" charset="-122"/>
              </a:rPr>
              <a:t>确保</a:t>
            </a:r>
            <a:r>
              <a:rPr kumimoji="1" lang="en-US" altLang="zh-CN" sz="2400" dirty="0">
                <a:effectLst/>
                <a:latin typeface="华文楷体" panose="02010600040101010101" pitchFamily="2" charset="-122"/>
                <a:ea typeface="华文楷体" panose="02010600040101010101" pitchFamily="2" charset="-122"/>
              </a:rPr>
              <a:t>T5</a:t>
            </a:r>
            <a:r>
              <a:rPr kumimoji="1" lang="zh-CN" altLang="en-US" sz="2400" dirty="0">
                <a:effectLst/>
                <a:latin typeface="华文楷体" panose="02010600040101010101" pitchFamily="2" charset="-122"/>
                <a:ea typeface="华文楷体" panose="02010600040101010101" pitchFamily="2" charset="-122"/>
              </a:rPr>
              <a:t>导通时</a:t>
            </a:r>
            <a:r>
              <a:rPr kumimoji="1" lang="en-US" altLang="zh-CN" sz="2400" dirty="0">
                <a:effectLst/>
                <a:latin typeface="华文楷体" panose="02010600040101010101" pitchFamily="2" charset="-122"/>
                <a:ea typeface="华文楷体" panose="02010600040101010101" pitchFamily="2" charset="-122"/>
              </a:rPr>
              <a:t>T4</a:t>
            </a:r>
            <a:r>
              <a:rPr kumimoji="1" lang="zh-CN" altLang="en-US" sz="2400" dirty="0">
                <a:effectLst/>
                <a:latin typeface="华文楷体" panose="02010600040101010101" pitchFamily="2" charset="-122"/>
                <a:ea typeface="华文楷体" panose="02010600040101010101" pitchFamily="2" charset="-122"/>
              </a:rPr>
              <a:t>可靠地截止</a:t>
            </a:r>
          </a:p>
        </p:txBody>
      </p:sp>
      <p:pic>
        <p:nvPicPr>
          <p:cNvPr id="447503" name="Picture 15" descr="3-5-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35375" y="1048002"/>
            <a:ext cx="5256213" cy="4781550"/>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447504" name="Rectangle 16"/>
          <p:cNvSpPr>
            <a:spLocks noChangeArrowheads="1"/>
          </p:cNvSpPr>
          <p:nvPr/>
        </p:nvSpPr>
        <p:spPr bwMode="auto">
          <a:xfrm>
            <a:off x="38485" y="2413018"/>
            <a:ext cx="33131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pPr>
            <a:r>
              <a:rPr kumimoji="1" lang="en-US" altLang="zh-CN" sz="2400" dirty="0">
                <a:latin typeface="华文楷体" panose="02010600040101010101" pitchFamily="2" charset="-122"/>
                <a:ea typeface="华文楷体" panose="02010600040101010101" pitchFamily="2" charset="-122"/>
              </a:rPr>
              <a:t>        </a:t>
            </a:r>
            <a:endParaRPr kumimoji="1" lang="zh-CN" altLang="en-US" sz="2400" dirty="0">
              <a:latin typeface="华文楷体" panose="02010600040101010101" pitchFamily="2" charset="-122"/>
              <a:ea typeface="华文楷体" panose="02010600040101010101" pitchFamily="2" charset="-122"/>
            </a:endParaRPr>
          </a:p>
        </p:txBody>
      </p:sp>
      <p:sp>
        <p:nvSpPr>
          <p:cNvPr id="447505" name="Text Box 17"/>
          <p:cNvSpPr txBox="1">
            <a:spLocks noChangeArrowheads="1"/>
          </p:cNvSpPr>
          <p:nvPr/>
        </p:nvSpPr>
        <p:spPr bwMode="auto">
          <a:xfrm>
            <a:off x="155175" y="2043685"/>
            <a:ext cx="319642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④T</a:t>
            </a:r>
            <a:r>
              <a:rPr lang="en-US" altLang="zh-CN" sz="2400" baseline="-250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en-US" sz="2400" dirty="0">
                <a:latin typeface="Times New Roman" panose="02020603050405020304" pitchFamily="18" charset="0"/>
                <a:ea typeface="华文楷体" panose="02010600040101010101" pitchFamily="2" charset="-122"/>
                <a:cs typeface="Times New Roman" panose="02020603050405020304" pitchFamily="18" charset="0"/>
              </a:rPr>
              <a:t>的输出</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V</a:t>
            </a:r>
            <a:r>
              <a:rPr lang="en-US" altLang="zh-CN" sz="2400" baseline="-25000" dirty="0">
                <a:latin typeface="Times New Roman" panose="02020603050405020304" pitchFamily="18" charset="0"/>
                <a:ea typeface="华文楷体" panose="02010600040101010101" pitchFamily="2" charset="-122"/>
                <a:cs typeface="Times New Roman" panose="02020603050405020304" pitchFamily="18" charset="0"/>
              </a:rPr>
              <a:t>E2</a:t>
            </a:r>
            <a:r>
              <a:rPr lang="zh-CN" altLang="en-US" sz="24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V</a:t>
            </a:r>
            <a:r>
              <a:rPr lang="en-US" altLang="zh-CN" sz="2400" baseline="-25000" dirty="0">
                <a:latin typeface="Times New Roman" panose="02020603050405020304" pitchFamily="18" charset="0"/>
                <a:ea typeface="华文楷体" panose="02010600040101010101" pitchFamily="2" charset="-122"/>
                <a:cs typeface="Times New Roman" panose="02020603050405020304" pitchFamily="18" charset="0"/>
              </a:rPr>
              <a:t>C2</a:t>
            </a:r>
            <a:r>
              <a:rPr lang="zh-CN" altLang="en-US" sz="2400" dirty="0">
                <a:latin typeface="Times New Roman" panose="02020603050405020304" pitchFamily="18" charset="0"/>
                <a:ea typeface="华文楷体" panose="02010600040101010101" pitchFamily="2" charset="-122"/>
                <a:cs typeface="Times New Roman" panose="02020603050405020304" pitchFamily="18" charset="0"/>
              </a:rPr>
              <a:t>变化方向相反，故称为倒相</a:t>
            </a:r>
            <a:r>
              <a:rPr lang="zh-CN" altLang="en-US" sz="2400" dirty="0" smtClean="0">
                <a:latin typeface="Times New Roman" panose="02020603050405020304" pitchFamily="18" charset="0"/>
                <a:ea typeface="华文楷体" panose="02010600040101010101" pitchFamily="2" charset="-122"/>
                <a:cs typeface="Times New Roman" panose="02020603050405020304" pitchFamily="18" charset="0"/>
              </a:rPr>
              <a:t>级；对应的</a:t>
            </a:r>
            <a:r>
              <a:rPr kumimoji="1" lang="en-US" altLang="zh-CN" sz="2400" dirty="0">
                <a:latin typeface="华文楷体" panose="02010600040101010101" pitchFamily="2" charset="-122"/>
                <a:ea typeface="华文楷体" panose="02010600040101010101" pitchFamily="2" charset="-122"/>
              </a:rPr>
              <a:t>T</a:t>
            </a:r>
            <a:r>
              <a:rPr kumimoji="1" lang="en-US" altLang="zh-CN" sz="2400" baseline="-25000" dirty="0">
                <a:latin typeface="华文楷体" panose="02010600040101010101" pitchFamily="2" charset="-122"/>
                <a:ea typeface="华文楷体" panose="02010600040101010101" pitchFamily="2" charset="-122"/>
              </a:rPr>
              <a:t>4</a:t>
            </a:r>
            <a:r>
              <a:rPr kumimoji="1" lang="zh-CN" altLang="en-US" sz="2400" dirty="0">
                <a:latin typeface="华文楷体" panose="02010600040101010101" pitchFamily="2" charset="-122"/>
                <a:ea typeface="华文楷体" panose="02010600040101010101" pitchFamily="2" charset="-122"/>
              </a:rPr>
              <a:t>和</a:t>
            </a:r>
            <a:r>
              <a:rPr kumimoji="1" lang="en-US" altLang="zh-CN" sz="2400" dirty="0">
                <a:latin typeface="华文楷体" panose="02010600040101010101" pitchFamily="2" charset="-122"/>
                <a:ea typeface="华文楷体" panose="02010600040101010101" pitchFamily="2" charset="-122"/>
              </a:rPr>
              <a:t>T</a:t>
            </a:r>
            <a:r>
              <a:rPr kumimoji="1" lang="en-US" altLang="zh-CN" sz="2400" baseline="-25000" dirty="0">
                <a:latin typeface="华文楷体" panose="02010600040101010101" pitchFamily="2" charset="-122"/>
                <a:ea typeface="华文楷体" panose="02010600040101010101" pitchFamily="2" charset="-122"/>
              </a:rPr>
              <a:t>5</a:t>
            </a:r>
            <a:r>
              <a:rPr kumimoji="1" lang="zh-CN" altLang="en-US" sz="2400" dirty="0">
                <a:latin typeface="华文楷体" panose="02010600040101010101" pitchFamily="2" charset="-122"/>
                <a:ea typeface="华文楷体" panose="02010600040101010101" pitchFamily="2" charset="-122"/>
              </a:rPr>
              <a:t>总有一个导通，一个</a:t>
            </a:r>
            <a:r>
              <a:rPr kumimoji="1" lang="zh-CN" altLang="en-US" sz="2400" dirty="0" smtClean="0">
                <a:latin typeface="华文楷体" panose="02010600040101010101" pitchFamily="2" charset="-122"/>
                <a:ea typeface="华文楷体" panose="02010600040101010101" pitchFamily="2" charset="-122"/>
              </a:rPr>
              <a:t>截止。</a:t>
            </a:r>
            <a:endParaRPr lang="zh-CN" altLang="en-US" sz="2400" dirty="0">
              <a:latin typeface="华文楷体" panose="02010600040101010101" pitchFamily="2" charset="-122"/>
              <a:ea typeface="华文楷体" panose="02010600040101010101" pitchFamily="2" charset="-122"/>
            </a:endParaRPr>
          </a:p>
        </p:txBody>
      </p:sp>
      <p:sp>
        <p:nvSpPr>
          <p:cNvPr id="7" name="Rectangle 6"/>
          <p:cNvSpPr>
            <a:spLocks noChangeArrowheads="1"/>
          </p:cNvSpPr>
          <p:nvPr/>
        </p:nvSpPr>
        <p:spPr bwMode="auto">
          <a:xfrm>
            <a:off x="3255948" y="178594"/>
            <a:ext cx="6150924"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200" dirty="0">
                <a:effectLst/>
                <a:latin typeface="华文楷体" panose="02010600040101010101" pitchFamily="2" charset="-122"/>
                <a:ea typeface="华文楷体" panose="02010600040101010101" pitchFamily="2" charset="-122"/>
              </a:rPr>
              <a:t>3.4.2 TTL</a:t>
            </a:r>
            <a:r>
              <a:rPr kumimoji="1" lang="zh-CN" altLang="en-US" sz="3200" dirty="0">
                <a:effectLst/>
                <a:latin typeface="华文楷体" panose="02010600040101010101" pitchFamily="2" charset="-122"/>
                <a:ea typeface="华文楷体" panose="02010600040101010101" pitchFamily="2" charset="-122"/>
              </a:rPr>
              <a:t>反相器的电路结构</a:t>
            </a:r>
            <a:endParaRPr kumimoji="1" lang="en-US" altLang="zh-CN" sz="3200" dirty="0">
              <a:effectLst/>
              <a:latin typeface="华文楷体" panose="02010600040101010101" pitchFamily="2" charset="-122"/>
              <a:ea typeface="华文楷体" panose="02010600040101010101" pitchFamily="2" charset="-122"/>
            </a:endParaRPr>
          </a:p>
          <a:p>
            <a:r>
              <a:rPr kumimoji="1" lang="zh-CN" altLang="en-US" sz="3200" dirty="0">
                <a:effectLst/>
                <a:latin typeface="华文楷体" panose="02010600040101010101" pitchFamily="2" charset="-122"/>
                <a:ea typeface="华文楷体" panose="02010600040101010101" pitchFamily="2" charset="-122"/>
              </a:rPr>
              <a:t>和工作原理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47503"/>
                                        </p:tgtEl>
                                        <p:attrNameLst>
                                          <p:attrName>style.visibility</p:attrName>
                                        </p:attrNameLst>
                                      </p:cBhvr>
                                      <p:to>
                                        <p:strVal val="visible"/>
                                      </p:to>
                                    </p:set>
                                    <p:animEffect transition="in" filter="dissolve">
                                      <p:cBhvr>
                                        <p:cTn id="7" dur="1000"/>
                                        <p:tgtEl>
                                          <p:spTgt spid="44750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447490"/>
                                        </p:tgtEl>
                                        <p:attrNameLst>
                                          <p:attrName>style.visibility</p:attrName>
                                        </p:attrNameLst>
                                      </p:cBhvr>
                                      <p:to>
                                        <p:strVal val="visible"/>
                                      </p:to>
                                    </p:set>
                                    <p:animEffect transition="in" filter="barn(inHorizontal)">
                                      <p:cBhvr>
                                        <p:cTn id="12" dur="500"/>
                                        <p:tgtEl>
                                          <p:spTgt spid="44749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grpId="0" nodeType="clickEffect">
                                  <p:stCondLst>
                                    <p:cond delay="0"/>
                                  </p:stCondLst>
                                  <p:childTnLst>
                                    <p:set>
                                      <p:cBhvr>
                                        <p:cTn id="16" dur="1" fill="hold">
                                          <p:stCondLst>
                                            <p:cond delay="0"/>
                                          </p:stCondLst>
                                        </p:cTn>
                                        <p:tgtEl>
                                          <p:spTgt spid="447504"/>
                                        </p:tgtEl>
                                        <p:attrNameLst>
                                          <p:attrName>style.visibility</p:attrName>
                                        </p:attrNameLst>
                                      </p:cBhvr>
                                      <p:to>
                                        <p:strVal val="visible"/>
                                      </p:to>
                                    </p:set>
                                    <p:animEffect transition="in" filter="barn(outHorizontal)">
                                      <p:cBhvr>
                                        <p:cTn id="17" dur="500"/>
                                        <p:tgtEl>
                                          <p:spTgt spid="447504"/>
                                        </p:tgtEl>
                                      </p:cBhvr>
                                    </p:animEffect>
                                  </p:childTnLst>
                                </p:cTn>
                              </p:par>
                            </p:childTnLst>
                          </p:cTn>
                        </p:par>
                      </p:childTnLst>
                    </p:cTn>
                  </p:par>
                  <p:par>
                    <p:cTn id="18" fill="hold">
                      <p:stCondLst>
                        <p:cond delay="indefinite"/>
                      </p:stCondLst>
                      <p:childTnLst>
                        <p:par>
                          <p:cTn id="19" fill="hold">
                            <p:stCondLst>
                              <p:cond delay="0"/>
                            </p:stCondLst>
                            <p:childTnLst>
                              <p:par>
                                <p:cTn id="20" presetID="29" presetClass="entr" presetSubtype="0" fill="hold" grpId="0" nodeType="clickEffect">
                                  <p:stCondLst>
                                    <p:cond delay="0"/>
                                  </p:stCondLst>
                                  <p:childTnLst>
                                    <p:set>
                                      <p:cBhvr>
                                        <p:cTn id="21" dur="1" fill="hold">
                                          <p:stCondLst>
                                            <p:cond delay="0"/>
                                          </p:stCondLst>
                                        </p:cTn>
                                        <p:tgtEl>
                                          <p:spTgt spid="447505"/>
                                        </p:tgtEl>
                                        <p:attrNameLst>
                                          <p:attrName>style.visibility</p:attrName>
                                        </p:attrNameLst>
                                      </p:cBhvr>
                                      <p:to>
                                        <p:strVal val="visible"/>
                                      </p:to>
                                    </p:set>
                                    <p:anim calcmode="lin" valueType="num">
                                      <p:cBhvr>
                                        <p:cTn id="22" dur="1000" fill="hold"/>
                                        <p:tgtEl>
                                          <p:spTgt spid="447505"/>
                                        </p:tgtEl>
                                        <p:attrNameLst>
                                          <p:attrName>ppt_x</p:attrName>
                                        </p:attrNameLst>
                                      </p:cBhvr>
                                      <p:tavLst>
                                        <p:tav tm="0">
                                          <p:val>
                                            <p:strVal val="#ppt_x-.2"/>
                                          </p:val>
                                        </p:tav>
                                        <p:tav tm="100000">
                                          <p:val>
                                            <p:strVal val="#ppt_x"/>
                                          </p:val>
                                        </p:tav>
                                      </p:tavLst>
                                    </p:anim>
                                    <p:anim calcmode="lin" valueType="num">
                                      <p:cBhvr>
                                        <p:cTn id="23" dur="1000" fill="hold"/>
                                        <p:tgtEl>
                                          <p:spTgt spid="447505"/>
                                        </p:tgtEl>
                                        <p:attrNameLst>
                                          <p:attrName>ppt_y</p:attrName>
                                        </p:attrNameLst>
                                      </p:cBhvr>
                                      <p:tavLst>
                                        <p:tav tm="0">
                                          <p:val>
                                            <p:strVal val="#ppt_y"/>
                                          </p:val>
                                        </p:tav>
                                        <p:tav tm="100000">
                                          <p:val>
                                            <p:strVal val="#ppt_y"/>
                                          </p:val>
                                        </p:tav>
                                      </p:tavLst>
                                    </p:anim>
                                    <p:animEffect transition="in" filter="wipe(right)" prLst="gradientSize: 0.1">
                                      <p:cBhvr>
                                        <p:cTn id="24" dur="1000"/>
                                        <p:tgtEl>
                                          <p:spTgt spid="4475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7490" grpId="0"/>
      <p:bldP spid="447504" grpId="0"/>
      <p:bldP spid="44750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50" name="文本框 57349"/>
          <p:cNvSpPr txBox="1">
            <a:spLocks noChangeArrowheads="1"/>
          </p:cNvSpPr>
          <p:nvPr/>
        </p:nvSpPr>
        <p:spPr bwMode="auto">
          <a:xfrm>
            <a:off x="456712" y="2284041"/>
            <a:ext cx="29718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u="sng"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800" u="sng" dirty="0">
                <a:latin typeface="Times New Roman" panose="02020603050405020304" pitchFamily="18" charset="0"/>
                <a:ea typeface="楷体" panose="02010609060101010101" pitchFamily="49" charset="-122"/>
                <a:cs typeface="Times New Roman" panose="02020603050405020304" pitchFamily="18" charset="0"/>
              </a:rPr>
              <a:t>稳态开关特性</a:t>
            </a:r>
          </a:p>
        </p:txBody>
      </p:sp>
      <p:grpSp>
        <p:nvGrpSpPr>
          <p:cNvPr id="57365" name="组合 57364"/>
          <p:cNvGrpSpPr/>
          <p:nvPr/>
        </p:nvGrpSpPr>
        <p:grpSpPr bwMode="auto">
          <a:xfrm>
            <a:off x="5148263" y="3328233"/>
            <a:ext cx="3671887" cy="3576576"/>
            <a:chOff x="3198" y="1752"/>
            <a:chExt cx="2313" cy="2344"/>
          </a:xfrm>
        </p:grpSpPr>
        <p:pic>
          <p:nvPicPr>
            <p:cNvPr id="12298" name="图片 57356" descr="3-2-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15" y="1752"/>
              <a:ext cx="1829" cy="1995"/>
            </a:xfrm>
            <a:prstGeom prst="rect">
              <a:avLst/>
            </a:prstGeom>
            <a:noFill/>
            <a:ln w="57150" cmpd="thickThin">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12299" name="文本框 57357"/>
            <p:cNvSpPr txBox="1">
              <a:spLocks noChangeArrowheads="1"/>
            </p:cNvSpPr>
            <p:nvPr/>
          </p:nvSpPr>
          <p:spPr bwMode="auto">
            <a:xfrm>
              <a:off x="3198" y="3793"/>
              <a:ext cx="2313" cy="303"/>
            </a:xfrm>
            <a:prstGeom prst="rect">
              <a:avLst/>
            </a:prstGeom>
            <a:noFill/>
            <a:ln w="12700">
              <a:solidFill>
                <a:schemeClr val="bg1"/>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图</a:t>
              </a:r>
              <a:r>
                <a:rPr lang="en-US" altLang="zh-CN" sz="2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二极管的开关电路</a:t>
              </a:r>
            </a:p>
          </p:txBody>
        </p:sp>
      </p:grpSp>
      <p:grpSp>
        <p:nvGrpSpPr>
          <p:cNvPr id="57364" name="组合 57363"/>
          <p:cNvGrpSpPr/>
          <p:nvPr/>
        </p:nvGrpSpPr>
        <p:grpSpPr bwMode="auto">
          <a:xfrm>
            <a:off x="769144" y="3544133"/>
            <a:ext cx="4321175" cy="3341688"/>
            <a:chOff x="431" y="1979"/>
            <a:chExt cx="2722" cy="2105"/>
          </a:xfrm>
        </p:grpSpPr>
        <p:pic>
          <p:nvPicPr>
            <p:cNvPr id="12296" name="图片 57360" descr="3-1-1"/>
            <p:cNvPicPr>
              <a:picLocks noChangeAspect="1" noChangeArrowheads="1"/>
            </p:cNvPicPr>
            <p:nvPr/>
          </p:nvPicPr>
          <p:blipFill>
            <a:blip r:embed="rId4" cstate="print">
              <a:extLst>
                <a:ext uri="{28A0092B-C50C-407E-A947-70E740481C1C}">
                  <a14:useLocalDpi xmlns:a14="http://schemas.microsoft.com/office/drawing/2010/main" val="0"/>
                </a:ext>
              </a:extLst>
            </a:blip>
            <a:srcRect t="3934" b="3891"/>
            <a:stretch>
              <a:fillRect/>
            </a:stretch>
          </p:blipFill>
          <p:spPr bwMode="auto">
            <a:xfrm>
              <a:off x="839" y="1979"/>
              <a:ext cx="1833" cy="1798"/>
            </a:xfrm>
            <a:prstGeom prst="rect">
              <a:avLst/>
            </a:prstGeom>
            <a:noFill/>
            <a:ln w="57150" cmpd="thickThin">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12297" name="文本框 57361"/>
            <p:cNvSpPr txBox="1">
              <a:spLocks noChangeArrowheads="1"/>
            </p:cNvSpPr>
            <p:nvPr/>
          </p:nvSpPr>
          <p:spPr bwMode="auto">
            <a:xfrm>
              <a:off x="431" y="3793"/>
              <a:ext cx="2722" cy="291"/>
            </a:xfrm>
            <a:prstGeom prst="rect">
              <a:avLst/>
            </a:prstGeom>
            <a:noFill/>
            <a:ln w="12700">
              <a:solidFill>
                <a:schemeClr val="bg1"/>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dirty="0">
                  <a:latin typeface="楷体" panose="02010609060101010101" pitchFamily="49" charset="-122"/>
                  <a:ea typeface="楷体" panose="02010609060101010101" pitchFamily="49" charset="-122"/>
                </a:rPr>
                <a:t>图</a:t>
              </a:r>
              <a:r>
                <a:rPr lang="en-US" altLang="zh-CN" sz="2400" dirty="0">
                  <a:latin typeface="楷体" panose="02010609060101010101" pitchFamily="49" charset="-122"/>
                  <a:ea typeface="楷体" panose="02010609060101010101" pitchFamily="49" charset="-122"/>
                </a:rPr>
                <a:t>1. </a:t>
              </a:r>
              <a:r>
                <a:rPr lang="zh-CN" altLang="en-US" sz="2400" dirty="0">
                  <a:latin typeface="楷体" panose="02010609060101010101" pitchFamily="49" charset="-122"/>
                  <a:ea typeface="楷体" panose="02010609060101010101" pitchFamily="49" charset="-122"/>
                </a:rPr>
                <a:t>高低电平实现原理电路</a:t>
              </a:r>
            </a:p>
          </p:txBody>
        </p:sp>
      </p:grpSp>
      <p:sp>
        <p:nvSpPr>
          <p:cNvPr id="57363" name="文本框 57362"/>
          <p:cNvSpPr txBox="1">
            <a:spLocks noChangeArrowheads="1"/>
          </p:cNvSpPr>
          <p:nvPr/>
        </p:nvSpPr>
        <p:spPr bwMode="auto">
          <a:xfrm>
            <a:off x="326537" y="2779341"/>
            <a:ext cx="8713788"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将图</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中的开关用二极管代替，则可得到图</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所示的二极管开关电路 </a:t>
            </a:r>
          </a:p>
        </p:txBody>
      </p:sp>
      <p:sp>
        <p:nvSpPr>
          <p:cNvPr id="13" name="标题 57345"/>
          <p:cNvSpPr txBox="1">
            <a:spLocks noChangeArrowheads="1"/>
          </p:cNvSpPr>
          <p:nvPr/>
        </p:nvSpPr>
        <p:spPr bwMode="auto">
          <a:xfrm>
            <a:off x="262194" y="1106516"/>
            <a:ext cx="6264275" cy="6492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a:latin typeface="Times New Roman" panose="02020603050405020304" pitchFamily="18" charset="0"/>
                <a:ea typeface="楷体" panose="02010609060101010101" pitchFamily="49" charset="-122"/>
                <a:cs typeface="Times New Roman" panose="02020603050405020304" pitchFamily="18" charset="0"/>
              </a:rPr>
              <a:t>3.2 </a:t>
            </a:r>
            <a:r>
              <a:rPr lang="zh-CN" altLang="en-US" sz="3200" b="1">
                <a:latin typeface="Times New Roman" panose="02020603050405020304" pitchFamily="18" charset="0"/>
                <a:ea typeface="楷体" panose="02010609060101010101" pitchFamily="49" charset="-122"/>
                <a:cs typeface="Times New Roman" panose="02020603050405020304" pitchFamily="18" charset="0"/>
              </a:rPr>
              <a:t>半导体二极管门电路</a:t>
            </a:r>
            <a:endParaRPr lang="zh-CN" altLang="en-US" sz="32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4" name="文本框 57348"/>
          <p:cNvSpPr txBox="1">
            <a:spLocks noChangeArrowheads="1"/>
          </p:cNvSpPr>
          <p:nvPr/>
        </p:nvSpPr>
        <p:spPr bwMode="auto">
          <a:xfrm>
            <a:off x="263037" y="1662535"/>
            <a:ext cx="71818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3000" b="1" dirty="0">
                <a:latin typeface="Times New Roman" panose="02020603050405020304" pitchFamily="18" charset="0"/>
                <a:ea typeface="楷体" panose="02010609060101010101" pitchFamily="49" charset="-122"/>
                <a:cs typeface="Times New Roman" panose="02020603050405020304" pitchFamily="18" charset="0"/>
              </a:rPr>
              <a:t>3.2.1 </a:t>
            </a:r>
            <a:r>
              <a:rPr lang="zh-CN" altLang="en-US" sz="3000" b="1" dirty="0">
                <a:latin typeface="Times New Roman" panose="02020603050405020304" pitchFamily="18" charset="0"/>
                <a:ea typeface="楷体" panose="02010609060101010101" pitchFamily="49" charset="-122"/>
                <a:cs typeface="Times New Roman" panose="02020603050405020304" pitchFamily="18" charset="0"/>
              </a:rPr>
              <a:t>半导体二极管的开关特性</a:t>
            </a:r>
          </a:p>
        </p:txBody>
      </p:sp>
      <p:sp>
        <p:nvSpPr>
          <p:cNvPr id="15" name="文本框 1"/>
          <p:cNvSpPr txBox="1"/>
          <p:nvPr/>
        </p:nvSpPr>
        <p:spPr>
          <a:xfrm>
            <a:off x="4046597" y="15875"/>
            <a:ext cx="4602103" cy="830997"/>
          </a:xfrm>
          <a:prstGeom prst="rect">
            <a:avLst/>
          </a:prstGeom>
          <a:noFill/>
          <a:ln w="57150">
            <a:noFill/>
          </a:ln>
        </p:spPr>
        <p:txBody>
          <a:bodyPr wrap="square">
            <a:spAutoFit/>
          </a:bodyPr>
          <a:lstStyle/>
          <a:p>
            <a:pPr eaLnBrk="1" hangingPunct="1">
              <a:buFont typeface="Arial" panose="020B0604020202020204" pitchFamily="34" charset="0"/>
              <a:buNone/>
              <a:defRPr/>
            </a:pPr>
            <a:r>
              <a:rPr lang="zh-CN" altLang="en-US" sz="4800" b="1" noProof="1">
                <a:effectLst>
                  <a:outerShdw blurRad="38100" dist="38100" dir="2700000">
                    <a:srgbClr val="C0C0C0"/>
                  </a:outerShdw>
                </a:effectLst>
                <a:latin typeface="楷体" panose="02010609060101010101" pitchFamily="49" charset="-122"/>
                <a:ea typeface="楷体" panose="02010609060101010101" pitchFamily="49" charset="-122"/>
              </a:rPr>
              <a:t>第三章 门电路</a:t>
            </a:r>
            <a:endParaRPr lang="zh-CN" altLang="en-US" sz="3200" u="sng" noProof="1">
              <a:solidFill>
                <a:schemeClr val="bg2"/>
              </a:solidFill>
              <a:effectLst>
                <a:outerShdw blurRad="38100" dist="38100" dir="2700000">
                  <a:srgbClr val="C0C0C0"/>
                </a:outerShdw>
              </a:effectLst>
              <a:latin typeface="楷体" panose="02010609060101010101" pitchFamily="49" charset="-122"/>
              <a:ea typeface="楷体" panose="02010609060101010101" pitchFamily="49" charset="-122"/>
            </a:endParaRPr>
          </a:p>
        </p:txBody>
      </p:sp>
      <p:sp>
        <p:nvSpPr>
          <p:cNvPr id="3" name="矩形 2"/>
          <p:cNvSpPr/>
          <p:nvPr/>
        </p:nvSpPr>
        <p:spPr>
          <a:xfrm>
            <a:off x="3312182" y="5658006"/>
            <a:ext cx="2029100" cy="646331"/>
          </a:xfrm>
          <a:prstGeom prst="rect">
            <a:avLst/>
          </a:prstGeom>
        </p:spPr>
        <p:txBody>
          <a:bodyPr wrap="square">
            <a:spAutoFit/>
          </a:bodyPr>
          <a:lstStyle/>
          <a:p>
            <a:pPr algn="just"/>
            <a:r>
              <a:rPr lang="zh-CN" altLang="en-US"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半导体二极管，三极管，</a:t>
            </a:r>
            <a:r>
              <a:rPr lang="en-US" altLang="zh-CN"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MOS</a:t>
            </a:r>
            <a:r>
              <a:rPr lang="zh-CN" altLang="en-US"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管等</a:t>
            </a:r>
            <a:endParaRPr lang="x-none" b="1" dirty="0">
              <a:solidFill>
                <a:srgbClr val="C00000"/>
              </a:solidFill>
              <a:latin typeface="楷体" panose="02010609060101010101" pitchFamily="49" charset="-122"/>
              <a:ea typeface="楷体" panose="02010609060101010101" pitchFamily="49" charset="-122"/>
              <a:cs typeface="Times New Roman" panose="02020603050405020304" pitchFamily="18" charset="0"/>
            </a:endParaRPr>
          </a:p>
        </p:txBody>
      </p:sp>
      <p:cxnSp>
        <p:nvCxnSpPr>
          <p:cNvPr id="17" name="直接箭头连接符 16"/>
          <p:cNvCxnSpPr/>
          <p:nvPr/>
        </p:nvCxnSpPr>
        <p:spPr>
          <a:xfrm>
            <a:off x="2929731" y="5647939"/>
            <a:ext cx="464600" cy="33323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416843" y="4971294"/>
            <a:ext cx="525769" cy="1009877"/>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1" name="矩形 20"/>
          <p:cNvSpPr/>
          <p:nvPr/>
        </p:nvSpPr>
        <p:spPr>
          <a:xfrm>
            <a:off x="6526469" y="4345322"/>
            <a:ext cx="525769" cy="870145"/>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2" name="矩形 21"/>
          <p:cNvSpPr/>
          <p:nvPr/>
        </p:nvSpPr>
        <p:spPr>
          <a:xfrm>
            <a:off x="2420101" y="5041159"/>
            <a:ext cx="763366" cy="870145"/>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7" name="矩形 6"/>
          <p:cNvSpPr/>
          <p:nvPr/>
        </p:nvSpPr>
        <p:spPr>
          <a:xfrm>
            <a:off x="5876916" y="3879602"/>
            <a:ext cx="1338828" cy="369332"/>
          </a:xfrm>
          <a:prstGeom prst="rect">
            <a:avLst/>
          </a:prstGeom>
        </p:spPr>
        <p:txBody>
          <a:bodyPr wrap="none">
            <a:spAutoFit/>
          </a:bodyPr>
          <a:lstStyle/>
          <a:p>
            <a:r>
              <a:rPr lang="zh-CN" altLang="en-US" b="1" dirty="0">
                <a:solidFill>
                  <a:srgbClr val="C00000"/>
                </a:solidFill>
                <a:latin typeface="楷体" panose="02010609060101010101" pitchFamily="49" charset="-122"/>
                <a:ea typeface="楷体" panose="02010609060101010101" pitchFamily="49" charset="-122"/>
              </a:rPr>
              <a:t>单向导电性</a:t>
            </a:r>
            <a:endParaRPr lang="x-none" b="1" dirty="0">
              <a:solidFill>
                <a:srgbClr val="C00000"/>
              </a:solidFill>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7350"/>
                                        </p:tgtEl>
                                        <p:attrNameLst>
                                          <p:attrName>style.visibility</p:attrName>
                                        </p:attrNameLst>
                                      </p:cBhvr>
                                      <p:to>
                                        <p:strVal val="visible"/>
                                      </p:to>
                                    </p:set>
                                    <p:animEffect transition="in" filter="box(in)">
                                      <p:cBhvr>
                                        <p:cTn id="7" dur="500"/>
                                        <p:tgtEl>
                                          <p:spTgt spid="5735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57363"/>
                                        </p:tgtEl>
                                        <p:attrNameLst>
                                          <p:attrName>style.visibility</p:attrName>
                                        </p:attrNameLst>
                                      </p:cBhvr>
                                      <p:to>
                                        <p:strVal val="visible"/>
                                      </p:to>
                                    </p:set>
                                    <p:animEffect transition="in" filter="barn(inHorizontal)">
                                      <p:cBhvr>
                                        <p:cTn id="12" dur="500"/>
                                        <p:tgtEl>
                                          <p:spTgt spid="5736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7364"/>
                                        </p:tgtEl>
                                        <p:attrNameLst>
                                          <p:attrName>style.visibility</p:attrName>
                                        </p:attrNameLst>
                                      </p:cBhvr>
                                      <p:to>
                                        <p:strVal val="visible"/>
                                      </p:to>
                                    </p:set>
                                    <p:animEffect transition="in" filter="dissolve">
                                      <p:cBhvr>
                                        <p:cTn id="17" dur="500"/>
                                        <p:tgtEl>
                                          <p:spTgt spid="5736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down)">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anim calcmode="lin" valueType="num">
                                      <p:cBhvr>
                                        <p:cTn id="32" dur="500" fill="hold"/>
                                        <p:tgtEl>
                                          <p:spTgt spid="3"/>
                                        </p:tgtEl>
                                        <p:attrNameLst>
                                          <p:attrName>ppt_x</p:attrName>
                                        </p:attrNameLst>
                                      </p:cBhvr>
                                      <p:tavLst>
                                        <p:tav tm="0">
                                          <p:val>
                                            <p:strVal val="#ppt_x"/>
                                          </p:val>
                                        </p:tav>
                                        <p:tav tm="100000">
                                          <p:val>
                                            <p:strVal val="#ppt_x"/>
                                          </p:val>
                                        </p:tav>
                                      </p:tavLst>
                                    </p:anim>
                                    <p:anim calcmode="lin" valueType="num">
                                      <p:cBhvr>
                                        <p:cTn id="33"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down)">
                                      <p:cBhvr>
                                        <p:cTn id="38" dur="50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57365"/>
                                        </p:tgtEl>
                                        <p:attrNameLst>
                                          <p:attrName>style.visibility</p:attrName>
                                        </p:attrNameLst>
                                      </p:cBhvr>
                                      <p:to>
                                        <p:strVal val="visible"/>
                                      </p:to>
                                    </p:set>
                                    <p:animEffect transition="in" filter="dissolve">
                                      <p:cBhvr>
                                        <p:cTn id="43" dur="500"/>
                                        <p:tgtEl>
                                          <p:spTgt spid="5736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down)">
                                      <p:cBhvr>
                                        <p:cTn id="48" dur="500"/>
                                        <p:tgtEl>
                                          <p:spTgt spid="21"/>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wipe(down)">
                                      <p:cBhvr>
                                        <p:cTn id="5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50" grpId="0"/>
      <p:bldP spid="57363" grpId="0"/>
      <p:bldP spid="3" grpId="0"/>
      <p:bldP spid="20" grpId="0" animBg="1"/>
      <p:bldP spid="21" grpId="0" animBg="1"/>
      <p:bldP spid="22" grpId="0" animBg="1"/>
      <p:bldP spid="7"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Rectangle 2"/>
          <p:cNvSpPr>
            <a:spLocks noGrp="1" noChangeArrowheads="1"/>
          </p:cNvSpPr>
          <p:nvPr>
            <p:ph type="title"/>
          </p:nvPr>
        </p:nvSpPr>
        <p:spPr>
          <a:xfrm>
            <a:off x="133207" y="184169"/>
            <a:ext cx="8229600" cy="600075"/>
          </a:xfrm>
          <a:solidFill>
            <a:schemeClr val="bg1"/>
          </a:solidFill>
        </p:spPr>
        <p:txBody>
          <a:bodyPr>
            <a:normAutofit fontScale="90000"/>
          </a:bodyPr>
          <a:lstStyle/>
          <a:p>
            <a:pPr algn="l"/>
            <a:r>
              <a:rPr lang="en-US" altLang="zh-CN" sz="3200" b="1" u="sng" dirty="0">
                <a:effectLst/>
                <a:latin typeface="楷体" panose="02010609060101010101" pitchFamily="49" charset="-122"/>
                <a:ea typeface="楷体" panose="02010609060101010101" pitchFamily="49" charset="-122"/>
              </a:rPr>
              <a:t>3.4.3  TTL</a:t>
            </a:r>
            <a:r>
              <a:rPr lang="zh-CN" altLang="en-US" sz="3200" b="1" u="sng" dirty="0">
                <a:effectLst/>
                <a:latin typeface="楷体" panose="02010609060101010101" pitchFamily="49" charset="-122"/>
                <a:ea typeface="楷体" panose="02010609060101010101" pitchFamily="49" charset="-122"/>
              </a:rPr>
              <a:t>反相器的静态输入特性和输出特性</a:t>
            </a:r>
          </a:p>
        </p:txBody>
      </p:sp>
      <p:pic>
        <p:nvPicPr>
          <p:cNvPr id="453639" name="Picture 7" descr="3-5-9"/>
          <p:cNvPicPr>
            <a:picLocks noChangeAspect="1" noChangeArrowheads="1"/>
          </p:cNvPicPr>
          <p:nvPr/>
        </p:nvPicPr>
        <p:blipFill>
          <a:blip r:embed="rId3" cstate="print">
            <a:extLst>
              <a:ext uri="{28A0092B-C50C-407E-A947-70E740481C1C}">
                <a14:useLocalDpi xmlns:a14="http://schemas.microsoft.com/office/drawing/2010/main" val="0"/>
              </a:ext>
            </a:extLst>
          </a:blip>
          <a:srcRect r="2339"/>
          <a:stretch>
            <a:fillRect/>
          </a:stretch>
        </p:blipFill>
        <p:spPr bwMode="auto">
          <a:xfrm>
            <a:off x="813754" y="2555389"/>
            <a:ext cx="3792503" cy="3533834"/>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453643" name="Object 11"/>
          <p:cNvGraphicFramePr>
            <a:graphicFrameLocks noChangeAspect="1"/>
          </p:cNvGraphicFramePr>
          <p:nvPr/>
        </p:nvGraphicFramePr>
        <p:xfrm>
          <a:off x="5570454" y="2452205"/>
          <a:ext cx="2673973" cy="3438635"/>
        </p:xfrm>
        <a:graphic>
          <a:graphicData uri="http://schemas.openxmlformats.org/presentationml/2006/ole">
            <mc:AlternateContent xmlns:mc="http://schemas.openxmlformats.org/markup-compatibility/2006">
              <mc:Choice xmlns:v="urn:schemas-microsoft-com:vml" Requires="v">
                <p:oleObj spid="_x0000_s59458" name="Visio" r:id="rId4" imgW="1975485" imgH="2461260" progId="Visio.Drawing.11">
                  <p:embed/>
                </p:oleObj>
              </mc:Choice>
              <mc:Fallback>
                <p:oleObj name="Visio" r:id="rId4" imgW="1975485" imgH="2461260" progId="Visio.Drawing.11">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0454" y="2452205"/>
                        <a:ext cx="2673973" cy="3438635"/>
                      </a:xfrm>
                      <a:prstGeom prst="rect">
                        <a:avLst/>
                      </a:prstGeom>
                      <a:noFill/>
                      <a:ln w="57150" cap="sq" cmpd="thickThin">
                        <a:solidFill>
                          <a:srgbClr val="FF0000"/>
                        </a:solidFill>
                        <a:miter lim="800000"/>
                        <a:headEnd type="none" w="sm" len="sm"/>
                        <a:tailEnd type="none" w="sm" len="sm"/>
                      </a:ln>
                      <a:effectLst/>
                    </p:spPr>
                  </p:pic>
                </p:oleObj>
              </mc:Fallback>
            </mc:AlternateContent>
          </a:graphicData>
        </a:graphic>
      </p:graphicFrame>
      <p:sp>
        <p:nvSpPr>
          <p:cNvPr id="453644" name="AutoShape 12"/>
          <p:cNvSpPr>
            <a:spLocks noChangeArrowheads="1"/>
          </p:cNvSpPr>
          <p:nvPr/>
        </p:nvSpPr>
        <p:spPr bwMode="auto">
          <a:xfrm>
            <a:off x="4872181" y="3739723"/>
            <a:ext cx="576262" cy="4318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pPr>
            <a:endParaRPr lang="en-US" altLang="en-US">
              <a:latin typeface="楷体" panose="02010609060101010101" pitchFamily="49" charset="-122"/>
              <a:ea typeface="楷体" panose="02010609060101010101" pitchFamily="49" charset="-122"/>
            </a:endParaRPr>
          </a:p>
        </p:txBody>
      </p:sp>
      <p:sp>
        <p:nvSpPr>
          <p:cNvPr id="453645" name="Text Box 13"/>
          <p:cNvSpPr txBox="1">
            <a:spLocks noChangeArrowheads="1"/>
          </p:cNvSpPr>
          <p:nvPr/>
        </p:nvSpPr>
        <p:spPr bwMode="auto">
          <a:xfrm>
            <a:off x="0" y="1604672"/>
            <a:ext cx="896461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dirty="0">
                <a:latin typeface="楷体" panose="02010609060101010101" pitchFamily="49" charset="-122"/>
                <a:ea typeface="楷体" panose="02010609060101010101" pitchFamily="49" charset="-122"/>
              </a:rPr>
              <a:t>对于</a:t>
            </a:r>
            <a:r>
              <a:rPr lang="en-US" altLang="zh-CN" sz="2400" dirty="0">
                <a:latin typeface="楷体" panose="02010609060101010101" pitchFamily="49" charset="-122"/>
                <a:ea typeface="楷体" panose="02010609060101010101" pitchFamily="49" charset="-122"/>
              </a:rPr>
              <a:t>TTL</a:t>
            </a:r>
            <a:r>
              <a:rPr lang="zh-CN" altLang="en-US" sz="2400" dirty="0">
                <a:latin typeface="楷体" panose="02010609060101010101" pitchFamily="49" charset="-122"/>
                <a:ea typeface="楷体" panose="02010609060101010101" pitchFamily="49" charset="-122"/>
              </a:rPr>
              <a:t>反相器，输入电流随输入电压的变化关系，称为</a:t>
            </a:r>
            <a:r>
              <a:rPr lang="zh-CN" altLang="en-US" sz="2400" dirty="0">
                <a:solidFill>
                  <a:srgbClr val="FF0000"/>
                </a:solidFill>
                <a:latin typeface="楷体" panose="02010609060101010101" pitchFamily="49" charset="-122"/>
                <a:ea typeface="楷体" panose="02010609060101010101" pitchFamily="49" charset="-122"/>
              </a:rPr>
              <a:t>输入特性</a:t>
            </a:r>
            <a:r>
              <a:rPr lang="zh-CN" altLang="en-US" sz="2400" dirty="0" smtClean="0">
                <a:latin typeface="楷体" panose="02010609060101010101" pitchFamily="49" charset="-122"/>
                <a:ea typeface="楷体" panose="02010609060101010101" pitchFamily="49" charset="-122"/>
              </a:rPr>
              <a:t>，分为</a:t>
            </a:r>
            <a:r>
              <a:rPr lang="zh-CN" altLang="en-US" sz="2400" dirty="0" smtClean="0">
                <a:solidFill>
                  <a:srgbClr val="FF0000"/>
                </a:solidFill>
                <a:latin typeface="楷体" panose="02010609060101010101" pitchFamily="49" charset="-122"/>
                <a:ea typeface="楷体" panose="02010609060101010101" pitchFamily="49" charset="-122"/>
              </a:rPr>
              <a:t>低电平</a:t>
            </a:r>
            <a:r>
              <a:rPr lang="zh-CN" altLang="en-US" sz="2400" dirty="0" smtClean="0">
                <a:latin typeface="楷体" panose="02010609060101010101" pitchFamily="49" charset="-122"/>
                <a:ea typeface="楷体" panose="02010609060101010101" pitchFamily="49" charset="-122"/>
              </a:rPr>
              <a:t>时和</a:t>
            </a:r>
            <a:r>
              <a:rPr lang="zh-CN" altLang="en-US" sz="2400" dirty="0" smtClean="0">
                <a:solidFill>
                  <a:srgbClr val="FF0000"/>
                </a:solidFill>
                <a:latin typeface="楷体" panose="02010609060101010101" pitchFamily="49" charset="-122"/>
                <a:ea typeface="楷体" panose="02010609060101010101" pitchFamily="49" charset="-122"/>
              </a:rPr>
              <a:t>高电平</a:t>
            </a:r>
            <a:r>
              <a:rPr lang="zh-CN" altLang="en-US" sz="2400" dirty="0" smtClean="0">
                <a:latin typeface="楷体" panose="02010609060101010101" pitchFamily="49" charset="-122"/>
                <a:ea typeface="楷体" panose="02010609060101010101" pitchFamily="49" charset="-122"/>
              </a:rPr>
              <a:t>时的输入电流。</a:t>
            </a:r>
            <a:endParaRPr lang="zh-CN" altLang="en-US" sz="2400" dirty="0">
              <a:latin typeface="楷体" panose="02010609060101010101" pitchFamily="49" charset="-122"/>
              <a:ea typeface="楷体" panose="02010609060101010101" pitchFamily="49" charset="-122"/>
            </a:endParaRPr>
          </a:p>
        </p:txBody>
      </p:sp>
      <p:sp>
        <p:nvSpPr>
          <p:cNvPr id="453646" name="Text Box 14"/>
          <p:cNvSpPr txBox="1">
            <a:spLocks noChangeArrowheads="1"/>
          </p:cNvSpPr>
          <p:nvPr/>
        </p:nvSpPr>
        <p:spPr bwMode="auto">
          <a:xfrm>
            <a:off x="133206" y="1114873"/>
            <a:ext cx="26638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u="sng" dirty="0">
                <a:latin typeface="楷体" panose="02010609060101010101" pitchFamily="49" charset="-122"/>
                <a:ea typeface="楷体" panose="02010609060101010101" pitchFamily="49" charset="-122"/>
              </a:rPr>
              <a:t>一、输入特性</a:t>
            </a:r>
          </a:p>
        </p:txBody>
      </p:sp>
      <p:sp>
        <p:nvSpPr>
          <p:cNvPr id="8" name="矩形 7"/>
          <p:cNvSpPr/>
          <p:nvPr/>
        </p:nvSpPr>
        <p:spPr>
          <a:xfrm>
            <a:off x="2540954" y="4103555"/>
            <a:ext cx="977892" cy="402517"/>
          </a:xfrm>
          <a:prstGeom prst="rect">
            <a:avLst/>
          </a:prstGeom>
          <a:solidFill>
            <a:schemeClr val="accent4">
              <a:lumMod val="60000"/>
              <a:lumOff val="4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矩形 8"/>
          <p:cNvSpPr/>
          <p:nvPr/>
        </p:nvSpPr>
        <p:spPr>
          <a:xfrm>
            <a:off x="3315654" y="4506072"/>
            <a:ext cx="977892" cy="402517"/>
          </a:xfrm>
          <a:prstGeom prst="rect">
            <a:avLst/>
          </a:prstGeom>
          <a:solidFill>
            <a:schemeClr val="accent4">
              <a:lumMod val="60000"/>
              <a:lumOff val="4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矩形 9"/>
          <p:cNvSpPr/>
          <p:nvPr/>
        </p:nvSpPr>
        <p:spPr>
          <a:xfrm>
            <a:off x="7266535" y="4103555"/>
            <a:ext cx="977892" cy="789219"/>
          </a:xfrm>
          <a:prstGeom prst="rect">
            <a:avLst/>
          </a:prstGeom>
          <a:solidFill>
            <a:schemeClr val="accent4">
              <a:lumMod val="60000"/>
              <a:lumOff val="4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aphicFrame>
        <p:nvGraphicFramePr>
          <p:cNvPr id="2" name="对象 1"/>
          <p:cNvGraphicFramePr>
            <a:graphicFrameLocks noChangeAspect="1"/>
          </p:cNvGraphicFramePr>
          <p:nvPr/>
        </p:nvGraphicFramePr>
        <p:xfrm>
          <a:off x="5777976" y="425200"/>
          <a:ext cx="2721935" cy="1179472"/>
        </p:xfrm>
        <a:graphic>
          <a:graphicData uri="http://schemas.openxmlformats.org/presentationml/2006/ole">
            <mc:AlternateContent xmlns:mc="http://schemas.openxmlformats.org/markup-compatibility/2006">
              <mc:Choice xmlns:v="urn:schemas-microsoft-com:vml" Requires="v">
                <p:oleObj spid="_x0000_s59459" name="Visio" r:id="rId6" imgW="1371600" imgH="704850" progId="Visio.Drawing.11">
                  <p:embed/>
                </p:oleObj>
              </mc:Choice>
              <mc:Fallback>
                <p:oleObj name="Visio" r:id="rId6" imgW="1371600" imgH="704850" progId="Visio.Drawing.11">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l="3009" b="18484"/>
                      <a:stretch>
                        <a:fillRect/>
                      </a:stretch>
                    </p:blipFill>
                    <p:spPr bwMode="auto">
                      <a:xfrm>
                        <a:off x="5777976" y="425200"/>
                        <a:ext cx="2721935" cy="1179472"/>
                      </a:xfrm>
                      <a:prstGeom prst="rect">
                        <a:avLst/>
                      </a:prstGeom>
                      <a:solidFill>
                        <a:srgbClr val="FFFFFF"/>
                      </a:solidFill>
                      <a:ln w="57150" cmpd="thickThin">
                        <a:solidFill>
                          <a:srgbClr val="FF0000"/>
                        </a:solidFill>
                        <a:miter lim="800000"/>
                        <a:headEnd/>
                        <a:tailEnd/>
                      </a:ln>
                      <a:effec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453634"/>
                                        </p:tgtEl>
                                        <p:attrNameLst>
                                          <p:attrName>style.visibility</p:attrName>
                                        </p:attrNameLst>
                                      </p:cBhvr>
                                      <p:to>
                                        <p:strVal val="visible"/>
                                      </p:to>
                                    </p:set>
                                    <p:anim calcmode="lin" valueType="num">
                                      <p:cBhvr>
                                        <p:cTn id="7" dur="1000" fill="hold"/>
                                        <p:tgtEl>
                                          <p:spTgt spid="453634"/>
                                        </p:tgtEl>
                                        <p:attrNameLst>
                                          <p:attrName>ppt_w</p:attrName>
                                        </p:attrNameLst>
                                      </p:cBhvr>
                                      <p:tavLst>
                                        <p:tav tm="0">
                                          <p:val>
                                            <p:fltVal val="0"/>
                                          </p:val>
                                        </p:tav>
                                        <p:tav tm="100000">
                                          <p:val>
                                            <p:strVal val="#ppt_w"/>
                                          </p:val>
                                        </p:tav>
                                      </p:tavLst>
                                    </p:anim>
                                    <p:anim calcmode="lin" valueType="num">
                                      <p:cBhvr>
                                        <p:cTn id="8" dur="1000" fill="hold"/>
                                        <p:tgtEl>
                                          <p:spTgt spid="45363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453646"/>
                                        </p:tgtEl>
                                        <p:attrNameLst>
                                          <p:attrName>style.visibility</p:attrName>
                                        </p:attrNameLst>
                                      </p:cBhvr>
                                      <p:to>
                                        <p:strVal val="visible"/>
                                      </p:to>
                                    </p:set>
                                    <p:animEffect transition="in" filter="box(in)">
                                      <p:cBhvr>
                                        <p:cTn id="13" dur="1000"/>
                                        <p:tgtEl>
                                          <p:spTgt spid="453646"/>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453645"/>
                                        </p:tgtEl>
                                        <p:attrNameLst>
                                          <p:attrName>style.visibility</p:attrName>
                                        </p:attrNameLst>
                                      </p:cBhvr>
                                      <p:to>
                                        <p:strVal val="visible"/>
                                      </p:to>
                                    </p:set>
                                    <p:animEffect transition="in" filter="blinds(horizontal)">
                                      <p:cBhvr>
                                        <p:cTn id="18" dur="1000"/>
                                        <p:tgtEl>
                                          <p:spTgt spid="45364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dissolve">
                                      <p:cBhvr>
                                        <p:cTn id="23" dur="10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453639"/>
                                        </p:tgtEl>
                                        <p:attrNameLst>
                                          <p:attrName>style.visibility</p:attrName>
                                        </p:attrNameLst>
                                      </p:cBhvr>
                                      <p:to>
                                        <p:strVal val="visible"/>
                                      </p:to>
                                    </p:set>
                                    <p:animEffect transition="in" filter="dissolve">
                                      <p:cBhvr>
                                        <p:cTn id="28" dur="1000"/>
                                        <p:tgtEl>
                                          <p:spTgt spid="453639"/>
                                        </p:tgtEl>
                                      </p:cBhvr>
                                    </p:animEffect>
                                  </p:childTnLst>
                                </p:cTn>
                              </p:par>
                            </p:childTnLst>
                          </p:cTn>
                        </p:par>
                      </p:childTnLst>
                    </p:cTn>
                  </p:par>
                  <p:par>
                    <p:cTn id="29" fill="hold">
                      <p:stCondLst>
                        <p:cond delay="indefinite"/>
                      </p:stCondLst>
                      <p:childTnLst>
                        <p:par>
                          <p:cTn id="30" fill="hold">
                            <p:stCondLst>
                              <p:cond delay="0"/>
                            </p:stCondLst>
                            <p:childTnLst>
                              <p:par>
                                <p:cTn id="31" presetID="29" presetClass="entr" presetSubtype="0" fill="hold" grpId="0" nodeType="clickEffect">
                                  <p:stCondLst>
                                    <p:cond delay="0"/>
                                  </p:stCondLst>
                                  <p:childTnLst>
                                    <p:set>
                                      <p:cBhvr>
                                        <p:cTn id="32" dur="1" fill="hold">
                                          <p:stCondLst>
                                            <p:cond delay="0"/>
                                          </p:stCondLst>
                                        </p:cTn>
                                        <p:tgtEl>
                                          <p:spTgt spid="453644"/>
                                        </p:tgtEl>
                                        <p:attrNameLst>
                                          <p:attrName>style.visibility</p:attrName>
                                        </p:attrNameLst>
                                      </p:cBhvr>
                                      <p:to>
                                        <p:strVal val="visible"/>
                                      </p:to>
                                    </p:set>
                                    <p:anim calcmode="lin" valueType="num">
                                      <p:cBhvr>
                                        <p:cTn id="33" dur="1000" fill="hold"/>
                                        <p:tgtEl>
                                          <p:spTgt spid="453644"/>
                                        </p:tgtEl>
                                        <p:attrNameLst>
                                          <p:attrName>ppt_x</p:attrName>
                                        </p:attrNameLst>
                                      </p:cBhvr>
                                      <p:tavLst>
                                        <p:tav tm="0">
                                          <p:val>
                                            <p:strVal val="#ppt_x-.2"/>
                                          </p:val>
                                        </p:tav>
                                        <p:tav tm="100000">
                                          <p:val>
                                            <p:strVal val="#ppt_x"/>
                                          </p:val>
                                        </p:tav>
                                      </p:tavLst>
                                    </p:anim>
                                    <p:anim calcmode="lin" valueType="num">
                                      <p:cBhvr>
                                        <p:cTn id="34" dur="1000" fill="hold"/>
                                        <p:tgtEl>
                                          <p:spTgt spid="453644"/>
                                        </p:tgtEl>
                                        <p:attrNameLst>
                                          <p:attrName>ppt_y</p:attrName>
                                        </p:attrNameLst>
                                      </p:cBhvr>
                                      <p:tavLst>
                                        <p:tav tm="0">
                                          <p:val>
                                            <p:strVal val="#ppt_y"/>
                                          </p:val>
                                        </p:tav>
                                        <p:tav tm="100000">
                                          <p:val>
                                            <p:strVal val="#ppt_y"/>
                                          </p:val>
                                        </p:tav>
                                      </p:tavLst>
                                    </p:anim>
                                    <p:animEffect transition="in" filter="wipe(right)" prLst="gradientSize: 0.1">
                                      <p:cBhvr>
                                        <p:cTn id="35" dur="1000"/>
                                        <p:tgtEl>
                                          <p:spTgt spid="453644"/>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453643"/>
                                        </p:tgtEl>
                                        <p:attrNameLst>
                                          <p:attrName>style.visibility</p:attrName>
                                        </p:attrNameLst>
                                      </p:cBhvr>
                                      <p:to>
                                        <p:strVal val="visible"/>
                                      </p:to>
                                    </p:set>
                                    <p:animEffect transition="in" filter="dissolve">
                                      <p:cBhvr>
                                        <p:cTn id="40" dur="1000"/>
                                        <p:tgtEl>
                                          <p:spTgt spid="45364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634" grpId="0" animBg="1"/>
      <p:bldP spid="453644" grpId="0" animBg="1"/>
      <p:bldP spid="453645" grpId="0"/>
      <p:bldP spid="453646" grpId="0"/>
      <p:bldP spid="8" grpId="0" animBg="1"/>
      <p:bldP spid="9" grpId="0" animBg="1"/>
      <p:bldP spid="10"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8" name="Rectangle 2"/>
          <p:cNvSpPr>
            <a:spLocks noGrp="1" noChangeArrowheads="1"/>
          </p:cNvSpPr>
          <p:nvPr>
            <p:ph type="title"/>
          </p:nvPr>
        </p:nvSpPr>
        <p:spPr>
          <a:xfrm>
            <a:off x="0" y="936886"/>
            <a:ext cx="5619750" cy="720725"/>
          </a:xfrm>
        </p:spPr>
        <p:txBody>
          <a:bodyPr>
            <a:noAutofit/>
          </a:bodyPr>
          <a:lstStyle/>
          <a:p>
            <a:pPr algn="l"/>
            <a:r>
              <a:rPr lang="en-US" altLang="zh-CN" sz="2400" b="1" dirty="0">
                <a:effectLst/>
                <a:latin typeface="楷体" panose="02010609060101010101" pitchFamily="49" charset="-122"/>
                <a:ea typeface="楷体" panose="02010609060101010101" pitchFamily="49" charset="-122"/>
              </a:rPr>
              <a:t>a.</a:t>
            </a:r>
            <a:r>
              <a:rPr lang="zh-CN" altLang="en-US" sz="2400" b="1" dirty="0">
                <a:effectLst/>
                <a:latin typeface="楷体" panose="02010609060101010101" pitchFamily="49" charset="-122"/>
                <a:ea typeface="楷体" panose="02010609060101010101" pitchFamily="49" charset="-122"/>
              </a:rPr>
              <a:t>当输入为低电平时，即</a:t>
            </a:r>
            <a:r>
              <a:rPr lang="en-US" altLang="zh-CN" sz="2400" b="1" dirty="0" err="1">
                <a:effectLst/>
                <a:latin typeface="楷体" panose="02010609060101010101" pitchFamily="49" charset="-122"/>
                <a:ea typeface="楷体" panose="02010609060101010101" pitchFamily="49" charset="-122"/>
              </a:rPr>
              <a:t>v</a:t>
            </a:r>
            <a:r>
              <a:rPr lang="en-US" altLang="zh-CN" sz="2400" b="1" baseline="-25000" dirty="0" err="1">
                <a:effectLst/>
                <a:latin typeface="楷体" panose="02010609060101010101" pitchFamily="49" charset="-122"/>
                <a:ea typeface="楷体" panose="02010609060101010101" pitchFamily="49" charset="-122"/>
              </a:rPr>
              <a:t>I</a:t>
            </a:r>
            <a:r>
              <a:rPr lang="zh-CN" altLang="en-US" sz="2400" b="1" dirty="0">
                <a:effectLst/>
                <a:latin typeface="楷体" panose="02010609060101010101" pitchFamily="49" charset="-122"/>
                <a:ea typeface="楷体" panose="02010609060101010101" pitchFamily="49" charset="-122"/>
              </a:rPr>
              <a:t>＝</a:t>
            </a:r>
            <a:r>
              <a:rPr lang="en-US" altLang="zh-CN" sz="2400" b="1" dirty="0">
                <a:effectLst/>
                <a:latin typeface="楷体" panose="02010609060101010101" pitchFamily="49" charset="-122"/>
                <a:ea typeface="楷体" panose="02010609060101010101" pitchFamily="49" charset="-122"/>
              </a:rPr>
              <a:t>0.2V</a:t>
            </a:r>
            <a:r>
              <a:rPr lang="zh-CN" altLang="en-US" sz="2400" b="1" dirty="0">
                <a:effectLst/>
                <a:latin typeface="楷体" panose="02010609060101010101" pitchFamily="49" charset="-122"/>
                <a:ea typeface="楷体" panose="02010609060101010101" pitchFamily="49" charset="-122"/>
              </a:rPr>
              <a:t>，若</a:t>
            </a:r>
            <a:r>
              <a:rPr lang="en-US" altLang="zh-CN" sz="2400" b="1" dirty="0">
                <a:effectLst/>
                <a:latin typeface="楷体" panose="02010609060101010101" pitchFamily="49" charset="-122"/>
                <a:ea typeface="楷体" panose="02010609060101010101" pitchFamily="49" charset="-122"/>
              </a:rPr>
              <a:t>V</a:t>
            </a:r>
            <a:r>
              <a:rPr lang="en-US" altLang="zh-CN" sz="2400" b="1" baseline="-25000" dirty="0">
                <a:effectLst/>
                <a:latin typeface="楷体" panose="02010609060101010101" pitchFamily="49" charset="-122"/>
                <a:ea typeface="楷体" panose="02010609060101010101" pitchFamily="49" charset="-122"/>
              </a:rPr>
              <a:t>CC</a:t>
            </a:r>
            <a:r>
              <a:rPr lang="zh-CN" altLang="en-US" sz="2400" b="1" dirty="0">
                <a:effectLst/>
                <a:latin typeface="楷体" panose="02010609060101010101" pitchFamily="49" charset="-122"/>
                <a:ea typeface="楷体" panose="02010609060101010101" pitchFamily="49" charset="-122"/>
              </a:rPr>
              <a:t>＝</a:t>
            </a:r>
            <a:r>
              <a:rPr lang="en-US" altLang="zh-CN" sz="2400" b="1" dirty="0">
                <a:effectLst/>
                <a:latin typeface="楷体" panose="02010609060101010101" pitchFamily="49" charset="-122"/>
                <a:ea typeface="楷体" panose="02010609060101010101" pitchFamily="49" charset="-122"/>
              </a:rPr>
              <a:t>5V</a:t>
            </a:r>
            <a:r>
              <a:rPr lang="zh-CN" altLang="en-US" sz="2400" b="1" dirty="0">
                <a:effectLst/>
                <a:latin typeface="楷体" panose="02010609060101010101" pitchFamily="49" charset="-122"/>
                <a:ea typeface="楷体" panose="02010609060101010101" pitchFamily="49" charset="-122"/>
              </a:rPr>
              <a:t>，则</a:t>
            </a:r>
            <a:r>
              <a:rPr lang="en-US" altLang="zh-CN" sz="2400" b="1" dirty="0">
                <a:effectLst/>
                <a:latin typeface="楷体" panose="02010609060101010101" pitchFamily="49" charset="-122"/>
                <a:ea typeface="楷体" panose="02010609060101010101" pitchFamily="49" charset="-122"/>
              </a:rPr>
              <a:t>TTL</a:t>
            </a:r>
            <a:r>
              <a:rPr lang="zh-CN" altLang="en-US" sz="2400" b="1" dirty="0">
                <a:effectLst/>
                <a:latin typeface="楷体" panose="02010609060101010101" pitchFamily="49" charset="-122"/>
                <a:ea typeface="楷体" panose="02010609060101010101" pitchFamily="49" charset="-122"/>
              </a:rPr>
              <a:t>反相器的输入电流为</a:t>
            </a:r>
          </a:p>
        </p:txBody>
      </p:sp>
      <p:graphicFrame>
        <p:nvGraphicFramePr>
          <p:cNvPr id="454661" name="Object 5"/>
          <p:cNvGraphicFramePr>
            <a:graphicFrameLocks noChangeAspect="1"/>
          </p:cNvGraphicFramePr>
          <p:nvPr/>
        </p:nvGraphicFramePr>
        <p:xfrm>
          <a:off x="5619750" y="851558"/>
          <a:ext cx="3148013" cy="4321175"/>
        </p:xfrm>
        <a:graphic>
          <a:graphicData uri="http://schemas.openxmlformats.org/presentationml/2006/ole">
            <mc:AlternateContent xmlns:mc="http://schemas.openxmlformats.org/markup-compatibility/2006">
              <mc:Choice xmlns:v="urn:schemas-microsoft-com:vml" Requires="v">
                <p:oleObj spid="_x0000_s60576" name="Visio" r:id="rId3" imgW="1975485" imgH="2461260" progId="Visio.Drawing.11">
                  <p:embed/>
                </p:oleObj>
              </mc:Choice>
              <mc:Fallback>
                <p:oleObj name="Visio" r:id="rId3" imgW="1975485" imgH="2461260" progId="Visio.Drawing.11">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9750" y="851558"/>
                        <a:ext cx="3148013" cy="4321175"/>
                      </a:xfrm>
                      <a:prstGeom prst="rect">
                        <a:avLst/>
                      </a:prstGeom>
                      <a:noFill/>
                      <a:ln w="57150" cap="sq" cmpd="thickThin">
                        <a:solidFill>
                          <a:srgbClr val="FF0000"/>
                        </a:solidFill>
                        <a:miter lim="800000"/>
                        <a:headEnd type="none" w="sm" len="sm"/>
                        <a:tailEnd type="none" w="sm" len="sm"/>
                      </a:ln>
                      <a:effectLst/>
                    </p:spPr>
                  </p:pic>
                </p:oleObj>
              </mc:Fallback>
            </mc:AlternateContent>
          </a:graphicData>
        </a:graphic>
      </p:graphicFrame>
      <p:graphicFrame>
        <p:nvGraphicFramePr>
          <p:cNvPr id="454663" name="Object 7"/>
          <p:cNvGraphicFramePr>
            <a:graphicFrameLocks noChangeAspect="1"/>
          </p:cNvGraphicFramePr>
          <p:nvPr/>
        </p:nvGraphicFramePr>
        <p:xfrm>
          <a:off x="198438" y="1764456"/>
          <a:ext cx="5111750" cy="1349820"/>
        </p:xfrm>
        <a:graphic>
          <a:graphicData uri="http://schemas.openxmlformats.org/presentationml/2006/ole">
            <mc:AlternateContent xmlns:mc="http://schemas.openxmlformats.org/markup-compatibility/2006">
              <mc:Choice xmlns:v="urn:schemas-microsoft-com:vml" Requires="v">
                <p:oleObj spid="_x0000_s60577" name="公式" r:id="rId5" imgW="2336800" imgH="635000" progId="Equation.3">
                  <p:embed/>
                </p:oleObj>
              </mc:Choice>
              <mc:Fallback>
                <p:oleObj name="公式" r:id="rId5" imgW="2336800" imgH="6350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438" y="1764456"/>
                        <a:ext cx="5111750" cy="1349820"/>
                      </a:xfrm>
                      <a:prstGeom prst="rect">
                        <a:avLst/>
                      </a:prstGeom>
                      <a:noFill/>
                      <a:ln w="57150" cmpd="thickThin">
                        <a:solidFill>
                          <a:srgbClr val="FF0000"/>
                        </a:solidFill>
                        <a:miter lim="800000"/>
                        <a:headEnd/>
                        <a:tailEnd/>
                      </a:ln>
                      <a:effectLst/>
                    </p:spPr>
                  </p:pic>
                </p:oleObj>
              </mc:Fallback>
            </mc:AlternateContent>
          </a:graphicData>
        </a:graphic>
      </p:graphicFrame>
      <p:sp>
        <p:nvSpPr>
          <p:cNvPr id="454664" name="Text Box 8"/>
          <p:cNvSpPr txBox="1">
            <a:spLocks noChangeArrowheads="1"/>
          </p:cNvSpPr>
          <p:nvPr/>
        </p:nvSpPr>
        <p:spPr bwMode="auto">
          <a:xfrm>
            <a:off x="125413" y="3126183"/>
            <a:ext cx="19446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dirty="0">
                <a:latin typeface="楷体" panose="02010609060101010101" pitchFamily="49" charset="-122"/>
                <a:ea typeface="楷体" panose="02010609060101010101" pitchFamily="49" charset="-122"/>
              </a:rPr>
              <a:t>当</a:t>
            </a:r>
            <a:r>
              <a:rPr lang="en-US" altLang="zh-CN" sz="2400" dirty="0" err="1">
                <a:latin typeface="楷体" panose="02010609060101010101" pitchFamily="49" charset="-122"/>
                <a:ea typeface="楷体" panose="02010609060101010101" pitchFamily="49" charset="-122"/>
              </a:rPr>
              <a:t>v</a:t>
            </a:r>
            <a:r>
              <a:rPr lang="en-US" altLang="zh-CN" sz="2400" baseline="-25000" dirty="0" err="1">
                <a:latin typeface="楷体" panose="02010609060101010101" pitchFamily="49" charset="-122"/>
                <a:ea typeface="楷体" panose="02010609060101010101" pitchFamily="49" charset="-122"/>
              </a:rPr>
              <a:t>I</a:t>
            </a:r>
            <a:r>
              <a:rPr lang="zh-CN" altLang="en-US" sz="24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0</a:t>
            </a:r>
            <a:r>
              <a:rPr lang="zh-CN" altLang="en-US" sz="2400" dirty="0">
                <a:latin typeface="楷体" panose="02010609060101010101" pitchFamily="49" charset="-122"/>
                <a:ea typeface="楷体" panose="02010609060101010101" pitchFamily="49" charset="-122"/>
              </a:rPr>
              <a:t>时</a:t>
            </a:r>
            <a:endParaRPr lang="zh-CN" altLang="en-US" sz="2400" baseline="-25000" dirty="0">
              <a:latin typeface="楷体" panose="02010609060101010101" pitchFamily="49" charset="-122"/>
              <a:ea typeface="楷体" panose="02010609060101010101" pitchFamily="49" charset="-122"/>
            </a:endParaRPr>
          </a:p>
        </p:txBody>
      </p:sp>
      <p:graphicFrame>
        <p:nvGraphicFramePr>
          <p:cNvPr id="454665" name="Object 9"/>
          <p:cNvGraphicFramePr>
            <a:graphicFrameLocks noChangeAspect="1"/>
          </p:cNvGraphicFramePr>
          <p:nvPr/>
        </p:nvGraphicFramePr>
        <p:xfrm>
          <a:off x="198438" y="3701913"/>
          <a:ext cx="5111750" cy="1458913"/>
        </p:xfrm>
        <a:graphic>
          <a:graphicData uri="http://schemas.openxmlformats.org/presentationml/2006/ole">
            <mc:AlternateContent xmlns:mc="http://schemas.openxmlformats.org/markup-compatibility/2006">
              <mc:Choice xmlns:v="urn:schemas-microsoft-com:vml" Requires="v">
                <p:oleObj spid="_x0000_s60578" name="公式" r:id="rId7" imgW="2222500" imgH="635000" progId="Equation.3">
                  <p:embed/>
                </p:oleObj>
              </mc:Choice>
              <mc:Fallback>
                <p:oleObj name="公式" r:id="rId7" imgW="2222500" imgH="635000"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8438" y="3701913"/>
                        <a:ext cx="5111750" cy="1458913"/>
                      </a:xfrm>
                      <a:prstGeom prst="rect">
                        <a:avLst/>
                      </a:prstGeom>
                      <a:noFill/>
                      <a:ln w="57150" cmpd="thickThin">
                        <a:solidFill>
                          <a:srgbClr val="FF0000"/>
                        </a:solidFill>
                        <a:miter lim="800000"/>
                        <a:headEnd/>
                        <a:tailEnd/>
                      </a:ln>
                      <a:effectLst/>
                    </p:spPr>
                  </p:pic>
                </p:oleObj>
              </mc:Fallback>
            </mc:AlternateContent>
          </a:graphicData>
        </a:graphic>
      </p:graphicFrame>
      <p:sp>
        <p:nvSpPr>
          <p:cNvPr id="454666" name="Text Box 10"/>
          <p:cNvSpPr txBox="1">
            <a:spLocks noChangeArrowheads="1"/>
          </p:cNvSpPr>
          <p:nvPr/>
        </p:nvSpPr>
        <p:spPr bwMode="auto">
          <a:xfrm>
            <a:off x="0" y="5289691"/>
            <a:ext cx="889317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dirty="0">
                <a:latin typeface="楷体" panose="02010609060101010101" pitchFamily="49" charset="-122"/>
                <a:ea typeface="楷体" panose="02010609060101010101" pitchFamily="49" charset="-122"/>
              </a:rPr>
              <a:t>此电流</a:t>
            </a:r>
            <a:r>
              <a:rPr lang="en-US" altLang="zh-CN" sz="2400" dirty="0">
                <a:latin typeface="楷体" panose="02010609060101010101" pitchFamily="49" charset="-122"/>
                <a:ea typeface="楷体" panose="02010609060101010101" pitchFamily="49" charset="-122"/>
              </a:rPr>
              <a:t>I</a:t>
            </a:r>
            <a:r>
              <a:rPr lang="en-US" altLang="zh-CN" sz="2400" baseline="-25000" dirty="0">
                <a:latin typeface="楷体" panose="02010609060101010101" pitchFamily="49" charset="-122"/>
                <a:ea typeface="楷体" panose="02010609060101010101" pitchFamily="49" charset="-122"/>
              </a:rPr>
              <a:t>IS</a:t>
            </a:r>
            <a:r>
              <a:rPr lang="zh-CN" altLang="en-US" sz="2400" dirty="0">
                <a:latin typeface="楷体" panose="02010609060101010101" pitchFamily="49" charset="-122"/>
                <a:ea typeface="楷体" panose="02010609060101010101" pitchFamily="49" charset="-122"/>
              </a:rPr>
              <a:t>称为</a:t>
            </a:r>
            <a:r>
              <a:rPr lang="zh-CN" altLang="en-US" sz="2400" b="1" dirty="0">
                <a:solidFill>
                  <a:srgbClr val="FF0000"/>
                </a:solidFill>
                <a:latin typeface="楷体" panose="02010609060101010101" pitchFamily="49" charset="-122"/>
                <a:ea typeface="楷体" panose="02010609060101010101" pitchFamily="49" charset="-122"/>
              </a:rPr>
              <a:t>输入短路电流</a:t>
            </a:r>
            <a:r>
              <a:rPr lang="zh-CN" altLang="en-US" sz="2400" dirty="0">
                <a:latin typeface="楷体" panose="02010609060101010101" pitchFamily="49" charset="-122"/>
                <a:ea typeface="楷体" panose="02010609060101010101" pitchFamily="49" charset="-122"/>
              </a:rPr>
              <a:t>，在</a:t>
            </a:r>
            <a:r>
              <a:rPr lang="en-US" altLang="zh-CN" sz="2400" dirty="0">
                <a:latin typeface="楷体" panose="02010609060101010101" pitchFamily="49" charset="-122"/>
                <a:ea typeface="楷体" panose="02010609060101010101" pitchFamily="49" charset="-122"/>
              </a:rPr>
              <a:t>TTL</a:t>
            </a:r>
            <a:r>
              <a:rPr lang="zh-CN" altLang="en-US" sz="2400" dirty="0">
                <a:latin typeface="楷体" panose="02010609060101010101" pitchFamily="49" charset="-122"/>
                <a:ea typeface="楷体" panose="02010609060101010101" pitchFamily="49" charset="-122"/>
              </a:rPr>
              <a:t>门电路手册中给出，由于和输入电流值相近，故分析和计算时代替</a:t>
            </a:r>
            <a:r>
              <a:rPr lang="en-US" altLang="zh-CN" sz="2400" dirty="0">
                <a:latin typeface="楷体" panose="02010609060101010101" pitchFamily="49" charset="-122"/>
                <a:ea typeface="楷体" panose="02010609060101010101" pitchFamily="49" charset="-122"/>
              </a:rPr>
              <a:t>I</a:t>
            </a:r>
            <a:r>
              <a:rPr lang="en-US" altLang="zh-CN" sz="2400" baseline="-25000" dirty="0">
                <a:latin typeface="楷体" panose="02010609060101010101" pitchFamily="49" charset="-122"/>
                <a:ea typeface="楷体" panose="02010609060101010101" pitchFamily="49" charset="-122"/>
              </a:rPr>
              <a:t>IL</a:t>
            </a:r>
            <a:r>
              <a:rPr lang="zh-CN" altLang="en-US" sz="2400" dirty="0">
                <a:latin typeface="楷体" panose="02010609060101010101" pitchFamily="49" charset="-122"/>
                <a:ea typeface="楷体" panose="02010609060101010101"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54661"/>
                                        </p:tgtEl>
                                        <p:attrNameLst>
                                          <p:attrName>style.visibility</p:attrName>
                                        </p:attrNameLst>
                                      </p:cBhvr>
                                      <p:to>
                                        <p:strVal val="visible"/>
                                      </p:to>
                                    </p:set>
                                    <p:animEffect transition="in" filter="dissolve">
                                      <p:cBhvr>
                                        <p:cTn id="7" dur="1000"/>
                                        <p:tgtEl>
                                          <p:spTgt spid="45466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54658"/>
                                        </p:tgtEl>
                                        <p:attrNameLst>
                                          <p:attrName>style.visibility</p:attrName>
                                        </p:attrNameLst>
                                      </p:cBhvr>
                                      <p:to>
                                        <p:strVal val="visible"/>
                                      </p:to>
                                    </p:set>
                                    <p:animEffect transition="in" filter="wipe(left)">
                                      <p:cBhvr>
                                        <p:cTn id="12" dur="1000"/>
                                        <p:tgtEl>
                                          <p:spTgt spid="4546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54663"/>
                                        </p:tgtEl>
                                        <p:attrNameLst>
                                          <p:attrName>style.visibility</p:attrName>
                                        </p:attrNameLst>
                                      </p:cBhvr>
                                      <p:to>
                                        <p:strVal val="visible"/>
                                      </p:to>
                                    </p:set>
                                    <p:animEffect transition="in" filter="dissolve">
                                      <p:cBhvr>
                                        <p:cTn id="17" dur="1000"/>
                                        <p:tgtEl>
                                          <p:spTgt spid="454663"/>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454664"/>
                                        </p:tgtEl>
                                        <p:attrNameLst>
                                          <p:attrName>style.visibility</p:attrName>
                                        </p:attrNameLst>
                                      </p:cBhvr>
                                      <p:to>
                                        <p:strVal val="visible"/>
                                      </p:to>
                                    </p:set>
                                    <p:animEffect transition="in" filter="box(in)">
                                      <p:cBhvr>
                                        <p:cTn id="22" dur="500"/>
                                        <p:tgtEl>
                                          <p:spTgt spid="45466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54665"/>
                                        </p:tgtEl>
                                        <p:attrNameLst>
                                          <p:attrName>style.visibility</p:attrName>
                                        </p:attrNameLst>
                                      </p:cBhvr>
                                      <p:to>
                                        <p:strVal val="visible"/>
                                      </p:to>
                                    </p:set>
                                    <p:animEffect transition="in" filter="dissolve">
                                      <p:cBhvr>
                                        <p:cTn id="27" dur="1000"/>
                                        <p:tgtEl>
                                          <p:spTgt spid="45466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54666"/>
                                        </p:tgtEl>
                                        <p:attrNameLst>
                                          <p:attrName>style.visibility</p:attrName>
                                        </p:attrNameLst>
                                      </p:cBhvr>
                                      <p:to>
                                        <p:strVal val="visible"/>
                                      </p:to>
                                    </p:set>
                                    <p:animEffect transition="in" filter="fade">
                                      <p:cBhvr>
                                        <p:cTn id="32" dur="1000"/>
                                        <p:tgtEl>
                                          <p:spTgt spid="4546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658" grpId="0"/>
      <p:bldP spid="454664" grpId="0"/>
      <p:bldP spid="454666"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Rectangle 2"/>
          <p:cNvSpPr>
            <a:spLocks noGrp="1" noChangeArrowheads="1"/>
          </p:cNvSpPr>
          <p:nvPr>
            <p:ph type="title"/>
          </p:nvPr>
        </p:nvSpPr>
        <p:spPr>
          <a:xfrm>
            <a:off x="196850" y="0"/>
            <a:ext cx="8893175" cy="1223963"/>
          </a:xfrm>
          <a:solidFill>
            <a:schemeClr val="bg1"/>
          </a:solidFill>
        </p:spPr>
        <p:txBody>
          <a:bodyPr>
            <a:normAutofit/>
          </a:bodyPr>
          <a:lstStyle/>
          <a:p>
            <a:pPr algn="l"/>
            <a:r>
              <a:rPr lang="en-US" altLang="zh-CN" sz="2400" dirty="0">
                <a:effectLst/>
                <a:latin typeface="楷体" panose="02010609060101010101" pitchFamily="49" charset="-122"/>
                <a:ea typeface="楷体" panose="02010609060101010101" pitchFamily="49" charset="-122"/>
              </a:rPr>
              <a:t>b.</a:t>
            </a:r>
            <a:r>
              <a:rPr lang="zh-CN" altLang="en-US" sz="2400" dirty="0">
                <a:effectLst/>
                <a:latin typeface="楷体" panose="02010609060101010101" pitchFamily="49" charset="-122"/>
                <a:ea typeface="楷体" panose="02010609060101010101" pitchFamily="49" charset="-122"/>
              </a:rPr>
              <a:t>当输入为高电平时，即</a:t>
            </a:r>
            <a:r>
              <a:rPr lang="en-US" altLang="zh-CN" sz="2400" dirty="0" err="1">
                <a:effectLst/>
                <a:latin typeface="楷体" panose="02010609060101010101" pitchFamily="49" charset="-122"/>
                <a:ea typeface="楷体" panose="02010609060101010101" pitchFamily="49" charset="-122"/>
              </a:rPr>
              <a:t>v</a:t>
            </a:r>
            <a:r>
              <a:rPr lang="en-US" altLang="zh-CN" sz="2400" baseline="-25000" dirty="0" err="1">
                <a:effectLst/>
                <a:latin typeface="楷体" panose="02010609060101010101" pitchFamily="49" charset="-122"/>
                <a:ea typeface="楷体" panose="02010609060101010101" pitchFamily="49" charset="-122"/>
              </a:rPr>
              <a:t>I</a:t>
            </a:r>
            <a:r>
              <a:rPr lang="zh-CN" altLang="en-US" sz="2400" dirty="0">
                <a:effectLst/>
                <a:latin typeface="楷体" panose="02010609060101010101" pitchFamily="49" charset="-122"/>
                <a:ea typeface="楷体" panose="02010609060101010101" pitchFamily="49" charset="-122"/>
              </a:rPr>
              <a:t>＝</a:t>
            </a:r>
            <a:r>
              <a:rPr lang="en-US" altLang="zh-CN" sz="2400" dirty="0">
                <a:effectLst/>
                <a:latin typeface="楷体" panose="02010609060101010101" pitchFamily="49" charset="-122"/>
                <a:ea typeface="楷体" panose="02010609060101010101" pitchFamily="49" charset="-122"/>
              </a:rPr>
              <a:t>3.4V</a:t>
            </a:r>
            <a:r>
              <a:rPr lang="zh-CN" altLang="en-US" sz="2400" dirty="0">
                <a:effectLst/>
                <a:latin typeface="楷体" panose="02010609060101010101" pitchFamily="49" charset="-122"/>
                <a:ea typeface="楷体" panose="02010609060101010101" pitchFamily="49" charset="-122"/>
              </a:rPr>
              <a:t>，</a:t>
            </a:r>
            <a:r>
              <a:rPr lang="en-US" altLang="zh-CN" sz="2400" dirty="0">
                <a:effectLst/>
                <a:latin typeface="楷体" panose="02010609060101010101" pitchFamily="49" charset="-122"/>
                <a:ea typeface="楷体" panose="02010609060101010101" pitchFamily="49" charset="-122"/>
              </a:rPr>
              <a:t>T</a:t>
            </a:r>
            <a:r>
              <a:rPr lang="en-US" altLang="zh-CN" sz="2400" baseline="-25000" dirty="0">
                <a:effectLst/>
                <a:latin typeface="楷体" panose="02010609060101010101" pitchFamily="49" charset="-122"/>
                <a:ea typeface="楷体" panose="02010609060101010101" pitchFamily="49" charset="-122"/>
              </a:rPr>
              <a:t>1</a:t>
            </a:r>
            <a:r>
              <a:rPr lang="zh-CN" altLang="en-US" sz="2400" dirty="0">
                <a:effectLst/>
                <a:latin typeface="楷体" panose="02010609060101010101" pitchFamily="49" charset="-122"/>
                <a:ea typeface="楷体" panose="02010609060101010101" pitchFamily="49" charset="-122"/>
              </a:rPr>
              <a:t>发射结截止，处于倒置状态，只有很小的反向饱和电流</a:t>
            </a:r>
            <a:r>
              <a:rPr lang="en-US" altLang="zh-CN" sz="2400" dirty="0">
                <a:effectLst/>
                <a:latin typeface="楷体" panose="02010609060101010101" pitchFamily="49" charset="-122"/>
                <a:ea typeface="楷体" panose="02010609060101010101" pitchFamily="49" charset="-122"/>
              </a:rPr>
              <a:t>I</a:t>
            </a:r>
            <a:r>
              <a:rPr lang="en-US" altLang="zh-CN" sz="2400" baseline="-25000" dirty="0">
                <a:effectLst/>
                <a:latin typeface="楷体" panose="02010609060101010101" pitchFamily="49" charset="-122"/>
                <a:ea typeface="楷体" panose="02010609060101010101" pitchFamily="49" charset="-122"/>
              </a:rPr>
              <a:t>IH</a:t>
            </a:r>
            <a:r>
              <a:rPr lang="zh-CN" altLang="en-US" sz="2400" dirty="0">
                <a:effectLst/>
                <a:latin typeface="楷体" panose="02010609060101010101" pitchFamily="49" charset="-122"/>
                <a:ea typeface="楷体" panose="02010609060101010101" pitchFamily="49" charset="-122"/>
              </a:rPr>
              <a:t>，对于</a:t>
            </a:r>
            <a:r>
              <a:rPr lang="en-US" altLang="zh-CN" sz="2400" dirty="0">
                <a:effectLst/>
                <a:latin typeface="楷体" panose="02010609060101010101" pitchFamily="49" charset="-122"/>
                <a:ea typeface="楷体" panose="02010609060101010101" pitchFamily="49" charset="-122"/>
              </a:rPr>
              <a:t>74</a:t>
            </a:r>
            <a:r>
              <a:rPr lang="zh-CN" altLang="en-US" sz="2400" dirty="0">
                <a:effectLst/>
                <a:latin typeface="楷体" panose="02010609060101010101" pitchFamily="49" charset="-122"/>
                <a:ea typeface="楷体" panose="02010609060101010101" pitchFamily="49" charset="-122"/>
              </a:rPr>
              <a:t>系列的</a:t>
            </a:r>
            <a:r>
              <a:rPr lang="en-US" altLang="zh-CN" sz="2400" dirty="0">
                <a:effectLst/>
                <a:latin typeface="楷体" panose="02010609060101010101" pitchFamily="49" charset="-122"/>
                <a:ea typeface="楷体" panose="02010609060101010101" pitchFamily="49" charset="-122"/>
              </a:rPr>
              <a:t>TTL</a:t>
            </a:r>
            <a:r>
              <a:rPr lang="zh-CN" altLang="en-US" sz="2400" dirty="0">
                <a:effectLst/>
                <a:latin typeface="楷体" panose="02010609060101010101" pitchFamily="49" charset="-122"/>
                <a:ea typeface="楷体" panose="02010609060101010101" pitchFamily="49" charset="-122"/>
              </a:rPr>
              <a:t>门电路</a:t>
            </a:r>
            <a:r>
              <a:rPr lang="zh-CN" altLang="en-US" sz="2400" dirty="0" smtClean="0">
                <a:effectLst/>
                <a:latin typeface="楷体" panose="02010609060101010101" pitchFamily="49" charset="-122"/>
                <a:ea typeface="楷体" panose="02010609060101010101" pitchFamily="49" charset="-122"/>
              </a:rPr>
              <a:t>，</a:t>
            </a:r>
            <a:r>
              <a:rPr lang="en-US" altLang="zh-CN" sz="2400" dirty="0" smtClean="0">
                <a:effectLst/>
                <a:latin typeface="楷体" panose="02010609060101010101" pitchFamily="49" charset="-122"/>
                <a:ea typeface="楷体" panose="02010609060101010101" pitchFamily="49" charset="-122"/>
              </a:rPr>
              <a:t>I</a:t>
            </a:r>
            <a:r>
              <a:rPr lang="en-US" altLang="zh-CN" sz="2400" baseline="-25000" dirty="0" smtClean="0">
                <a:effectLst/>
                <a:latin typeface="楷体" panose="02010609060101010101" pitchFamily="49" charset="-122"/>
                <a:ea typeface="楷体" panose="02010609060101010101" pitchFamily="49" charset="-122"/>
              </a:rPr>
              <a:t>IH</a:t>
            </a:r>
            <a:r>
              <a:rPr lang="zh-CN" altLang="en-US" sz="2400" dirty="0">
                <a:effectLst/>
                <a:latin typeface="楷体" panose="02010609060101010101" pitchFamily="49" charset="-122"/>
                <a:ea typeface="楷体" panose="02010609060101010101" pitchFamily="49" charset="-122"/>
              </a:rPr>
              <a:t>在</a:t>
            </a:r>
            <a:r>
              <a:rPr lang="en-US" altLang="zh-CN" sz="2400" dirty="0">
                <a:effectLst/>
                <a:latin typeface="楷体" panose="02010609060101010101" pitchFamily="49" charset="-122"/>
                <a:ea typeface="楷体" panose="02010609060101010101" pitchFamily="49" charset="-122"/>
              </a:rPr>
              <a:t>40μA</a:t>
            </a:r>
            <a:r>
              <a:rPr lang="zh-CN" altLang="en-US" sz="2400" dirty="0">
                <a:effectLst/>
                <a:latin typeface="楷体" panose="02010609060101010101" pitchFamily="49" charset="-122"/>
                <a:ea typeface="楷体" panose="02010609060101010101" pitchFamily="49" charset="-122"/>
              </a:rPr>
              <a:t>以下</a:t>
            </a:r>
          </a:p>
        </p:txBody>
      </p:sp>
      <p:graphicFrame>
        <p:nvGraphicFramePr>
          <p:cNvPr id="455685" name="Object 5"/>
          <p:cNvGraphicFramePr>
            <a:graphicFrameLocks noChangeAspect="1"/>
          </p:cNvGraphicFramePr>
          <p:nvPr/>
        </p:nvGraphicFramePr>
        <p:xfrm>
          <a:off x="373064" y="1621624"/>
          <a:ext cx="2881312" cy="3954478"/>
        </p:xfrm>
        <a:graphic>
          <a:graphicData uri="http://schemas.openxmlformats.org/presentationml/2006/ole">
            <mc:AlternateContent xmlns:mc="http://schemas.openxmlformats.org/markup-compatibility/2006">
              <mc:Choice xmlns:v="urn:schemas-microsoft-com:vml" Requires="v">
                <p:oleObj spid="_x0000_s61498" name="Visio" r:id="rId3" imgW="1975485" imgH="2461260" progId="Visio.Drawing.11">
                  <p:embed/>
                </p:oleObj>
              </mc:Choice>
              <mc:Fallback>
                <p:oleObj name="Visio" r:id="rId3" imgW="1975485" imgH="2461260" progId="Visio.Drawing.11">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064" y="1621624"/>
                        <a:ext cx="2881312" cy="3954478"/>
                      </a:xfrm>
                      <a:prstGeom prst="rect">
                        <a:avLst/>
                      </a:prstGeom>
                      <a:noFill/>
                      <a:ln w="57150" cap="sq" cmpd="thickThin">
                        <a:solidFill>
                          <a:srgbClr val="FF0000"/>
                        </a:solidFill>
                        <a:miter lim="800000"/>
                        <a:headEnd type="none" w="sm" len="sm"/>
                        <a:tailEnd type="none" w="sm" len="sm"/>
                      </a:ln>
                      <a:effectLst/>
                    </p:spPr>
                  </p:pic>
                </p:oleObj>
              </mc:Fallback>
            </mc:AlternateContent>
          </a:graphicData>
        </a:graphic>
      </p:graphicFrame>
      <p:sp>
        <p:nvSpPr>
          <p:cNvPr id="455687" name="Text Box 7"/>
          <p:cNvSpPr txBox="1">
            <a:spLocks noChangeArrowheads="1"/>
          </p:cNvSpPr>
          <p:nvPr/>
        </p:nvSpPr>
        <p:spPr bwMode="auto">
          <a:xfrm>
            <a:off x="125413" y="1119059"/>
            <a:ext cx="69850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r>
              <a:rPr kumimoji="1" lang="en-US" altLang="zh-CN" sz="2400">
                <a:latin typeface="楷体" panose="02010609060101010101" pitchFamily="49" charset="-122"/>
                <a:ea typeface="楷体" panose="02010609060101010101" pitchFamily="49" charset="-122"/>
              </a:rPr>
              <a:t>TTL</a:t>
            </a:r>
            <a:r>
              <a:rPr kumimoji="1" lang="zh-CN" altLang="en-US" sz="2400">
                <a:latin typeface="楷体" panose="02010609060101010101" pitchFamily="49" charset="-122"/>
                <a:ea typeface="楷体" panose="02010609060101010101" pitchFamily="49" charset="-122"/>
              </a:rPr>
              <a:t>反相器的静态输入特性如图</a:t>
            </a:r>
            <a:r>
              <a:rPr kumimoji="1" lang="en-US" altLang="zh-CN" sz="2400">
                <a:latin typeface="楷体" panose="02010609060101010101" pitchFamily="49" charset="-122"/>
                <a:ea typeface="楷体" panose="02010609060101010101" pitchFamily="49" charset="-122"/>
              </a:rPr>
              <a:t>3.5.13</a:t>
            </a:r>
            <a:r>
              <a:rPr kumimoji="1" lang="zh-CN" altLang="en-US" sz="2400">
                <a:latin typeface="楷体" panose="02010609060101010101" pitchFamily="49" charset="-122"/>
                <a:ea typeface="楷体" panose="02010609060101010101" pitchFamily="49" charset="-122"/>
              </a:rPr>
              <a:t>所示</a:t>
            </a:r>
          </a:p>
        </p:txBody>
      </p:sp>
      <p:grpSp>
        <p:nvGrpSpPr>
          <p:cNvPr id="455696" name="Group 16"/>
          <p:cNvGrpSpPr/>
          <p:nvPr/>
        </p:nvGrpSpPr>
        <p:grpSpPr bwMode="auto">
          <a:xfrm>
            <a:off x="3546475" y="1654175"/>
            <a:ext cx="5256213" cy="4062413"/>
            <a:chOff x="2336" y="1570"/>
            <a:chExt cx="3311" cy="2559"/>
          </a:xfrm>
        </p:grpSpPr>
        <p:grpSp>
          <p:nvGrpSpPr>
            <p:cNvPr id="455690" name="Group 10"/>
            <p:cNvGrpSpPr/>
            <p:nvPr/>
          </p:nvGrpSpPr>
          <p:grpSpPr bwMode="auto">
            <a:xfrm>
              <a:off x="2336" y="1570"/>
              <a:ext cx="3311" cy="2559"/>
              <a:chOff x="2336" y="1525"/>
              <a:chExt cx="3311" cy="2559"/>
            </a:xfrm>
          </p:grpSpPr>
          <p:pic>
            <p:nvPicPr>
              <p:cNvPr id="455684"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l="7945" r="7910" b="6041"/>
              <a:stretch>
                <a:fillRect/>
              </a:stretch>
            </p:blipFill>
            <p:spPr bwMode="auto">
              <a:xfrm>
                <a:off x="2336" y="1525"/>
                <a:ext cx="3266" cy="2219"/>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455689" name="Rectangle 9"/>
              <p:cNvSpPr>
                <a:spLocks noChangeArrowheads="1"/>
              </p:cNvSpPr>
              <p:nvPr/>
            </p:nvSpPr>
            <p:spPr bwMode="auto">
              <a:xfrm>
                <a:off x="2381" y="3793"/>
                <a:ext cx="326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0"/>
                  </a:spcBef>
                </a:pPr>
                <a:r>
                  <a:rPr kumimoji="1" lang="zh-CN" altLang="en-US" sz="2400" dirty="0">
                    <a:latin typeface="楷体" panose="02010609060101010101" pitchFamily="49" charset="-122"/>
                    <a:ea typeface="楷体" panose="02010609060101010101" pitchFamily="49" charset="-122"/>
                  </a:rPr>
                  <a:t>图</a:t>
                </a:r>
                <a:r>
                  <a:rPr kumimoji="1" lang="en-US" altLang="zh-CN" sz="2400" dirty="0">
                    <a:latin typeface="楷体" panose="02010609060101010101" pitchFamily="49" charset="-122"/>
                    <a:ea typeface="楷体" panose="02010609060101010101" pitchFamily="49" charset="-122"/>
                  </a:rPr>
                  <a:t>3.5.13 TTL</a:t>
                </a:r>
                <a:r>
                  <a:rPr kumimoji="1" lang="zh-CN" altLang="en-US" sz="2400" dirty="0">
                    <a:latin typeface="楷体" panose="02010609060101010101" pitchFamily="49" charset="-122"/>
                    <a:ea typeface="楷体" panose="02010609060101010101" pitchFamily="49" charset="-122"/>
                  </a:rPr>
                  <a:t>反相器的静态输入特性</a:t>
                </a:r>
              </a:p>
            </p:txBody>
          </p:sp>
        </p:grpSp>
        <p:sp>
          <p:nvSpPr>
            <p:cNvPr id="455693" name="Rectangle 13"/>
            <p:cNvSpPr>
              <a:spLocks noChangeArrowheads="1"/>
            </p:cNvSpPr>
            <p:nvPr/>
          </p:nvSpPr>
          <p:spPr bwMode="auto">
            <a:xfrm>
              <a:off x="3379" y="2795"/>
              <a:ext cx="34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pPr>
              <a:r>
                <a:rPr lang="en-US" altLang="zh-CN" sz="2400" i="1" dirty="0">
                  <a:latin typeface="楷体" panose="02010609060101010101" pitchFamily="49" charset="-122"/>
                  <a:ea typeface="楷体" panose="02010609060101010101" pitchFamily="49" charset="-122"/>
                </a:rPr>
                <a:t>I</a:t>
              </a:r>
              <a:r>
                <a:rPr lang="en-US" altLang="zh-CN" sz="2400" baseline="-25000" dirty="0">
                  <a:latin typeface="楷体" panose="02010609060101010101" pitchFamily="49" charset="-122"/>
                  <a:ea typeface="楷体" panose="02010609060101010101" pitchFamily="49" charset="-122"/>
                </a:rPr>
                <a:t>IS</a:t>
              </a:r>
            </a:p>
          </p:txBody>
        </p:sp>
        <p:sp>
          <p:nvSpPr>
            <p:cNvPr id="455694" name="Oval 14"/>
            <p:cNvSpPr>
              <a:spLocks noChangeArrowheads="1"/>
            </p:cNvSpPr>
            <p:nvPr/>
          </p:nvSpPr>
          <p:spPr bwMode="auto">
            <a:xfrm>
              <a:off x="3334" y="2795"/>
              <a:ext cx="91" cy="91"/>
            </a:xfrm>
            <a:prstGeom prst="ellipse">
              <a:avLst/>
            </a:prstGeom>
            <a:solidFill>
              <a:srgbClr val="11111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楷体" panose="02010609060101010101" pitchFamily="49" charset="-122"/>
                <a:ea typeface="楷体" panose="02010609060101010101" pitchFamily="49" charset="-122"/>
              </a:endParaRPr>
            </a:p>
          </p:txBody>
        </p:sp>
      </p:grpSp>
      <p:sp>
        <p:nvSpPr>
          <p:cNvPr id="455695" name="AutoShape 15"/>
          <p:cNvSpPr>
            <a:spLocks noChangeArrowheads="1"/>
          </p:cNvSpPr>
          <p:nvPr/>
        </p:nvSpPr>
        <p:spPr bwMode="auto">
          <a:xfrm>
            <a:off x="3114675" y="3095625"/>
            <a:ext cx="1366838" cy="503238"/>
          </a:xfrm>
          <a:prstGeom prst="wedgeRoundRectCallout">
            <a:avLst>
              <a:gd name="adj1" fmla="val 65213"/>
              <a:gd name="adj2" fmla="val 193847"/>
              <a:gd name="adj3" fmla="val 16667"/>
            </a:avLst>
          </a:prstGeom>
          <a:solidFill>
            <a:srgbClr val="FFFF66"/>
          </a:solidFill>
          <a:ln w="12700" cap="sq">
            <a:solidFill>
              <a:srgbClr val="FF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0"/>
              </a:spcBef>
            </a:pPr>
            <a:r>
              <a:rPr lang="en-US" altLang="zh-CN" sz="2400">
                <a:latin typeface="楷体" panose="02010609060101010101" pitchFamily="49" charset="-122"/>
                <a:ea typeface="楷体" panose="02010609060101010101" pitchFamily="49" charset="-122"/>
              </a:rPr>
              <a:t>D</a:t>
            </a:r>
            <a:r>
              <a:rPr lang="en-US" altLang="zh-CN" sz="2400" baseline="-25000">
                <a:latin typeface="楷体" panose="02010609060101010101" pitchFamily="49" charset="-122"/>
                <a:ea typeface="楷体" panose="02010609060101010101" pitchFamily="49" charset="-122"/>
              </a:rPr>
              <a:t>1</a:t>
            </a:r>
            <a:r>
              <a:rPr lang="zh-CN" altLang="en-US" sz="2400">
                <a:latin typeface="楷体" panose="02010609060101010101" pitchFamily="49" charset="-122"/>
                <a:ea typeface="楷体" panose="02010609060101010101" pitchFamily="49" charset="-122"/>
              </a:rPr>
              <a:t>导通</a:t>
            </a:r>
          </a:p>
        </p:txBody>
      </p:sp>
      <p:sp>
        <p:nvSpPr>
          <p:cNvPr id="455692" name="AutoShape 12"/>
          <p:cNvSpPr>
            <a:spLocks noChangeArrowheads="1"/>
          </p:cNvSpPr>
          <p:nvPr/>
        </p:nvSpPr>
        <p:spPr bwMode="auto">
          <a:xfrm>
            <a:off x="6138863" y="4030663"/>
            <a:ext cx="2017712" cy="503237"/>
          </a:xfrm>
          <a:prstGeom prst="wedgeRoundRectCallout">
            <a:avLst>
              <a:gd name="adj1" fmla="val -67861"/>
              <a:gd name="adj2" fmla="val -143375"/>
              <a:gd name="adj3" fmla="val 16667"/>
            </a:avLst>
          </a:prstGeom>
          <a:solidFill>
            <a:srgbClr val="FFFF66"/>
          </a:solidFill>
          <a:ln w="12700" cap="sq">
            <a:solidFill>
              <a:srgbClr val="FF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0"/>
              </a:spcBef>
            </a:pPr>
            <a:r>
              <a:rPr lang="zh-CN" altLang="en-US" sz="2400">
                <a:latin typeface="楷体" panose="02010609060101010101" pitchFamily="49" charset="-122"/>
                <a:ea typeface="楷体" panose="02010609060101010101" pitchFamily="49" charset="-122"/>
              </a:rPr>
              <a:t>输入低电平</a:t>
            </a:r>
          </a:p>
        </p:txBody>
      </p:sp>
      <p:sp>
        <p:nvSpPr>
          <p:cNvPr id="455691" name="AutoShape 11"/>
          <p:cNvSpPr>
            <a:spLocks noChangeArrowheads="1"/>
          </p:cNvSpPr>
          <p:nvPr/>
        </p:nvSpPr>
        <p:spPr bwMode="auto">
          <a:xfrm>
            <a:off x="6858000" y="1077913"/>
            <a:ext cx="1873250" cy="504825"/>
          </a:xfrm>
          <a:prstGeom prst="wedgeRoundRectCallout">
            <a:avLst>
              <a:gd name="adj1" fmla="val -40676"/>
              <a:gd name="adj2" fmla="val 279560"/>
              <a:gd name="adj3" fmla="val 16667"/>
            </a:avLst>
          </a:prstGeom>
          <a:solidFill>
            <a:srgbClr val="FFFF66"/>
          </a:solidFill>
          <a:ln w="12700" cap="sq">
            <a:solidFill>
              <a:srgbClr val="FF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0"/>
              </a:spcBef>
            </a:pPr>
            <a:r>
              <a:rPr lang="zh-CN" altLang="en-US" sz="2400">
                <a:latin typeface="楷体" panose="02010609060101010101" pitchFamily="49" charset="-122"/>
                <a:ea typeface="楷体" panose="02010609060101010101" pitchFamily="49" charset="-122"/>
              </a:rPr>
              <a:t>输入高电平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5682"/>
                                        </p:tgtEl>
                                        <p:attrNameLst>
                                          <p:attrName>style.visibility</p:attrName>
                                        </p:attrNameLst>
                                      </p:cBhvr>
                                      <p:to>
                                        <p:strVal val="visible"/>
                                      </p:to>
                                    </p:set>
                                    <p:animEffect transition="in" filter="wipe(left)">
                                      <p:cBhvr>
                                        <p:cTn id="7" dur="1000"/>
                                        <p:tgtEl>
                                          <p:spTgt spid="45568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455687"/>
                                        </p:tgtEl>
                                        <p:attrNameLst>
                                          <p:attrName>style.visibility</p:attrName>
                                        </p:attrNameLst>
                                      </p:cBhvr>
                                      <p:to>
                                        <p:strVal val="visible"/>
                                      </p:to>
                                    </p:set>
                                    <p:animEffect transition="in" filter="barn(inHorizontal)">
                                      <p:cBhvr>
                                        <p:cTn id="12" dur="500"/>
                                        <p:tgtEl>
                                          <p:spTgt spid="45568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55685"/>
                                        </p:tgtEl>
                                        <p:attrNameLst>
                                          <p:attrName>style.visibility</p:attrName>
                                        </p:attrNameLst>
                                      </p:cBhvr>
                                      <p:to>
                                        <p:strVal val="visible"/>
                                      </p:to>
                                    </p:set>
                                    <p:animEffect transition="in" filter="dissolve">
                                      <p:cBhvr>
                                        <p:cTn id="17" dur="1000"/>
                                        <p:tgtEl>
                                          <p:spTgt spid="45568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55696"/>
                                        </p:tgtEl>
                                        <p:attrNameLst>
                                          <p:attrName>style.visibility</p:attrName>
                                        </p:attrNameLst>
                                      </p:cBhvr>
                                      <p:to>
                                        <p:strVal val="visible"/>
                                      </p:to>
                                    </p:set>
                                    <p:animEffect transition="in" filter="dissolve">
                                      <p:cBhvr>
                                        <p:cTn id="22" dur="1000"/>
                                        <p:tgtEl>
                                          <p:spTgt spid="45569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55691"/>
                                        </p:tgtEl>
                                        <p:attrNameLst>
                                          <p:attrName>style.visibility</p:attrName>
                                        </p:attrNameLst>
                                      </p:cBhvr>
                                      <p:to>
                                        <p:strVal val="visible"/>
                                      </p:to>
                                    </p:set>
                                    <p:animEffect transition="in" filter="fade">
                                      <p:cBhvr>
                                        <p:cTn id="27" dur="1000"/>
                                        <p:tgtEl>
                                          <p:spTgt spid="45569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55692"/>
                                        </p:tgtEl>
                                        <p:attrNameLst>
                                          <p:attrName>style.visibility</p:attrName>
                                        </p:attrNameLst>
                                      </p:cBhvr>
                                      <p:to>
                                        <p:strVal val="visible"/>
                                      </p:to>
                                    </p:set>
                                    <p:animEffect transition="in" filter="fade">
                                      <p:cBhvr>
                                        <p:cTn id="32" dur="1000"/>
                                        <p:tgtEl>
                                          <p:spTgt spid="45569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55695"/>
                                        </p:tgtEl>
                                        <p:attrNameLst>
                                          <p:attrName>style.visibility</p:attrName>
                                        </p:attrNameLst>
                                      </p:cBhvr>
                                      <p:to>
                                        <p:strVal val="visible"/>
                                      </p:to>
                                    </p:set>
                                    <p:animEffect transition="in" filter="fade">
                                      <p:cBhvr>
                                        <p:cTn id="37" dur="1000"/>
                                        <p:tgtEl>
                                          <p:spTgt spid="4556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5682" grpId="0" animBg="1"/>
      <p:bldP spid="455687" grpId="0" autoUpdateAnimBg="0"/>
      <p:bldP spid="455695" grpId="0" animBg="1"/>
      <p:bldP spid="455692" grpId="0" animBg="1"/>
      <p:bldP spid="455691"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Rectangle 2"/>
          <p:cNvSpPr>
            <a:spLocks noGrp="1" noChangeArrowheads="1"/>
          </p:cNvSpPr>
          <p:nvPr>
            <p:ph type="title"/>
          </p:nvPr>
        </p:nvSpPr>
        <p:spPr>
          <a:xfrm>
            <a:off x="69846" y="109262"/>
            <a:ext cx="2484438" cy="504825"/>
          </a:xfrm>
          <a:solidFill>
            <a:schemeClr val="bg1"/>
          </a:solidFill>
        </p:spPr>
        <p:txBody>
          <a:bodyPr/>
          <a:lstStyle/>
          <a:p>
            <a:pPr algn="l"/>
            <a:r>
              <a:rPr lang="zh-CN" altLang="en-US" sz="2800" b="1" u="sng" dirty="0">
                <a:effectLst/>
                <a:latin typeface="楷体" panose="02010609060101010101" pitchFamily="49" charset="-122"/>
                <a:ea typeface="楷体" panose="02010609060101010101" pitchFamily="49" charset="-122"/>
              </a:rPr>
              <a:t>二、输出特性</a:t>
            </a:r>
          </a:p>
        </p:txBody>
      </p:sp>
      <p:pic>
        <p:nvPicPr>
          <p:cNvPr id="456709" name="Picture 5" descr="3-5-9"/>
          <p:cNvPicPr>
            <a:picLocks noChangeAspect="1" noChangeArrowheads="1"/>
          </p:cNvPicPr>
          <p:nvPr/>
        </p:nvPicPr>
        <p:blipFill>
          <a:blip r:embed="rId2" cstate="print">
            <a:extLst>
              <a:ext uri="{28A0092B-C50C-407E-A947-70E740481C1C}">
                <a14:useLocalDpi xmlns:a14="http://schemas.microsoft.com/office/drawing/2010/main" val="0"/>
              </a:ext>
            </a:extLst>
          </a:blip>
          <a:srcRect t="3911" r="2339" b="16705"/>
          <a:stretch>
            <a:fillRect/>
          </a:stretch>
        </p:blipFill>
        <p:spPr bwMode="auto">
          <a:xfrm>
            <a:off x="285747" y="2284503"/>
            <a:ext cx="3778214" cy="2797401"/>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456710" name="Text Box 6"/>
          <p:cNvSpPr txBox="1">
            <a:spLocks noChangeArrowheads="1"/>
          </p:cNvSpPr>
          <p:nvPr/>
        </p:nvSpPr>
        <p:spPr bwMode="auto">
          <a:xfrm>
            <a:off x="34923" y="558293"/>
            <a:ext cx="9168898" cy="1200329"/>
          </a:xfrm>
          <a:prstGeom prst="rect">
            <a:avLst/>
          </a:prstGeom>
          <a:solidFill>
            <a:schemeClr val="bg1"/>
          </a:solidFill>
          <a:ln>
            <a:noFill/>
          </a:ln>
          <a:effectLst/>
        </p:spPr>
        <p:txBody>
          <a:bodyPr wrap="square">
            <a:spAutoFit/>
          </a:bodyPr>
          <a:lstStyle/>
          <a:p>
            <a:r>
              <a:rPr lang="zh-CN" altLang="en-US" sz="2400" dirty="0">
                <a:latin typeface="楷体" panose="02010609060101010101" pitchFamily="49" charset="-122"/>
                <a:ea typeface="楷体" panose="02010609060101010101" pitchFamily="49" charset="-122"/>
              </a:rPr>
              <a:t>对于</a:t>
            </a:r>
            <a:r>
              <a:rPr lang="en-US" altLang="zh-CN" sz="2400" dirty="0">
                <a:latin typeface="楷体" panose="02010609060101010101" pitchFamily="49" charset="-122"/>
                <a:ea typeface="楷体" panose="02010609060101010101" pitchFamily="49" charset="-122"/>
              </a:rPr>
              <a:t>TTL</a:t>
            </a:r>
            <a:r>
              <a:rPr lang="zh-CN" altLang="en-US" sz="2400" dirty="0">
                <a:latin typeface="楷体" panose="02010609060101010101" pitchFamily="49" charset="-122"/>
                <a:ea typeface="楷体" panose="02010609060101010101" pitchFamily="49" charset="-122"/>
              </a:rPr>
              <a:t>反相器，输出电压与输出电流的关系，称为</a:t>
            </a:r>
            <a:r>
              <a:rPr lang="zh-CN" altLang="en-US" sz="2400" b="1" dirty="0" smtClean="0">
                <a:solidFill>
                  <a:srgbClr val="FF0000"/>
                </a:solidFill>
                <a:latin typeface="楷体" panose="02010609060101010101" pitchFamily="49" charset="-122"/>
                <a:ea typeface="楷体" panose="02010609060101010101" pitchFamily="49" charset="-122"/>
              </a:rPr>
              <a:t>输出特性</a:t>
            </a:r>
            <a:r>
              <a:rPr lang="zh-CN" altLang="en-US" sz="2400" dirty="0">
                <a:latin typeface="楷体" panose="02010609060101010101" pitchFamily="49" charset="-122"/>
                <a:ea typeface="楷体" panose="02010609060101010101" pitchFamily="49" charset="-122"/>
              </a:rPr>
              <a:t>，其输入端的等效电路如图</a:t>
            </a:r>
            <a:r>
              <a:rPr lang="en-US" altLang="zh-CN" sz="2400" dirty="0">
                <a:latin typeface="楷体" panose="02010609060101010101" pitchFamily="49" charset="-122"/>
                <a:ea typeface="楷体" panose="02010609060101010101" pitchFamily="49" charset="-122"/>
              </a:rPr>
              <a:t>3.5.12</a:t>
            </a:r>
            <a:r>
              <a:rPr lang="zh-CN" altLang="en-US" sz="2400" dirty="0">
                <a:latin typeface="楷体" panose="02010609060101010101" pitchFamily="49" charset="-122"/>
                <a:ea typeface="楷体" panose="02010609060101010101" pitchFamily="49" charset="-122"/>
              </a:rPr>
              <a:t>所示。分为高电平输出特性和低电平输出特性。</a:t>
            </a:r>
          </a:p>
        </p:txBody>
      </p:sp>
      <p:sp>
        <p:nvSpPr>
          <p:cNvPr id="456711" name="Rectangle 7"/>
          <p:cNvSpPr>
            <a:spLocks noChangeArrowheads="1"/>
          </p:cNvSpPr>
          <p:nvPr/>
        </p:nvSpPr>
        <p:spPr bwMode="auto">
          <a:xfrm>
            <a:off x="69846" y="1722706"/>
            <a:ext cx="264687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pPr>
            <a:r>
              <a:rPr lang="en-US" altLang="zh-CN" sz="2400" u="sng" dirty="0">
                <a:latin typeface="楷体" panose="02010609060101010101" pitchFamily="49" charset="-122"/>
                <a:ea typeface="楷体" panose="02010609060101010101" pitchFamily="49" charset="-122"/>
              </a:rPr>
              <a:t>1.</a:t>
            </a:r>
            <a:r>
              <a:rPr lang="zh-CN" altLang="en-US" sz="2400" u="sng" dirty="0">
                <a:latin typeface="楷体" panose="02010609060101010101" pitchFamily="49" charset="-122"/>
                <a:ea typeface="楷体" panose="02010609060101010101" pitchFamily="49" charset="-122"/>
              </a:rPr>
              <a:t>高电平输出特性</a:t>
            </a:r>
          </a:p>
        </p:txBody>
      </p:sp>
      <p:sp>
        <p:nvSpPr>
          <p:cNvPr id="456712" name="Text Box 8"/>
          <p:cNvSpPr txBox="1">
            <a:spLocks noChangeArrowheads="1"/>
          </p:cNvSpPr>
          <p:nvPr/>
        </p:nvSpPr>
        <p:spPr bwMode="auto">
          <a:xfrm>
            <a:off x="34923" y="5282168"/>
            <a:ext cx="896461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当输出为</a:t>
            </a:r>
            <a:r>
              <a:rPr lang="en-US" altLang="zh-CN" sz="2200" dirty="0" err="1">
                <a:latin typeface="Times New Roman" panose="02020603050405020304" pitchFamily="18" charset="0"/>
                <a:ea typeface="楷体" panose="02010609060101010101" pitchFamily="49" charset="-122"/>
                <a:cs typeface="Times New Roman" panose="02020603050405020304" pitchFamily="18" charset="0"/>
              </a:rPr>
              <a:t>v</a:t>
            </a:r>
            <a:r>
              <a:rPr lang="en-US" altLang="zh-CN" sz="2200" baseline="-25000" dirty="0" err="1">
                <a:latin typeface="Times New Roman" panose="02020603050405020304" pitchFamily="18" charset="0"/>
                <a:ea typeface="楷体" panose="02010609060101010101" pitchFamily="49" charset="-122"/>
                <a:cs typeface="Times New Roman" panose="02020603050405020304" pitchFamily="18" charset="0"/>
              </a:rPr>
              <a:t>O</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V</a:t>
            </a:r>
            <a:r>
              <a:rPr lang="en-US" altLang="zh-CN" sz="2200" baseline="-25000" dirty="0">
                <a:latin typeface="Times New Roman" panose="02020603050405020304" pitchFamily="18" charset="0"/>
                <a:ea typeface="楷体" panose="02010609060101010101" pitchFamily="49" charset="-122"/>
                <a:cs typeface="Times New Roman" panose="02020603050405020304" pitchFamily="18" charset="0"/>
              </a:rPr>
              <a:t>OH</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时，</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T</a:t>
            </a:r>
            <a:r>
              <a:rPr lang="en-US" altLang="zh-CN" sz="2200" baseline="-25000" dirty="0">
                <a:latin typeface="Times New Roman" panose="02020603050405020304" pitchFamily="18" charset="0"/>
                <a:ea typeface="楷体" panose="02010609060101010101" pitchFamily="49" charset="-122"/>
                <a:cs typeface="Times New Roman" panose="02020603050405020304" pitchFamily="18" charset="0"/>
              </a:rPr>
              <a:t>4</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D</a:t>
            </a:r>
            <a:r>
              <a:rPr lang="en-US" altLang="zh-CN" sz="22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导通，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T</a:t>
            </a:r>
            <a:r>
              <a:rPr lang="en-US" altLang="zh-CN" sz="2200" baseline="-25000" dirty="0">
                <a:latin typeface="Times New Roman" panose="02020603050405020304" pitchFamily="18" charset="0"/>
                <a:ea typeface="楷体" panose="02010609060101010101" pitchFamily="49" charset="-122"/>
                <a:cs typeface="Times New Roman" panose="02020603050405020304" pitchFamily="18" charset="0"/>
              </a:rPr>
              <a:t>5</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截止，等效电路如图</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3.5.14</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所示</a:t>
            </a:r>
            <a:endParaRPr lang="zh-CN" altLang="en-US" sz="2200" baseline="-25000" dirty="0">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456715" name="Group 11"/>
          <p:cNvGrpSpPr/>
          <p:nvPr/>
        </p:nvGrpSpPr>
        <p:grpSpPr bwMode="auto">
          <a:xfrm>
            <a:off x="4713984" y="2207653"/>
            <a:ext cx="3635997" cy="3074515"/>
            <a:chOff x="3016" y="2024"/>
            <a:chExt cx="2608" cy="2281"/>
          </a:xfrm>
        </p:grpSpPr>
        <p:pic>
          <p:nvPicPr>
            <p:cNvPr id="456713" name="Picture 9" descr="3-5-13"/>
            <p:cNvPicPr>
              <a:picLocks noChangeAspect="1" noChangeArrowheads="1"/>
            </p:cNvPicPr>
            <p:nvPr/>
          </p:nvPicPr>
          <p:blipFill>
            <a:blip r:embed="rId3" cstate="print">
              <a:extLst>
                <a:ext uri="{28A0092B-C50C-407E-A947-70E740481C1C}">
                  <a14:useLocalDpi xmlns:a14="http://schemas.microsoft.com/office/drawing/2010/main" val="0"/>
                </a:ext>
              </a:extLst>
            </a:blip>
            <a:srcRect t="2255" r="5003"/>
            <a:stretch>
              <a:fillRect/>
            </a:stretch>
          </p:blipFill>
          <p:spPr bwMode="auto">
            <a:xfrm>
              <a:off x="3424" y="2024"/>
              <a:ext cx="1633" cy="1951"/>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456714" name="Rectangle 10"/>
            <p:cNvSpPr>
              <a:spLocks noChangeArrowheads="1"/>
            </p:cNvSpPr>
            <p:nvPr/>
          </p:nvSpPr>
          <p:spPr bwMode="auto">
            <a:xfrm>
              <a:off x="3016" y="4032"/>
              <a:ext cx="2608" cy="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pPr>
              <a:r>
                <a:rPr lang="zh-CN" altLang="en-US" sz="2000" dirty="0">
                  <a:solidFill>
                    <a:schemeClr val="tx1"/>
                  </a:solidFill>
                  <a:latin typeface="楷体" panose="02010609060101010101" pitchFamily="49" charset="-122"/>
                  <a:ea typeface="楷体" panose="02010609060101010101" pitchFamily="49" charset="-122"/>
                </a:rPr>
                <a:t>图</a:t>
              </a:r>
              <a:r>
                <a:rPr lang="en-US" altLang="zh-CN" sz="2000" dirty="0">
                  <a:solidFill>
                    <a:schemeClr val="tx1"/>
                  </a:solidFill>
                  <a:latin typeface="楷体" panose="02010609060101010101" pitchFamily="49" charset="-122"/>
                  <a:ea typeface="楷体" panose="02010609060101010101" pitchFamily="49" charset="-122"/>
                </a:rPr>
                <a:t>3.5.14 </a:t>
              </a:r>
              <a:r>
                <a:rPr lang="zh-CN" altLang="en-US" sz="2000" dirty="0">
                  <a:solidFill>
                    <a:schemeClr val="tx1"/>
                  </a:solidFill>
                  <a:latin typeface="楷体" panose="02010609060101010101" pitchFamily="49" charset="-122"/>
                  <a:ea typeface="楷体" panose="02010609060101010101" pitchFamily="49" charset="-122"/>
                </a:rPr>
                <a:t>输出高电平等效电路</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grpId="0" nodeType="clickEffect">
                                  <p:stCondLst>
                                    <p:cond delay="0"/>
                                  </p:stCondLst>
                                  <p:childTnLst>
                                    <p:set>
                                      <p:cBhvr>
                                        <p:cTn id="6" dur="1" fill="hold">
                                          <p:stCondLst>
                                            <p:cond delay="0"/>
                                          </p:stCondLst>
                                        </p:cTn>
                                        <p:tgtEl>
                                          <p:spTgt spid="456706"/>
                                        </p:tgtEl>
                                        <p:attrNameLst>
                                          <p:attrName>style.visibility</p:attrName>
                                        </p:attrNameLst>
                                      </p:cBhvr>
                                      <p:to>
                                        <p:strVal val="visible"/>
                                      </p:to>
                                    </p:set>
                                    <p:anim calcmode="lin" valueType="num">
                                      <p:cBhvr>
                                        <p:cTn id="7" dur="1000" fill="hold"/>
                                        <p:tgtEl>
                                          <p:spTgt spid="456706"/>
                                        </p:tgtEl>
                                        <p:attrNameLst>
                                          <p:attrName>ppt_w</p:attrName>
                                        </p:attrNameLst>
                                      </p:cBhvr>
                                      <p:tavLst>
                                        <p:tav tm="0">
                                          <p:val>
                                            <p:strVal val="2/3*#ppt_w"/>
                                          </p:val>
                                        </p:tav>
                                        <p:tav tm="100000">
                                          <p:val>
                                            <p:strVal val="#ppt_w"/>
                                          </p:val>
                                        </p:tav>
                                      </p:tavLst>
                                    </p:anim>
                                    <p:anim calcmode="lin" valueType="num">
                                      <p:cBhvr>
                                        <p:cTn id="8" dur="1000" fill="hold"/>
                                        <p:tgtEl>
                                          <p:spTgt spid="456706"/>
                                        </p:tgtEl>
                                        <p:attrNameLst>
                                          <p:attrName>ppt_h</p:attrName>
                                        </p:attrNameLst>
                                      </p:cBhvr>
                                      <p:tavLst>
                                        <p:tav tm="0">
                                          <p:val>
                                            <p:strVal val="2/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42" fill="hold" grpId="0" nodeType="clickEffect">
                                  <p:stCondLst>
                                    <p:cond delay="0"/>
                                  </p:stCondLst>
                                  <p:childTnLst>
                                    <p:set>
                                      <p:cBhvr>
                                        <p:cTn id="12" dur="1" fill="hold">
                                          <p:stCondLst>
                                            <p:cond delay="0"/>
                                          </p:stCondLst>
                                        </p:cTn>
                                        <p:tgtEl>
                                          <p:spTgt spid="456710"/>
                                        </p:tgtEl>
                                        <p:attrNameLst>
                                          <p:attrName>style.visibility</p:attrName>
                                        </p:attrNameLst>
                                      </p:cBhvr>
                                      <p:to>
                                        <p:strVal val="visible"/>
                                      </p:to>
                                    </p:set>
                                    <p:animEffect transition="in" filter="barn(outHorizontal)">
                                      <p:cBhvr>
                                        <p:cTn id="13" dur="500"/>
                                        <p:tgtEl>
                                          <p:spTgt spid="45671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456711"/>
                                        </p:tgtEl>
                                        <p:attrNameLst>
                                          <p:attrName>style.visibility</p:attrName>
                                        </p:attrNameLst>
                                      </p:cBhvr>
                                      <p:to>
                                        <p:strVal val="visible"/>
                                      </p:to>
                                    </p:set>
                                    <p:animEffect transition="in" filter="wipe(left)">
                                      <p:cBhvr>
                                        <p:cTn id="18" dur="1000"/>
                                        <p:tgtEl>
                                          <p:spTgt spid="456711"/>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456709"/>
                                        </p:tgtEl>
                                        <p:attrNameLst>
                                          <p:attrName>style.visibility</p:attrName>
                                        </p:attrNameLst>
                                      </p:cBhvr>
                                      <p:to>
                                        <p:strVal val="visible"/>
                                      </p:to>
                                    </p:set>
                                    <p:animEffect transition="in" filter="dissolve">
                                      <p:cBhvr>
                                        <p:cTn id="23" dur="1000"/>
                                        <p:tgtEl>
                                          <p:spTgt spid="456709"/>
                                        </p:tgtEl>
                                      </p:cBhvr>
                                    </p:animEffect>
                                  </p:childTnLst>
                                </p:cTn>
                              </p:par>
                            </p:childTnLst>
                          </p:cTn>
                        </p:par>
                      </p:childTnLst>
                    </p:cTn>
                  </p:par>
                  <p:par>
                    <p:cTn id="24" fill="hold">
                      <p:stCondLst>
                        <p:cond delay="indefinite"/>
                      </p:stCondLst>
                      <p:childTnLst>
                        <p:par>
                          <p:cTn id="25" fill="hold">
                            <p:stCondLst>
                              <p:cond delay="0"/>
                            </p:stCondLst>
                            <p:childTnLst>
                              <p:par>
                                <p:cTn id="26" presetID="29" presetClass="entr" presetSubtype="0" fill="hold" grpId="0" nodeType="clickEffect">
                                  <p:stCondLst>
                                    <p:cond delay="0"/>
                                  </p:stCondLst>
                                  <p:childTnLst>
                                    <p:set>
                                      <p:cBhvr>
                                        <p:cTn id="27" dur="1" fill="hold">
                                          <p:stCondLst>
                                            <p:cond delay="0"/>
                                          </p:stCondLst>
                                        </p:cTn>
                                        <p:tgtEl>
                                          <p:spTgt spid="456712"/>
                                        </p:tgtEl>
                                        <p:attrNameLst>
                                          <p:attrName>style.visibility</p:attrName>
                                        </p:attrNameLst>
                                      </p:cBhvr>
                                      <p:to>
                                        <p:strVal val="visible"/>
                                      </p:to>
                                    </p:set>
                                    <p:anim calcmode="lin" valueType="num">
                                      <p:cBhvr>
                                        <p:cTn id="28" dur="1000" fill="hold"/>
                                        <p:tgtEl>
                                          <p:spTgt spid="456712"/>
                                        </p:tgtEl>
                                        <p:attrNameLst>
                                          <p:attrName>ppt_x</p:attrName>
                                        </p:attrNameLst>
                                      </p:cBhvr>
                                      <p:tavLst>
                                        <p:tav tm="0">
                                          <p:val>
                                            <p:strVal val="#ppt_x-.2"/>
                                          </p:val>
                                        </p:tav>
                                        <p:tav tm="100000">
                                          <p:val>
                                            <p:strVal val="#ppt_x"/>
                                          </p:val>
                                        </p:tav>
                                      </p:tavLst>
                                    </p:anim>
                                    <p:anim calcmode="lin" valueType="num">
                                      <p:cBhvr>
                                        <p:cTn id="29" dur="1000" fill="hold"/>
                                        <p:tgtEl>
                                          <p:spTgt spid="456712"/>
                                        </p:tgtEl>
                                        <p:attrNameLst>
                                          <p:attrName>ppt_y</p:attrName>
                                        </p:attrNameLst>
                                      </p:cBhvr>
                                      <p:tavLst>
                                        <p:tav tm="0">
                                          <p:val>
                                            <p:strVal val="#ppt_y"/>
                                          </p:val>
                                        </p:tav>
                                        <p:tav tm="100000">
                                          <p:val>
                                            <p:strVal val="#ppt_y"/>
                                          </p:val>
                                        </p:tav>
                                      </p:tavLst>
                                    </p:anim>
                                    <p:animEffect transition="in" filter="wipe(right)" prLst="gradientSize: 0.1">
                                      <p:cBhvr>
                                        <p:cTn id="30" dur="1000"/>
                                        <p:tgtEl>
                                          <p:spTgt spid="456712"/>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456715"/>
                                        </p:tgtEl>
                                        <p:attrNameLst>
                                          <p:attrName>style.visibility</p:attrName>
                                        </p:attrNameLst>
                                      </p:cBhvr>
                                      <p:to>
                                        <p:strVal val="visible"/>
                                      </p:to>
                                    </p:set>
                                    <p:animEffect transition="in" filter="dissolve">
                                      <p:cBhvr>
                                        <p:cTn id="35" dur="1000"/>
                                        <p:tgtEl>
                                          <p:spTgt spid="4567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6706" grpId="0" animBg="1"/>
      <p:bldP spid="456710" grpId="0" animBg="1"/>
      <p:bldP spid="456711" grpId="0"/>
      <p:bldP spid="456712"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a:xfrm>
            <a:off x="226256" y="113099"/>
            <a:ext cx="6911975" cy="576263"/>
          </a:xfrm>
          <a:solidFill>
            <a:schemeClr val="bg1"/>
          </a:solidFill>
        </p:spPr>
        <p:txBody>
          <a:bodyPr/>
          <a:lstStyle/>
          <a:p>
            <a:pPr algn="l"/>
            <a:r>
              <a:rPr lang="zh-CN" altLang="en-US" sz="2800" b="1" dirty="0">
                <a:effectLst/>
                <a:latin typeface="Times New Roman" panose="02020603050405020304" pitchFamily="18" charset="0"/>
                <a:ea typeface="楷体" panose="02010609060101010101" pitchFamily="49" charset="-122"/>
                <a:cs typeface="Times New Roman" panose="02020603050405020304" pitchFamily="18" charset="0"/>
              </a:rPr>
              <a:t>其高电平输出特性曲线如图</a:t>
            </a:r>
            <a:r>
              <a:rPr lang="en-US" altLang="zh-CN" sz="2800" b="1" dirty="0">
                <a:effectLst/>
                <a:latin typeface="Times New Roman" panose="02020603050405020304" pitchFamily="18" charset="0"/>
                <a:ea typeface="楷体" panose="02010609060101010101" pitchFamily="49" charset="-122"/>
                <a:cs typeface="Times New Roman" panose="02020603050405020304" pitchFamily="18" charset="0"/>
              </a:rPr>
              <a:t>3.5.15</a:t>
            </a:r>
            <a:r>
              <a:rPr lang="zh-CN" altLang="en-US" sz="2800" b="1" dirty="0">
                <a:effectLst/>
                <a:latin typeface="Times New Roman" panose="02020603050405020304" pitchFamily="18" charset="0"/>
                <a:ea typeface="楷体" panose="02010609060101010101" pitchFamily="49" charset="-122"/>
                <a:cs typeface="Times New Roman" panose="02020603050405020304" pitchFamily="18" charset="0"/>
              </a:rPr>
              <a:t>所示</a:t>
            </a:r>
          </a:p>
        </p:txBody>
      </p:sp>
      <p:grpSp>
        <p:nvGrpSpPr>
          <p:cNvPr id="457738" name="Group 10"/>
          <p:cNvGrpSpPr/>
          <p:nvPr/>
        </p:nvGrpSpPr>
        <p:grpSpPr bwMode="auto">
          <a:xfrm>
            <a:off x="226256" y="736373"/>
            <a:ext cx="4249738" cy="3555644"/>
            <a:chOff x="113" y="754"/>
            <a:chExt cx="2631" cy="2465"/>
          </a:xfrm>
        </p:grpSpPr>
        <p:pic>
          <p:nvPicPr>
            <p:cNvPr id="457736"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b="1570"/>
            <a:stretch>
              <a:fillRect/>
            </a:stretch>
          </p:blipFill>
          <p:spPr bwMode="auto">
            <a:xfrm>
              <a:off x="204" y="754"/>
              <a:ext cx="2268" cy="2132"/>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457737" name="Rectangle 9"/>
            <p:cNvSpPr>
              <a:spLocks noChangeArrowheads="1"/>
            </p:cNvSpPr>
            <p:nvPr/>
          </p:nvSpPr>
          <p:spPr bwMode="auto">
            <a:xfrm>
              <a:off x="113" y="2931"/>
              <a:ext cx="263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pP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图</a:t>
              </a:r>
              <a:r>
                <a:rPr lang="en-US" altLang="zh-CN"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3.5.15</a:t>
              </a: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输出高电平特性曲线</a:t>
              </a:r>
            </a:p>
          </p:txBody>
        </p:sp>
      </p:grpSp>
      <p:grpSp>
        <p:nvGrpSpPr>
          <p:cNvPr id="457741" name="Group 13"/>
          <p:cNvGrpSpPr/>
          <p:nvPr/>
        </p:nvGrpSpPr>
        <p:grpSpPr bwMode="auto">
          <a:xfrm>
            <a:off x="4818493" y="689363"/>
            <a:ext cx="4140200" cy="3649663"/>
            <a:chOff x="3016" y="709"/>
            <a:chExt cx="2608" cy="2299"/>
          </a:xfrm>
        </p:grpSpPr>
        <p:grpSp>
          <p:nvGrpSpPr>
            <p:cNvPr id="457732" name="Group 4"/>
            <p:cNvGrpSpPr/>
            <p:nvPr/>
          </p:nvGrpSpPr>
          <p:grpSpPr bwMode="auto">
            <a:xfrm>
              <a:off x="3016" y="709"/>
              <a:ext cx="2608" cy="2299"/>
              <a:chOff x="3016" y="2024"/>
              <a:chExt cx="2608" cy="2299"/>
            </a:xfrm>
          </p:grpSpPr>
          <p:pic>
            <p:nvPicPr>
              <p:cNvPr id="457733" name="Picture 5" descr="3-5-13"/>
              <p:cNvPicPr>
                <a:picLocks noChangeAspect="1" noChangeArrowheads="1"/>
              </p:cNvPicPr>
              <p:nvPr/>
            </p:nvPicPr>
            <p:blipFill>
              <a:blip r:embed="rId3" cstate="print">
                <a:extLst>
                  <a:ext uri="{28A0092B-C50C-407E-A947-70E740481C1C}">
                    <a14:useLocalDpi xmlns:a14="http://schemas.microsoft.com/office/drawing/2010/main" val="0"/>
                  </a:ext>
                </a:extLst>
              </a:blip>
              <a:srcRect t="2255" r="5003"/>
              <a:stretch>
                <a:fillRect/>
              </a:stretch>
            </p:blipFill>
            <p:spPr bwMode="auto">
              <a:xfrm>
                <a:off x="3424" y="2024"/>
                <a:ext cx="1633" cy="1951"/>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457734" name="Rectangle 6"/>
              <p:cNvSpPr>
                <a:spLocks noChangeArrowheads="1"/>
              </p:cNvSpPr>
              <p:nvPr/>
            </p:nvSpPr>
            <p:spPr bwMode="auto">
              <a:xfrm>
                <a:off x="3016" y="4032"/>
                <a:ext cx="260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pPr>
                <a:r>
                  <a:rPr lang="zh-CN" altLang="en-US" sz="2400">
                    <a:latin typeface="Times New Roman" panose="02020603050405020304" pitchFamily="18" charset="0"/>
                    <a:ea typeface="楷体" panose="02010609060101010101" pitchFamily="49" charset="-122"/>
                    <a:cs typeface="Times New Roman" panose="02020603050405020304" pitchFamily="18" charset="0"/>
                  </a:rPr>
                  <a:t>图</a:t>
                </a:r>
                <a:r>
                  <a:rPr lang="en-US" altLang="zh-CN" sz="2400">
                    <a:latin typeface="Times New Roman" panose="02020603050405020304" pitchFamily="18" charset="0"/>
                    <a:ea typeface="楷体" panose="02010609060101010101" pitchFamily="49" charset="-122"/>
                    <a:cs typeface="Times New Roman" panose="02020603050405020304" pitchFamily="18" charset="0"/>
                  </a:rPr>
                  <a:t>3.5.14 </a:t>
                </a:r>
                <a:r>
                  <a:rPr lang="zh-CN" altLang="en-US" sz="2400">
                    <a:latin typeface="Times New Roman" panose="02020603050405020304" pitchFamily="18" charset="0"/>
                    <a:ea typeface="楷体" panose="02010609060101010101" pitchFamily="49" charset="-122"/>
                    <a:cs typeface="Times New Roman" panose="02020603050405020304" pitchFamily="18" charset="0"/>
                  </a:rPr>
                  <a:t>输出高电平等效电路</a:t>
                </a:r>
              </a:p>
            </p:txBody>
          </p:sp>
        </p:grpSp>
        <p:sp>
          <p:nvSpPr>
            <p:cNvPr id="457739" name="Line 11"/>
            <p:cNvSpPr>
              <a:spLocks noChangeShapeType="1"/>
            </p:cNvSpPr>
            <p:nvPr/>
          </p:nvSpPr>
          <p:spPr bwMode="auto">
            <a:xfrm>
              <a:off x="4195" y="2115"/>
              <a:ext cx="409" cy="0"/>
            </a:xfrm>
            <a:prstGeom prst="line">
              <a:avLst/>
            </a:prstGeom>
            <a:noFill/>
            <a:ln w="38100" cap="sq">
              <a:solidFill>
                <a:srgbClr val="FF0000"/>
              </a:solidFill>
              <a:miter lim="800000"/>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57740" name="Text Box 12"/>
            <p:cNvSpPr txBox="1">
              <a:spLocks noChangeArrowheads="1"/>
            </p:cNvSpPr>
            <p:nvPr/>
          </p:nvSpPr>
          <p:spPr bwMode="auto">
            <a:xfrm>
              <a:off x="3833" y="2115"/>
              <a:ext cx="108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solidFill>
                    <a:srgbClr val="111111"/>
                  </a:solidFill>
                  <a:latin typeface="Times New Roman" panose="02020603050405020304" pitchFamily="18" charset="0"/>
                  <a:ea typeface="楷体" panose="02010609060101010101" pitchFamily="49" charset="-122"/>
                  <a:cs typeface="Times New Roman" panose="02020603050405020304" pitchFamily="18" charset="0"/>
                </a:rPr>
                <a:t>实际方向</a:t>
              </a:r>
            </a:p>
          </p:txBody>
        </p:sp>
      </p:grpSp>
      <p:sp>
        <p:nvSpPr>
          <p:cNvPr id="457742" name="Text Box 14"/>
          <p:cNvSpPr txBox="1">
            <a:spLocks noChangeArrowheads="1"/>
          </p:cNvSpPr>
          <p:nvPr/>
        </p:nvSpPr>
        <p:spPr bwMode="auto">
          <a:xfrm>
            <a:off x="158653" y="4386036"/>
            <a:ext cx="8978633" cy="1446550"/>
          </a:xfrm>
          <a:prstGeom prst="rect">
            <a:avLst/>
          </a:prstGeom>
          <a:noFill/>
          <a:ln w="57150" cap="sq" cmpd="thickThin">
            <a:solidFill>
              <a:srgbClr val="FF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在</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 </a:t>
            </a:r>
            <a:r>
              <a:rPr lang="en-US" altLang="zh-CN" sz="2200" dirty="0" err="1">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i</a:t>
            </a:r>
            <a:r>
              <a:rPr lang="en-US" altLang="zh-CN" sz="2200" baseline="-25000" dirty="0" err="1">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L</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 &lt;5mA</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时，由于</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T</a:t>
            </a:r>
            <a:r>
              <a:rPr lang="en-US" altLang="zh-CN" sz="2200" baseline="-25000" dirty="0">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4</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为射极</a:t>
            </a:r>
            <a:r>
              <a:rPr lang="zh-CN" altLang="en-US" sz="2200" dirty="0" smtClean="0">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输出</a:t>
            </a:r>
            <a:r>
              <a:rPr lang="en-US" altLang="zh-CN" sz="2200" dirty="0" smtClean="0">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a:t>
            </a:r>
            <a:r>
              <a:rPr lang="zh-CN" altLang="en-US" sz="2200" dirty="0" smtClean="0">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射极跟随器</a:t>
            </a:r>
            <a:r>
              <a:rPr lang="en-US" altLang="zh-CN" sz="2200" dirty="0" smtClean="0">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a:t>
            </a:r>
            <a:r>
              <a:rPr lang="zh-CN" altLang="en-US" sz="2200" dirty="0" smtClean="0">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，故</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输出电阻低，输出电压</a:t>
            </a:r>
            <a:r>
              <a:rPr lang="en-US" altLang="zh-CN" sz="2200" dirty="0" err="1">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v</a:t>
            </a:r>
            <a:r>
              <a:rPr lang="en-US" altLang="zh-CN" sz="2200" baseline="-25000" dirty="0" err="1">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o</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几乎不随负载电流变化</a:t>
            </a:r>
            <a:r>
              <a:rPr lang="zh-CN" altLang="en-US" sz="2200" dirty="0" smtClean="0">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 </a:t>
            </a:r>
            <a:r>
              <a:rPr lang="en-US" altLang="zh-CN" sz="2200" dirty="0" err="1">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i</a:t>
            </a:r>
            <a:r>
              <a:rPr lang="en-US" altLang="zh-CN" sz="2200" baseline="-25000" dirty="0" err="1">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L</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 &gt; 5mA</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时，</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T</a:t>
            </a:r>
            <a:r>
              <a:rPr lang="en-US" altLang="zh-CN" sz="2200" baseline="-25000" dirty="0">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4</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进入饱和状态，输出电压</a:t>
            </a:r>
            <a:r>
              <a:rPr lang="en-US" altLang="zh-CN" sz="2200" dirty="0" err="1">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v</a:t>
            </a:r>
            <a:r>
              <a:rPr lang="en-US" altLang="zh-CN" sz="2200" baseline="-25000" dirty="0" err="1">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o</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随负载电流变化几乎线性下降。由于功耗限制，手册上的高电平输出电流要远小于</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5mA</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74</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系列最大为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I</a:t>
            </a:r>
            <a:r>
              <a:rPr lang="en-US" altLang="zh-CN" sz="2200" baseline="-25000" dirty="0">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OH</a:t>
            </a:r>
            <a:r>
              <a:rPr lang="zh-CN" altLang="en-US" sz="2200" baseline="-25000" dirty="0">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a:t>
            </a:r>
            <a:r>
              <a:rPr lang="en-US" altLang="zh-CN" sz="2200" baseline="-25000" dirty="0">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max</a:t>
            </a:r>
            <a:r>
              <a:rPr lang="zh-CN" altLang="en-US" sz="2200" baseline="-25000" dirty="0">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0.4mA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57730"/>
                                        </p:tgtEl>
                                        <p:attrNameLst>
                                          <p:attrName>style.visibility</p:attrName>
                                        </p:attrNameLst>
                                      </p:cBhvr>
                                      <p:to>
                                        <p:strVal val="visible"/>
                                      </p:to>
                                    </p:set>
                                    <p:animEffect transition="in" filter="box(in)">
                                      <p:cBhvr>
                                        <p:cTn id="7" dur="1000"/>
                                        <p:tgtEl>
                                          <p:spTgt spid="45773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57738"/>
                                        </p:tgtEl>
                                        <p:attrNameLst>
                                          <p:attrName>style.visibility</p:attrName>
                                        </p:attrNameLst>
                                      </p:cBhvr>
                                      <p:to>
                                        <p:strVal val="visible"/>
                                      </p:to>
                                    </p:set>
                                    <p:animEffect transition="in" filter="dissolve">
                                      <p:cBhvr>
                                        <p:cTn id="12" dur="1000"/>
                                        <p:tgtEl>
                                          <p:spTgt spid="45773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57741"/>
                                        </p:tgtEl>
                                        <p:attrNameLst>
                                          <p:attrName>style.visibility</p:attrName>
                                        </p:attrNameLst>
                                      </p:cBhvr>
                                      <p:to>
                                        <p:strVal val="visible"/>
                                      </p:to>
                                    </p:set>
                                    <p:animEffect transition="in" filter="dissolve">
                                      <p:cBhvr>
                                        <p:cTn id="17" dur="1000"/>
                                        <p:tgtEl>
                                          <p:spTgt spid="45774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457742"/>
                                        </p:tgtEl>
                                        <p:attrNameLst>
                                          <p:attrName>style.visibility</p:attrName>
                                        </p:attrNameLst>
                                      </p:cBhvr>
                                      <p:to>
                                        <p:strVal val="visible"/>
                                      </p:to>
                                    </p:set>
                                    <p:animEffect transition="in" filter="barn(outVertical)">
                                      <p:cBhvr>
                                        <p:cTn id="22" dur="500"/>
                                        <p:tgtEl>
                                          <p:spTgt spid="4577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730" grpId="0" animBg="1"/>
      <p:bldP spid="457742"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a:xfrm>
            <a:off x="186228" y="261902"/>
            <a:ext cx="3168650" cy="431800"/>
          </a:xfrm>
          <a:solidFill>
            <a:schemeClr val="bg1"/>
          </a:solidFill>
        </p:spPr>
        <p:txBody>
          <a:bodyPr>
            <a:normAutofit/>
          </a:bodyPr>
          <a:lstStyle/>
          <a:p>
            <a:pPr algn="l"/>
            <a:r>
              <a:rPr lang="en-US" altLang="zh-CN" sz="2400" u="sng" dirty="0">
                <a:effectLst/>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u="sng" dirty="0">
                <a:effectLst/>
                <a:latin typeface="Times New Roman" panose="02020603050405020304" pitchFamily="18" charset="0"/>
                <a:ea typeface="楷体" panose="02010609060101010101" pitchFamily="49" charset="-122"/>
                <a:cs typeface="Times New Roman" panose="02020603050405020304" pitchFamily="18" charset="0"/>
              </a:rPr>
              <a:t>低电平输出特性</a:t>
            </a:r>
          </a:p>
        </p:txBody>
      </p:sp>
      <p:pic>
        <p:nvPicPr>
          <p:cNvPr id="458758" name="Picture 6" descr="3-5-9"/>
          <p:cNvPicPr>
            <a:picLocks noChangeAspect="1" noChangeArrowheads="1"/>
          </p:cNvPicPr>
          <p:nvPr/>
        </p:nvPicPr>
        <p:blipFill>
          <a:blip r:embed="rId2" cstate="print">
            <a:extLst>
              <a:ext uri="{28A0092B-C50C-407E-A947-70E740481C1C}">
                <a14:useLocalDpi xmlns:a14="http://schemas.microsoft.com/office/drawing/2010/main" val="0"/>
              </a:ext>
            </a:extLst>
          </a:blip>
          <a:srcRect t="3911" r="2339" b="16705"/>
          <a:stretch>
            <a:fillRect/>
          </a:stretch>
        </p:blipFill>
        <p:spPr bwMode="auto">
          <a:xfrm>
            <a:off x="186228" y="876534"/>
            <a:ext cx="4176712" cy="3092450"/>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458759" name="Text Box 7"/>
          <p:cNvSpPr txBox="1">
            <a:spLocks noChangeArrowheads="1"/>
          </p:cNvSpPr>
          <p:nvPr/>
        </p:nvSpPr>
        <p:spPr bwMode="auto">
          <a:xfrm>
            <a:off x="-76986" y="4680184"/>
            <a:ext cx="922098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当输出为</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OL</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时，</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4</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截止，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5</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导通，等效电路如图</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3.5.16</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所示</a:t>
            </a:r>
            <a:endParaRPr lang="zh-CN" altLang="en-US" sz="2400" baseline="-25000" dirty="0">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458761" name="Group 9"/>
          <p:cNvGrpSpPr/>
          <p:nvPr/>
        </p:nvGrpSpPr>
        <p:grpSpPr bwMode="auto">
          <a:xfrm>
            <a:off x="4932363" y="482834"/>
            <a:ext cx="4211637" cy="4057650"/>
            <a:chOff x="3107" y="436"/>
            <a:chExt cx="2653" cy="2556"/>
          </a:xfrm>
        </p:grpSpPr>
        <p:pic>
          <p:nvPicPr>
            <p:cNvPr id="458757" name="Picture 5" descr="3-5-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15" y="436"/>
              <a:ext cx="1792" cy="2268"/>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458760" name="Rectangle 8"/>
            <p:cNvSpPr>
              <a:spLocks noChangeArrowheads="1"/>
            </p:cNvSpPr>
            <p:nvPr/>
          </p:nvSpPr>
          <p:spPr bwMode="auto">
            <a:xfrm>
              <a:off x="3107" y="2704"/>
              <a:ext cx="26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3.5.16</a:t>
              </a:r>
              <a:r>
                <a:rPr lang="zh-CN" altLang="en-US" sz="2400" dirty="0" smtClean="0">
                  <a:latin typeface="Times New Roman" panose="02020603050405020304" pitchFamily="18" charset="0"/>
                  <a:ea typeface="楷体" panose="02010609060101010101" pitchFamily="49" charset="-122"/>
                  <a:cs typeface="Times New Roman" panose="02020603050405020304" pitchFamily="18" charset="0"/>
                </a:rPr>
                <a:t>输出低电平</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等效电路</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8754"/>
                                        </p:tgtEl>
                                        <p:attrNameLst>
                                          <p:attrName>style.visibility</p:attrName>
                                        </p:attrNameLst>
                                      </p:cBhvr>
                                      <p:to>
                                        <p:strVal val="visible"/>
                                      </p:to>
                                    </p:set>
                                    <p:animEffect transition="in" filter="wipe(left)">
                                      <p:cBhvr>
                                        <p:cTn id="7" dur="1000"/>
                                        <p:tgtEl>
                                          <p:spTgt spid="4587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58758"/>
                                        </p:tgtEl>
                                        <p:attrNameLst>
                                          <p:attrName>style.visibility</p:attrName>
                                        </p:attrNameLst>
                                      </p:cBhvr>
                                      <p:to>
                                        <p:strVal val="visible"/>
                                      </p:to>
                                    </p:set>
                                    <p:animEffect transition="in" filter="dissolve">
                                      <p:cBhvr>
                                        <p:cTn id="12" dur="1000"/>
                                        <p:tgtEl>
                                          <p:spTgt spid="458758"/>
                                        </p:tgtEl>
                                      </p:cBhvr>
                                    </p:animEffect>
                                  </p:childTnLst>
                                </p:cTn>
                              </p:par>
                            </p:childTnLst>
                          </p:cTn>
                        </p:par>
                      </p:childTnLst>
                    </p:cTn>
                  </p:par>
                  <p:par>
                    <p:cTn id="13" fill="hold">
                      <p:stCondLst>
                        <p:cond delay="indefinite"/>
                      </p:stCondLst>
                      <p:childTnLst>
                        <p:par>
                          <p:cTn id="14" fill="hold">
                            <p:stCondLst>
                              <p:cond delay="0"/>
                            </p:stCondLst>
                            <p:childTnLst>
                              <p:par>
                                <p:cTn id="15" presetID="29" presetClass="entr" presetSubtype="0" fill="hold" grpId="0" nodeType="clickEffect">
                                  <p:stCondLst>
                                    <p:cond delay="0"/>
                                  </p:stCondLst>
                                  <p:childTnLst>
                                    <p:set>
                                      <p:cBhvr>
                                        <p:cTn id="16" dur="1" fill="hold">
                                          <p:stCondLst>
                                            <p:cond delay="0"/>
                                          </p:stCondLst>
                                        </p:cTn>
                                        <p:tgtEl>
                                          <p:spTgt spid="458759"/>
                                        </p:tgtEl>
                                        <p:attrNameLst>
                                          <p:attrName>style.visibility</p:attrName>
                                        </p:attrNameLst>
                                      </p:cBhvr>
                                      <p:to>
                                        <p:strVal val="visible"/>
                                      </p:to>
                                    </p:set>
                                    <p:anim calcmode="lin" valueType="num">
                                      <p:cBhvr>
                                        <p:cTn id="17" dur="1000" fill="hold"/>
                                        <p:tgtEl>
                                          <p:spTgt spid="458759"/>
                                        </p:tgtEl>
                                        <p:attrNameLst>
                                          <p:attrName>ppt_x</p:attrName>
                                        </p:attrNameLst>
                                      </p:cBhvr>
                                      <p:tavLst>
                                        <p:tav tm="0">
                                          <p:val>
                                            <p:strVal val="#ppt_x-.2"/>
                                          </p:val>
                                        </p:tav>
                                        <p:tav tm="100000">
                                          <p:val>
                                            <p:strVal val="#ppt_x"/>
                                          </p:val>
                                        </p:tav>
                                      </p:tavLst>
                                    </p:anim>
                                    <p:anim calcmode="lin" valueType="num">
                                      <p:cBhvr>
                                        <p:cTn id="18" dur="1000" fill="hold"/>
                                        <p:tgtEl>
                                          <p:spTgt spid="458759"/>
                                        </p:tgtEl>
                                        <p:attrNameLst>
                                          <p:attrName>ppt_y</p:attrName>
                                        </p:attrNameLst>
                                      </p:cBhvr>
                                      <p:tavLst>
                                        <p:tav tm="0">
                                          <p:val>
                                            <p:strVal val="#ppt_y"/>
                                          </p:val>
                                        </p:tav>
                                        <p:tav tm="100000">
                                          <p:val>
                                            <p:strVal val="#ppt_y"/>
                                          </p:val>
                                        </p:tav>
                                      </p:tavLst>
                                    </p:anim>
                                    <p:animEffect transition="in" filter="wipe(right)" prLst="gradientSize: 0.1">
                                      <p:cBhvr>
                                        <p:cTn id="19" dur="1000"/>
                                        <p:tgtEl>
                                          <p:spTgt spid="458759"/>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458761"/>
                                        </p:tgtEl>
                                        <p:attrNameLst>
                                          <p:attrName>style.visibility</p:attrName>
                                        </p:attrNameLst>
                                      </p:cBhvr>
                                      <p:to>
                                        <p:strVal val="visible"/>
                                      </p:to>
                                    </p:set>
                                    <p:animEffect transition="in" filter="dissolve">
                                      <p:cBhvr>
                                        <p:cTn id="24" dur="1000"/>
                                        <p:tgtEl>
                                          <p:spTgt spid="4587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754" grpId="0" animBg="1"/>
      <p:bldP spid="458759"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a:xfrm>
            <a:off x="0" y="89471"/>
            <a:ext cx="8229600" cy="719138"/>
          </a:xfrm>
          <a:solidFill>
            <a:schemeClr val="bg1"/>
          </a:solidFill>
        </p:spPr>
        <p:txBody>
          <a:bodyPr/>
          <a:lstStyle/>
          <a:p>
            <a:pPr algn="l"/>
            <a:r>
              <a:rPr lang="zh-CN" altLang="en-US" sz="2800" b="1" dirty="0">
                <a:effectLst/>
                <a:latin typeface="楷体" panose="02010609060101010101" pitchFamily="49" charset="-122"/>
                <a:ea typeface="楷体" panose="02010609060101010101" pitchFamily="49" charset="-122"/>
              </a:rPr>
              <a:t>其低电平输出特性曲线如图</a:t>
            </a:r>
            <a:r>
              <a:rPr lang="en-US" altLang="zh-CN" sz="2800" b="1" dirty="0">
                <a:effectLst/>
                <a:latin typeface="楷体" panose="02010609060101010101" pitchFamily="49" charset="-122"/>
                <a:ea typeface="楷体" panose="02010609060101010101" pitchFamily="49" charset="-122"/>
              </a:rPr>
              <a:t>3.5.17</a:t>
            </a:r>
            <a:r>
              <a:rPr lang="zh-CN" altLang="en-US" sz="2800" b="1" dirty="0">
                <a:effectLst/>
                <a:latin typeface="楷体" panose="02010609060101010101" pitchFamily="49" charset="-122"/>
                <a:ea typeface="楷体" panose="02010609060101010101" pitchFamily="49" charset="-122"/>
              </a:rPr>
              <a:t>所示</a:t>
            </a:r>
          </a:p>
        </p:txBody>
      </p:sp>
      <p:graphicFrame>
        <p:nvGraphicFramePr>
          <p:cNvPr id="459780" name="Object 4"/>
          <p:cNvGraphicFramePr>
            <a:graphicFrameLocks noChangeAspect="1"/>
          </p:cNvGraphicFramePr>
          <p:nvPr/>
        </p:nvGraphicFramePr>
        <p:xfrm>
          <a:off x="276069" y="4939395"/>
          <a:ext cx="8713788" cy="941387"/>
        </p:xfrm>
        <a:graphic>
          <a:graphicData uri="http://schemas.openxmlformats.org/presentationml/2006/ole">
            <mc:AlternateContent xmlns:mc="http://schemas.openxmlformats.org/markup-compatibility/2006">
              <mc:Choice xmlns:v="urn:schemas-microsoft-com:vml" Requires="v">
                <p:oleObj spid="_x0000_s62521" name="Equation" r:id="rId3" imgW="101498400" imgH="10972800" progId="Equation.3">
                  <p:embed/>
                </p:oleObj>
              </mc:Choice>
              <mc:Fallback>
                <p:oleObj name="Equation" r:id="rId3" imgW="101498400" imgH="10972800" progId="Equation.3">
                  <p:embed/>
                  <p:pic>
                    <p:nvPicPr>
                      <p:cNvPr id="0" name="Object 4"/>
                      <p:cNvPicPr>
                        <a:picLocks noChangeAspect="1" noChangeArrowheads="1"/>
                      </p:cNvPicPr>
                      <p:nvPr/>
                    </p:nvPicPr>
                    <p:blipFill>
                      <a:blip r:embed="rId4"/>
                      <a:srcRect/>
                      <a:stretch>
                        <a:fillRect/>
                      </a:stretch>
                    </p:blipFill>
                    <p:spPr bwMode="auto">
                      <a:xfrm>
                        <a:off x="276069" y="4939395"/>
                        <a:ext cx="8713788" cy="941387"/>
                      </a:xfrm>
                      <a:prstGeom prst="rect">
                        <a:avLst/>
                      </a:prstGeom>
                      <a:noFill/>
                      <a:ln w="57150" cmpd="thickThin">
                        <a:solidFill>
                          <a:srgbClr val="FF0000"/>
                        </a:solidFill>
                        <a:miter lim="800000"/>
                        <a:headEnd/>
                        <a:tailEnd/>
                      </a:ln>
                      <a:effectLst/>
                    </p:spPr>
                  </p:pic>
                </p:oleObj>
              </mc:Fallback>
            </mc:AlternateContent>
          </a:graphicData>
        </a:graphic>
      </p:graphicFrame>
      <p:grpSp>
        <p:nvGrpSpPr>
          <p:cNvPr id="459783" name="Group 7"/>
          <p:cNvGrpSpPr/>
          <p:nvPr/>
        </p:nvGrpSpPr>
        <p:grpSpPr bwMode="auto">
          <a:xfrm>
            <a:off x="5017821" y="881745"/>
            <a:ext cx="4211637" cy="4057650"/>
            <a:chOff x="3107" y="436"/>
            <a:chExt cx="2653" cy="2556"/>
          </a:xfrm>
        </p:grpSpPr>
        <p:pic>
          <p:nvPicPr>
            <p:cNvPr id="459784" name="Picture 8" descr="3-5-1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15" y="436"/>
              <a:ext cx="1792" cy="2268"/>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459785" name="Rectangle 9"/>
            <p:cNvSpPr>
              <a:spLocks noChangeArrowheads="1"/>
            </p:cNvSpPr>
            <p:nvPr/>
          </p:nvSpPr>
          <p:spPr bwMode="auto">
            <a:xfrm>
              <a:off x="3107" y="2704"/>
              <a:ext cx="26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pPr>
              <a:r>
                <a:rPr lang="zh-CN" altLang="en-US" sz="2400" dirty="0">
                  <a:latin typeface="楷体" panose="02010609060101010101" pitchFamily="49" charset="-122"/>
                  <a:ea typeface="楷体" panose="02010609060101010101" pitchFamily="49" charset="-122"/>
                </a:rPr>
                <a:t>图</a:t>
              </a:r>
              <a:r>
                <a:rPr lang="en-US" altLang="zh-CN" sz="2400" dirty="0">
                  <a:latin typeface="楷体" panose="02010609060101010101" pitchFamily="49" charset="-122"/>
                  <a:ea typeface="楷体" panose="02010609060101010101" pitchFamily="49" charset="-122"/>
                </a:rPr>
                <a:t>3.5.16</a:t>
              </a:r>
              <a:r>
                <a:rPr lang="zh-CN" altLang="en-US" sz="2400" dirty="0" smtClean="0">
                  <a:latin typeface="楷体" panose="02010609060101010101" pitchFamily="49" charset="-122"/>
                  <a:ea typeface="楷体" panose="02010609060101010101" pitchFamily="49" charset="-122"/>
                </a:rPr>
                <a:t>输出低电平</a:t>
              </a:r>
              <a:r>
                <a:rPr lang="zh-CN" altLang="en-US" sz="2400" dirty="0">
                  <a:latin typeface="楷体" panose="02010609060101010101" pitchFamily="49" charset="-122"/>
                  <a:ea typeface="楷体" panose="02010609060101010101" pitchFamily="49" charset="-122"/>
                </a:rPr>
                <a:t>等效电路</a:t>
              </a:r>
            </a:p>
          </p:txBody>
        </p:sp>
      </p:grpSp>
      <p:grpSp>
        <p:nvGrpSpPr>
          <p:cNvPr id="459787" name="Group 11"/>
          <p:cNvGrpSpPr/>
          <p:nvPr/>
        </p:nvGrpSpPr>
        <p:grpSpPr bwMode="auto">
          <a:xfrm>
            <a:off x="292738" y="881745"/>
            <a:ext cx="4824412" cy="3536951"/>
            <a:chOff x="249" y="890"/>
            <a:chExt cx="3039" cy="2228"/>
          </a:xfrm>
        </p:grpSpPr>
        <p:pic>
          <p:nvPicPr>
            <p:cNvPr id="45978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9" y="890"/>
              <a:ext cx="3039" cy="1939"/>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459786" name="Rectangle 10"/>
            <p:cNvSpPr>
              <a:spLocks noChangeArrowheads="1"/>
            </p:cNvSpPr>
            <p:nvPr/>
          </p:nvSpPr>
          <p:spPr bwMode="auto">
            <a:xfrm>
              <a:off x="249" y="2827"/>
              <a:ext cx="273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pPr>
              <a:r>
                <a:rPr lang="zh-CN" altLang="en-US" sz="2400">
                  <a:latin typeface="楷体" panose="02010609060101010101" pitchFamily="49" charset="-122"/>
                  <a:ea typeface="楷体" panose="02010609060101010101" pitchFamily="49" charset="-122"/>
                </a:rPr>
                <a:t>图</a:t>
              </a:r>
              <a:r>
                <a:rPr lang="en-US" altLang="zh-CN" sz="2400">
                  <a:latin typeface="楷体" panose="02010609060101010101" pitchFamily="49" charset="-122"/>
                  <a:ea typeface="楷体" panose="02010609060101010101" pitchFamily="49" charset="-122"/>
                </a:rPr>
                <a:t>3.5.17 </a:t>
              </a:r>
              <a:r>
                <a:rPr lang="zh-CN" altLang="en-US" sz="2400">
                  <a:latin typeface="楷体" panose="02010609060101010101" pitchFamily="49" charset="-122"/>
                  <a:ea typeface="楷体" panose="02010609060101010101" pitchFamily="49" charset="-122"/>
                </a:rPr>
                <a:t>输出低电平特性曲线</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59778"/>
                                        </p:tgtEl>
                                        <p:attrNameLst>
                                          <p:attrName>style.visibility</p:attrName>
                                        </p:attrNameLst>
                                      </p:cBhvr>
                                      <p:to>
                                        <p:strVal val="visible"/>
                                      </p:to>
                                    </p:set>
                                    <p:animEffect transition="in" filter="box(in)">
                                      <p:cBhvr>
                                        <p:cTn id="7" dur="500"/>
                                        <p:tgtEl>
                                          <p:spTgt spid="45977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59787"/>
                                        </p:tgtEl>
                                        <p:attrNameLst>
                                          <p:attrName>style.visibility</p:attrName>
                                        </p:attrNameLst>
                                      </p:cBhvr>
                                      <p:to>
                                        <p:strVal val="visible"/>
                                      </p:to>
                                    </p:set>
                                    <p:animEffect transition="in" filter="dissolve">
                                      <p:cBhvr>
                                        <p:cTn id="12" dur="1000"/>
                                        <p:tgtEl>
                                          <p:spTgt spid="45978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59783"/>
                                        </p:tgtEl>
                                        <p:attrNameLst>
                                          <p:attrName>style.visibility</p:attrName>
                                        </p:attrNameLst>
                                      </p:cBhvr>
                                      <p:to>
                                        <p:strVal val="visible"/>
                                      </p:to>
                                    </p:set>
                                    <p:animEffect transition="in" filter="dissolve">
                                      <p:cBhvr>
                                        <p:cTn id="17" dur="1000"/>
                                        <p:tgtEl>
                                          <p:spTgt spid="45978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59780"/>
                                        </p:tgtEl>
                                        <p:attrNameLst>
                                          <p:attrName>style.visibility</p:attrName>
                                        </p:attrNameLst>
                                      </p:cBhvr>
                                      <p:to>
                                        <p:strVal val="visible"/>
                                      </p:to>
                                    </p:set>
                                    <p:animEffect transition="in" filter="fade">
                                      <p:cBhvr>
                                        <p:cTn id="22" dur="1000"/>
                                        <p:tgtEl>
                                          <p:spTgt spid="4597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9778"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168365" y="134938"/>
            <a:ext cx="4978400" cy="600075"/>
          </a:xfrm>
          <a:prstGeom prst="rect">
            <a:avLst/>
          </a:prstGeom>
          <a:solidFill>
            <a:schemeClr val="bg1"/>
          </a:solidFill>
          <a:ln>
            <a:noFill/>
          </a:ln>
          <a:effectLst/>
        </p:spPr>
        <p:txBody>
          <a:bodyPr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lang="en-US" altLang="zh-CN" sz="2800" dirty="0">
                <a:solidFill>
                  <a:srgbClr val="000000"/>
                </a:solidFill>
                <a:latin typeface="楷体" panose="02010609060101010101" pitchFamily="49" charset="-122"/>
                <a:ea typeface="楷体" panose="02010609060101010101" pitchFamily="49" charset="-122"/>
              </a:rPr>
              <a:t>3.</a:t>
            </a:r>
            <a:r>
              <a:rPr lang="zh-CN" altLang="en-US" sz="2800" dirty="0">
                <a:solidFill>
                  <a:srgbClr val="000000"/>
                </a:solidFill>
                <a:latin typeface="楷体" panose="02010609060101010101" pitchFamily="49" charset="-122"/>
                <a:ea typeface="楷体" panose="02010609060101010101" pitchFamily="49" charset="-122"/>
              </a:rPr>
              <a:t>扇出系数的计算</a:t>
            </a:r>
          </a:p>
        </p:txBody>
      </p:sp>
      <p:sp>
        <p:nvSpPr>
          <p:cNvPr id="6" name="Text Box 8"/>
          <p:cNvSpPr txBox="1">
            <a:spLocks noChangeArrowheads="1"/>
          </p:cNvSpPr>
          <p:nvPr/>
        </p:nvSpPr>
        <p:spPr bwMode="auto">
          <a:xfrm>
            <a:off x="168365" y="852488"/>
            <a:ext cx="4465638" cy="181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2800" dirty="0">
                <a:solidFill>
                  <a:srgbClr val="000000"/>
                </a:solidFill>
                <a:latin typeface="楷体" panose="02010609060101010101" pitchFamily="49" charset="-122"/>
                <a:ea typeface="楷体" panose="02010609060101010101" pitchFamily="49" charset="-122"/>
              </a:rPr>
              <a:t>G</a:t>
            </a:r>
            <a:r>
              <a:rPr lang="en-US" altLang="zh-CN" sz="2800" baseline="-25000" dirty="0">
                <a:solidFill>
                  <a:srgbClr val="000000"/>
                </a:solidFill>
                <a:latin typeface="楷体" panose="02010609060101010101" pitchFamily="49" charset="-122"/>
                <a:ea typeface="楷体" panose="02010609060101010101" pitchFamily="49" charset="-122"/>
              </a:rPr>
              <a:t>1</a:t>
            </a:r>
            <a:r>
              <a:rPr lang="zh-CN" altLang="en-US" sz="2800" dirty="0">
                <a:solidFill>
                  <a:srgbClr val="000000"/>
                </a:solidFill>
                <a:latin typeface="楷体" panose="02010609060101010101" pitchFamily="49" charset="-122"/>
                <a:ea typeface="楷体" panose="02010609060101010101" pitchFamily="49" charset="-122"/>
              </a:rPr>
              <a:t>门为驱动门， </a:t>
            </a:r>
            <a:r>
              <a:rPr lang="en-US" altLang="zh-CN" sz="2800" dirty="0">
                <a:solidFill>
                  <a:srgbClr val="000000"/>
                </a:solidFill>
                <a:latin typeface="楷体" panose="02010609060101010101" pitchFamily="49" charset="-122"/>
                <a:ea typeface="楷体" panose="02010609060101010101" pitchFamily="49" charset="-122"/>
              </a:rPr>
              <a:t>G</a:t>
            </a:r>
            <a:r>
              <a:rPr lang="en-US" altLang="zh-CN" sz="2800" baseline="-25000" dirty="0">
                <a:solidFill>
                  <a:srgbClr val="000000"/>
                </a:solidFill>
                <a:latin typeface="楷体" panose="02010609060101010101" pitchFamily="49" charset="-122"/>
                <a:ea typeface="楷体" panose="02010609060101010101" pitchFamily="49" charset="-122"/>
              </a:rPr>
              <a:t>2</a:t>
            </a:r>
            <a:r>
              <a:rPr lang="zh-CN" altLang="en-US" sz="2800" dirty="0" smtClean="0">
                <a:solidFill>
                  <a:srgbClr val="000000"/>
                </a:solidFill>
                <a:latin typeface="楷体" panose="02010609060101010101" pitchFamily="49" charset="-122"/>
                <a:ea typeface="楷体" panose="02010609060101010101" pitchFamily="49" charset="-122"/>
              </a:rPr>
              <a:t>、</a:t>
            </a:r>
            <a:r>
              <a:rPr lang="en-US" altLang="zh-CN" sz="2800" dirty="0" smtClean="0">
                <a:solidFill>
                  <a:srgbClr val="000000"/>
                </a:solidFill>
                <a:latin typeface="楷体" panose="02010609060101010101" pitchFamily="49" charset="-122"/>
                <a:ea typeface="楷体" panose="02010609060101010101" pitchFamily="49" charset="-122"/>
              </a:rPr>
              <a:t>G</a:t>
            </a:r>
            <a:r>
              <a:rPr lang="en-US" altLang="zh-CN" sz="2800" baseline="-25000" dirty="0" smtClean="0">
                <a:solidFill>
                  <a:srgbClr val="000000"/>
                </a:solidFill>
                <a:latin typeface="楷体" panose="02010609060101010101" pitchFamily="49" charset="-122"/>
                <a:ea typeface="楷体" panose="02010609060101010101" pitchFamily="49" charset="-122"/>
              </a:rPr>
              <a:t>3</a:t>
            </a:r>
            <a:r>
              <a:rPr lang="en-US" altLang="zh-CN" sz="2800" baseline="30000" dirty="0">
                <a:solidFill>
                  <a:srgbClr val="000000"/>
                </a:solidFill>
                <a:latin typeface="楷体" panose="02010609060101010101" pitchFamily="49" charset="-122"/>
                <a:ea typeface="楷体" panose="02010609060101010101" pitchFamily="49" charset="-122"/>
                <a:sym typeface="Symbol" panose="05050102010706020507" pitchFamily="18" charset="2"/>
              </a:rPr>
              <a:t></a:t>
            </a:r>
            <a:r>
              <a:rPr lang="zh-CN" altLang="en-US" sz="2800" dirty="0">
                <a:solidFill>
                  <a:srgbClr val="000000"/>
                </a:solidFill>
                <a:latin typeface="楷体" panose="02010609060101010101" pitchFamily="49" charset="-122"/>
                <a:ea typeface="楷体" panose="02010609060101010101" pitchFamily="49" charset="-122"/>
                <a:sym typeface="Symbol" panose="05050102010706020507" pitchFamily="18" charset="2"/>
              </a:rPr>
              <a:t>为负载门，</a:t>
            </a:r>
            <a:r>
              <a:rPr lang="en-US" altLang="zh-CN" sz="2800" i="1" dirty="0">
                <a:solidFill>
                  <a:srgbClr val="000000"/>
                </a:solidFill>
                <a:latin typeface="楷体" panose="02010609060101010101" pitchFamily="49" charset="-122"/>
                <a:ea typeface="楷体" panose="02010609060101010101" pitchFamily="49" charset="-122"/>
                <a:sym typeface="Symbol" panose="05050102010706020507" pitchFamily="18" charset="2"/>
              </a:rPr>
              <a:t>N</a:t>
            </a:r>
            <a:r>
              <a:rPr lang="zh-CN" altLang="en-US" sz="2800" dirty="0">
                <a:solidFill>
                  <a:srgbClr val="000000"/>
                </a:solidFill>
                <a:latin typeface="楷体" panose="02010609060101010101" pitchFamily="49" charset="-122"/>
                <a:ea typeface="楷体" panose="02010609060101010101" pitchFamily="49" charset="-122"/>
                <a:sym typeface="Symbol" panose="05050102010706020507" pitchFamily="18" charset="2"/>
              </a:rPr>
              <a:t>为扇出系数。当输出为低电平时，设可带</a:t>
            </a:r>
            <a:r>
              <a:rPr lang="en-US" altLang="zh-CN" sz="2800" i="1" dirty="0">
                <a:solidFill>
                  <a:srgbClr val="000000"/>
                </a:solidFill>
                <a:latin typeface="楷体" panose="02010609060101010101" pitchFamily="49" charset="-122"/>
                <a:ea typeface="楷体" panose="02010609060101010101" pitchFamily="49" charset="-122"/>
                <a:sym typeface="Symbol" panose="05050102010706020507" pitchFamily="18" charset="2"/>
              </a:rPr>
              <a:t>N</a:t>
            </a:r>
            <a:r>
              <a:rPr lang="en-US" altLang="zh-CN" sz="2800" baseline="-25000" dirty="0">
                <a:solidFill>
                  <a:srgbClr val="000000"/>
                </a:solidFill>
                <a:latin typeface="楷体" panose="02010609060101010101" pitchFamily="49" charset="-122"/>
                <a:ea typeface="楷体" panose="02010609060101010101" pitchFamily="49" charset="-122"/>
                <a:sym typeface="Symbol" panose="05050102010706020507" pitchFamily="18" charset="2"/>
              </a:rPr>
              <a:t>1</a:t>
            </a:r>
            <a:r>
              <a:rPr lang="zh-CN" altLang="en-US" sz="2800" dirty="0">
                <a:solidFill>
                  <a:srgbClr val="000000"/>
                </a:solidFill>
                <a:latin typeface="楷体" panose="02010609060101010101" pitchFamily="49" charset="-122"/>
                <a:ea typeface="楷体" panose="02010609060101010101" pitchFamily="49" charset="-122"/>
                <a:sym typeface="Symbol" panose="05050102010706020507" pitchFamily="18" charset="2"/>
              </a:rPr>
              <a:t>个非门，则有</a:t>
            </a:r>
          </a:p>
        </p:txBody>
      </p:sp>
      <p:grpSp>
        <p:nvGrpSpPr>
          <p:cNvPr id="7" name="Group 24"/>
          <p:cNvGrpSpPr/>
          <p:nvPr/>
        </p:nvGrpSpPr>
        <p:grpSpPr bwMode="auto">
          <a:xfrm>
            <a:off x="4929202" y="1358411"/>
            <a:ext cx="3616325" cy="4176713"/>
            <a:chOff x="3152" y="1389"/>
            <a:chExt cx="2278" cy="2631"/>
          </a:xfrm>
        </p:grpSpPr>
        <p:pic>
          <p:nvPicPr>
            <p:cNvPr id="121866" name="Picture 6" descr="3-5-17"/>
            <p:cNvPicPr>
              <a:picLocks noChangeAspect="1" noChangeArrowheads="1"/>
            </p:cNvPicPr>
            <p:nvPr/>
          </p:nvPicPr>
          <p:blipFill>
            <a:blip r:embed="rId3" cstate="print">
              <a:extLst>
                <a:ext uri="{28A0092B-C50C-407E-A947-70E740481C1C}">
                  <a14:useLocalDpi xmlns:a14="http://schemas.microsoft.com/office/drawing/2010/main" val="0"/>
                </a:ext>
              </a:extLst>
            </a:blip>
            <a:srcRect b="3343"/>
            <a:stretch>
              <a:fillRect/>
            </a:stretch>
          </p:blipFill>
          <p:spPr bwMode="auto">
            <a:xfrm>
              <a:off x="3152" y="1389"/>
              <a:ext cx="2278" cy="2631"/>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0" name="AutoShape 12"/>
            <p:cNvSpPr>
              <a:spLocks noChangeArrowheads="1"/>
            </p:cNvSpPr>
            <p:nvPr/>
          </p:nvSpPr>
          <p:spPr bwMode="auto">
            <a:xfrm>
              <a:off x="3833" y="2432"/>
              <a:ext cx="226" cy="91"/>
            </a:xfrm>
            <a:prstGeom prst="leftArrow">
              <a:avLst>
                <a:gd name="adj1" fmla="val 50000"/>
                <a:gd name="adj2" fmla="val 62088"/>
              </a:avLst>
            </a:prstGeom>
            <a:solidFill>
              <a:srgbClr val="FF0000"/>
            </a:solidFill>
            <a:ln w="12700" cap="sq">
              <a:solidFill>
                <a:srgbClr val="FFFFFF"/>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ct val="50000"/>
                </a:spcBef>
                <a:spcAft>
                  <a:spcPts val="0"/>
                </a:spcAft>
                <a:defRPr/>
              </a:pPr>
              <a:endParaRPr lang="zh-CN" altLang="en-US" sz="2800" b="1" kern="0">
                <a:solidFill>
                  <a:srgbClr val="000000"/>
                </a:solidFill>
                <a:latin typeface="楷体" panose="02010609060101010101" pitchFamily="49" charset="-122"/>
                <a:ea typeface="楷体" panose="02010609060101010101" pitchFamily="49" charset="-122"/>
              </a:endParaRPr>
            </a:p>
          </p:txBody>
        </p:sp>
        <p:sp>
          <p:nvSpPr>
            <p:cNvPr id="11" name="AutoShape 14"/>
            <p:cNvSpPr>
              <a:spLocks noChangeArrowheads="1"/>
            </p:cNvSpPr>
            <p:nvPr/>
          </p:nvSpPr>
          <p:spPr bwMode="auto">
            <a:xfrm>
              <a:off x="4195" y="1661"/>
              <a:ext cx="226" cy="91"/>
            </a:xfrm>
            <a:prstGeom prst="leftArrow">
              <a:avLst>
                <a:gd name="adj1" fmla="val 50000"/>
                <a:gd name="adj2" fmla="val 62088"/>
              </a:avLst>
            </a:prstGeom>
            <a:solidFill>
              <a:srgbClr val="FF0000"/>
            </a:solidFill>
            <a:ln w="12700" cap="sq">
              <a:solidFill>
                <a:srgbClr val="FFFFFF"/>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ct val="50000"/>
                </a:spcBef>
                <a:spcAft>
                  <a:spcPts val="0"/>
                </a:spcAft>
                <a:defRPr/>
              </a:pPr>
              <a:endParaRPr lang="zh-CN" altLang="en-US" sz="2800" b="1" kern="0">
                <a:solidFill>
                  <a:srgbClr val="000000"/>
                </a:solidFill>
                <a:latin typeface="楷体" panose="02010609060101010101" pitchFamily="49" charset="-122"/>
                <a:ea typeface="楷体" panose="02010609060101010101" pitchFamily="49" charset="-122"/>
              </a:endParaRPr>
            </a:p>
          </p:txBody>
        </p:sp>
        <p:sp>
          <p:nvSpPr>
            <p:cNvPr id="12" name="AutoShape 15"/>
            <p:cNvSpPr>
              <a:spLocks noChangeArrowheads="1"/>
            </p:cNvSpPr>
            <p:nvPr/>
          </p:nvSpPr>
          <p:spPr bwMode="auto">
            <a:xfrm>
              <a:off x="4195" y="2205"/>
              <a:ext cx="226" cy="91"/>
            </a:xfrm>
            <a:prstGeom prst="leftArrow">
              <a:avLst>
                <a:gd name="adj1" fmla="val 50000"/>
                <a:gd name="adj2" fmla="val 62088"/>
              </a:avLst>
            </a:prstGeom>
            <a:solidFill>
              <a:srgbClr val="FF0000"/>
            </a:solidFill>
            <a:ln w="12700" cap="sq">
              <a:solidFill>
                <a:srgbClr val="FFFFFF"/>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ct val="50000"/>
                </a:spcBef>
                <a:spcAft>
                  <a:spcPts val="0"/>
                </a:spcAft>
                <a:defRPr/>
              </a:pPr>
              <a:endParaRPr lang="zh-CN" altLang="en-US" sz="2800" b="1" kern="0">
                <a:solidFill>
                  <a:srgbClr val="000000"/>
                </a:solidFill>
                <a:latin typeface="楷体" panose="02010609060101010101" pitchFamily="49" charset="-122"/>
                <a:ea typeface="楷体" panose="02010609060101010101" pitchFamily="49" charset="-122"/>
              </a:endParaRPr>
            </a:p>
          </p:txBody>
        </p:sp>
        <p:sp>
          <p:nvSpPr>
            <p:cNvPr id="13" name="AutoShape 16"/>
            <p:cNvSpPr>
              <a:spLocks noChangeArrowheads="1"/>
            </p:cNvSpPr>
            <p:nvPr/>
          </p:nvSpPr>
          <p:spPr bwMode="auto">
            <a:xfrm>
              <a:off x="4195" y="2795"/>
              <a:ext cx="226" cy="91"/>
            </a:xfrm>
            <a:prstGeom prst="leftArrow">
              <a:avLst>
                <a:gd name="adj1" fmla="val 50000"/>
                <a:gd name="adj2" fmla="val 62088"/>
              </a:avLst>
            </a:prstGeom>
            <a:solidFill>
              <a:srgbClr val="FF0000"/>
            </a:solidFill>
            <a:ln w="12700" cap="sq">
              <a:solidFill>
                <a:srgbClr val="FFFFFF"/>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ct val="50000"/>
                </a:spcBef>
                <a:spcAft>
                  <a:spcPts val="0"/>
                </a:spcAft>
                <a:defRPr/>
              </a:pPr>
              <a:endParaRPr lang="zh-CN" altLang="en-US" sz="2800" b="1" kern="0">
                <a:solidFill>
                  <a:srgbClr val="000000"/>
                </a:solidFill>
                <a:latin typeface="楷体" panose="02010609060101010101" pitchFamily="49" charset="-122"/>
                <a:ea typeface="楷体" panose="02010609060101010101" pitchFamily="49" charset="-122"/>
              </a:endParaRPr>
            </a:p>
          </p:txBody>
        </p:sp>
        <p:sp>
          <p:nvSpPr>
            <p:cNvPr id="14" name="AutoShape 17"/>
            <p:cNvSpPr>
              <a:spLocks noChangeArrowheads="1"/>
            </p:cNvSpPr>
            <p:nvPr/>
          </p:nvSpPr>
          <p:spPr bwMode="auto">
            <a:xfrm>
              <a:off x="4195" y="3748"/>
              <a:ext cx="226" cy="91"/>
            </a:xfrm>
            <a:prstGeom prst="leftArrow">
              <a:avLst>
                <a:gd name="adj1" fmla="val 50000"/>
                <a:gd name="adj2" fmla="val 62088"/>
              </a:avLst>
            </a:prstGeom>
            <a:solidFill>
              <a:srgbClr val="FF0000"/>
            </a:solidFill>
            <a:ln w="12700" cap="sq">
              <a:solidFill>
                <a:srgbClr val="FFFFFF"/>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ct val="50000"/>
                </a:spcBef>
                <a:spcAft>
                  <a:spcPts val="0"/>
                </a:spcAft>
                <a:defRPr/>
              </a:pPr>
              <a:endParaRPr lang="zh-CN" altLang="en-US" sz="2800" b="1" kern="0">
                <a:solidFill>
                  <a:srgbClr val="000000"/>
                </a:solidFill>
                <a:latin typeface="楷体" panose="02010609060101010101" pitchFamily="49" charset="-122"/>
                <a:ea typeface="楷体" panose="02010609060101010101" pitchFamily="49" charset="-122"/>
              </a:endParaRPr>
            </a:p>
          </p:txBody>
        </p:sp>
        <p:sp>
          <p:nvSpPr>
            <p:cNvPr id="15" name="Rectangle 18"/>
            <p:cNvSpPr>
              <a:spLocks noChangeArrowheads="1"/>
            </p:cNvSpPr>
            <p:nvPr/>
          </p:nvSpPr>
          <p:spPr bwMode="auto">
            <a:xfrm>
              <a:off x="3787" y="2478"/>
              <a:ext cx="38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lang="en-US" altLang="zh-CN" sz="2800" b="1" kern="0">
                  <a:solidFill>
                    <a:srgbClr val="000000"/>
                  </a:solidFill>
                  <a:latin typeface="楷体" panose="02010609060101010101" pitchFamily="49" charset="-122"/>
                  <a:ea typeface="楷体" panose="02010609060101010101" pitchFamily="49" charset="-122"/>
                </a:rPr>
                <a:t>I</a:t>
              </a:r>
              <a:r>
                <a:rPr lang="en-US" altLang="zh-CN" sz="2800" b="1" kern="0" baseline="-25000">
                  <a:solidFill>
                    <a:srgbClr val="000000"/>
                  </a:solidFill>
                  <a:latin typeface="楷体" panose="02010609060101010101" pitchFamily="49" charset="-122"/>
                  <a:ea typeface="楷体" panose="02010609060101010101" pitchFamily="49" charset="-122"/>
                </a:rPr>
                <a:t>OL</a:t>
              </a:r>
            </a:p>
          </p:txBody>
        </p:sp>
        <p:sp>
          <p:nvSpPr>
            <p:cNvPr id="16" name="Rectangle 19"/>
            <p:cNvSpPr>
              <a:spLocks noChangeArrowheads="1"/>
            </p:cNvSpPr>
            <p:nvPr/>
          </p:nvSpPr>
          <p:spPr bwMode="auto">
            <a:xfrm>
              <a:off x="4059" y="1389"/>
              <a:ext cx="38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lang="en-US" altLang="zh-CN" sz="2800" b="1" kern="0">
                  <a:solidFill>
                    <a:srgbClr val="000000"/>
                  </a:solidFill>
                  <a:latin typeface="楷体" panose="02010609060101010101" pitchFamily="49" charset="-122"/>
                  <a:ea typeface="楷体" panose="02010609060101010101" pitchFamily="49" charset="-122"/>
                </a:rPr>
                <a:t>I</a:t>
              </a:r>
              <a:r>
                <a:rPr lang="en-US" altLang="zh-CN" sz="2800" b="1" kern="0" baseline="-25000">
                  <a:solidFill>
                    <a:srgbClr val="000000"/>
                  </a:solidFill>
                  <a:latin typeface="楷体" panose="02010609060101010101" pitchFamily="49" charset="-122"/>
                  <a:ea typeface="楷体" panose="02010609060101010101" pitchFamily="49" charset="-122"/>
                </a:rPr>
                <a:t>IL</a:t>
              </a:r>
            </a:p>
          </p:txBody>
        </p:sp>
      </p:grpSp>
      <p:graphicFrame>
        <p:nvGraphicFramePr>
          <p:cNvPr id="17" name="Object 21"/>
          <p:cNvGraphicFramePr>
            <a:graphicFrameLocks noChangeAspect="1"/>
          </p:cNvGraphicFramePr>
          <p:nvPr/>
        </p:nvGraphicFramePr>
        <p:xfrm>
          <a:off x="1035852" y="2879725"/>
          <a:ext cx="2811462" cy="588963"/>
        </p:xfrm>
        <a:graphic>
          <a:graphicData uri="http://schemas.openxmlformats.org/presentationml/2006/ole">
            <mc:AlternateContent xmlns:mc="http://schemas.openxmlformats.org/markup-compatibility/2006">
              <mc:Choice xmlns:v="urn:schemas-microsoft-com:vml" Requires="v">
                <p:oleObj spid="_x0000_s63598" name="公式" r:id="rId4" imgW="965200" imgH="254000" progId="Equation.3">
                  <p:embed/>
                </p:oleObj>
              </mc:Choice>
              <mc:Fallback>
                <p:oleObj name="公式" r:id="rId4" imgW="965200" imgH="254000" progId="Equation.3">
                  <p:embed/>
                  <p:pic>
                    <p:nvPicPr>
                      <p:cNvPr id="0" name="Object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5852" y="2879725"/>
                        <a:ext cx="2811462" cy="588963"/>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AutoShape 22"/>
          <p:cNvSpPr>
            <a:spLocks noChangeArrowheads="1"/>
          </p:cNvSpPr>
          <p:nvPr/>
        </p:nvSpPr>
        <p:spPr bwMode="auto">
          <a:xfrm>
            <a:off x="2189964" y="3543300"/>
            <a:ext cx="217488" cy="360363"/>
          </a:xfrm>
          <a:prstGeom prst="downArrow">
            <a:avLst>
              <a:gd name="adj1" fmla="val 50000"/>
              <a:gd name="adj2" fmla="val 41423"/>
            </a:avLst>
          </a:prstGeom>
          <a:solidFill>
            <a:srgbClr val="FF0000"/>
          </a:solidFill>
          <a:ln w="12700" cap="sq">
            <a:solidFill>
              <a:srgbClr val="FFFFFF"/>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ct val="50000"/>
              </a:spcBef>
              <a:spcAft>
                <a:spcPts val="0"/>
              </a:spcAft>
              <a:defRPr/>
            </a:pPr>
            <a:endParaRPr lang="zh-CN" altLang="en-US" sz="2800" b="1" kern="0">
              <a:solidFill>
                <a:srgbClr val="000000"/>
              </a:solidFill>
              <a:latin typeface="楷体" panose="02010609060101010101" pitchFamily="49" charset="-122"/>
              <a:ea typeface="楷体" panose="02010609060101010101" pitchFamily="49" charset="-122"/>
            </a:endParaRPr>
          </a:p>
        </p:txBody>
      </p:sp>
      <p:graphicFrame>
        <p:nvGraphicFramePr>
          <p:cNvPr id="19" name="Object 23"/>
          <p:cNvGraphicFramePr>
            <a:graphicFrameLocks noChangeAspect="1"/>
          </p:cNvGraphicFramePr>
          <p:nvPr/>
        </p:nvGraphicFramePr>
        <p:xfrm>
          <a:off x="1019977" y="4024313"/>
          <a:ext cx="2322512" cy="1084262"/>
        </p:xfrm>
        <a:graphic>
          <a:graphicData uri="http://schemas.openxmlformats.org/presentationml/2006/ole">
            <mc:AlternateContent xmlns:mc="http://schemas.openxmlformats.org/markup-compatibility/2006">
              <mc:Choice xmlns:v="urn:schemas-microsoft-com:vml" Requires="v">
                <p:oleObj spid="_x0000_s63599" name="公式" r:id="rId6" imgW="799465" imgH="469900" progId="Equation.3">
                  <p:embed/>
                </p:oleObj>
              </mc:Choice>
              <mc:Fallback>
                <p:oleObj name="公式" r:id="rId6" imgW="799465" imgH="469900" progId="Equation.3">
                  <p:embed/>
                  <p:pic>
                    <p:nvPicPr>
                      <p:cNvPr id="0" name="Object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9977" y="4024313"/>
                        <a:ext cx="2322512" cy="1084262"/>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AutoShape 45"/>
          <p:cNvSpPr>
            <a:spLocks noChangeArrowheads="1"/>
          </p:cNvSpPr>
          <p:nvPr/>
        </p:nvSpPr>
        <p:spPr bwMode="auto">
          <a:xfrm>
            <a:off x="6551627" y="2061674"/>
            <a:ext cx="360363" cy="144462"/>
          </a:xfrm>
          <a:prstGeom prst="rightArrow">
            <a:avLst>
              <a:gd name="adj1" fmla="val 50000"/>
              <a:gd name="adj2" fmla="val 62363"/>
            </a:avLst>
          </a:prstGeom>
          <a:solidFill>
            <a:srgbClr val="FFCC00"/>
          </a:solidFill>
          <a:ln w="12700" cap="sq">
            <a:solidFill>
              <a:srgbClr val="FFFFFF"/>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ct val="50000"/>
              </a:spcBef>
              <a:spcAft>
                <a:spcPts val="0"/>
              </a:spcAft>
              <a:defRPr/>
            </a:pPr>
            <a:endParaRPr lang="zh-CN" altLang="en-US" sz="2800" b="1" kern="0">
              <a:solidFill>
                <a:srgbClr val="000000"/>
              </a:solidFill>
              <a:latin typeface="楷体" panose="02010609060101010101" pitchFamily="49" charset="-122"/>
              <a:ea typeface="楷体" panose="02010609060101010101" pitchFamily="49" charset="-122"/>
            </a:endParaRPr>
          </a:p>
        </p:txBody>
      </p:sp>
      <p:sp>
        <p:nvSpPr>
          <p:cNvPr id="21" name="AutoShape 46"/>
          <p:cNvSpPr>
            <a:spLocks noChangeArrowheads="1"/>
          </p:cNvSpPr>
          <p:nvPr/>
        </p:nvSpPr>
        <p:spPr bwMode="auto">
          <a:xfrm>
            <a:off x="6675452" y="-27476"/>
            <a:ext cx="1008063" cy="936625"/>
          </a:xfrm>
          <a:prstGeom prst="wedgeRoundRectCallout">
            <a:avLst>
              <a:gd name="adj1" fmla="val -44150"/>
              <a:gd name="adj2" fmla="val 116187"/>
              <a:gd name="adj3" fmla="val 16667"/>
            </a:avLst>
          </a:prstGeom>
          <a:solidFill>
            <a:schemeClr val="bg1"/>
          </a:solidFill>
          <a:ln w="12700" cap="sq">
            <a:solidFill>
              <a:srgbClr val="FF0000"/>
            </a:solidFill>
            <a:miter lim="800000"/>
            <a:headEnd type="none" w="sm" len="sm"/>
            <a:tailEnd type="none" w="sm" len="sm"/>
          </a:ln>
          <a:effectLst/>
        </p:spPr>
        <p:txBody>
          <a:bodyPr/>
          <a:lstStyle/>
          <a:p>
            <a:pPr algn="ctr" eaLnBrk="1" hangingPunct="1">
              <a:defRPr/>
            </a:pPr>
            <a:r>
              <a:rPr lang="zh-CN" altLang="en-US" sz="2800" dirty="0">
                <a:solidFill>
                  <a:srgbClr val="000000"/>
                </a:solidFill>
                <a:latin typeface="楷体" panose="02010609060101010101" pitchFamily="49" charset="-122"/>
                <a:ea typeface="楷体" panose="02010609060101010101" pitchFamily="49" charset="-122"/>
              </a:rPr>
              <a:t>实际方向</a:t>
            </a:r>
          </a:p>
        </p:txBody>
      </p:sp>
      <p:sp>
        <p:nvSpPr>
          <p:cNvPr id="2" name="矩形 1"/>
          <p:cNvSpPr/>
          <p:nvPr/>
        </p:nvSpPr>
        <p:spPr>
          <a:xfrm>
            <a:off x="952371" y="5371741"/>
            <a:ext cx="3410388" cy="830997"/>
          </a:xfrm>
          <a:prstGeom prst="rect">
            <a:avLst/>
          </a:prstGeom>
        </p:spPr>
        <p:txBody>
          <a:bodyPr wrap="square">
            <a:spAutoFit/>
          </a:bodyPr>
          <a:lstStyle/>
          <a:p>
            <a:r>
              <a:rPr lang="zh-CN" altLang="zh-CN" sz="2400" dirty="0">
                <a:latin typeface="宋体" panose="02010600030101010101" pitchFamily="2" charset="-122"/>
                <a:ea typeface="宋体" panose="02010600030101010101" pitchFamily="2" charset="-122"/>
              </a:rPr>
              <a:t>输出低电平电流</a:t>
            </a:r>
            <a:r>
              <a:rPr lang="en-US" altLang="zh-CN" sz="2400" i="1" dirty="0">
                <a:latin typeface="宋体" panose="02010600030101010101" pitchFamily="2" charset="-122"/>
                <a:ea typeface="宋体" panose="02010600030101010101" pitchFamily="2" charset="-122"/>
              </a:rPr>
              <a:t>I</a:t>
            </a:r>
            <a:r>
              <a:rPr lang="en-US" altLang="zh-CN" sz="2400" baseline="-25000" dirty="0">
                <a:latin typeface="宋体" panose="02010600030101010101" pitchFamily="2" charset="-122"/>
                <a:ea typeface="宋体" panose="02010600030101010101" pitchFamily="2" charset="-122"/>
              </a:rPr>
              <a:t>OL</a:t>
            </a:r>
            <a:r>
              <a:rPr lang="zh-CN" altLang="zh-CN" sz="2400" baseline="-25000" dirty="0">
                <a:latin typeface="宋体" panose="02010600030101010101" pitchFamily="2" charset="-122"/>
                <a:ea typeface="宋体" panose="02010600030101010101" pitchFamily="2" charset="-122"/>
              </a:rPr>
              <a:t>（</a:t>
            </a:r>
            <a:r>
              <a:rPr lang="en-US" altLang="zh-CN" sz="2400" baseline="-25000" dirty="0">
                <a:latin typeface="宋体" panose="02010600030101010101" pitchFamily="2" charset="-122"/>
                <a:ea typeface="宋体" panose="02010600030101010101" pitchFamily="2" charset="-122"/>
              </a:rPr>
              <a:t>max</a:t>
            </a:r>
            <a:r>
              <a:rPr lang="zh-CN" altLang="zh-CN" sz="2400" baseline="-25000" dirty="0" smtClean="0">
                <a:latin typeface="宋体" panose="02010600030101010101" pitchFamily="2" charset="-122"/>
                <a:ea typeface="宋体" panose="02010600030101010101" pitchFamily="2" charset="-122"/>
              </a:rPr>
              <a:t>）</a:t>
            </a:r>
            <a:endParaRPr lang="en-US" altLang="zh-CN" sz="2400" dirty="0">
              <a:latin typeface="宋体" panose="02010600030101010101" pitchFamily="2" charset="-122"/>
              <a:ea typeface="宋体" panose="02010600030101010101" pitchFamily="2" charset="-122"/>
            </a:endParaRPr>
          </a:p>
          <a:p>
            <a:r>
              <a:rPr lang="zh-CN" altLang="zh-CN" sz="2400" dirty="0" smtClean="0">
                <a:latin typeface="宋体" panose="02010600030101010101" pitchFamily="2" charset="-122"/>
                <a:ea typeface="宋体" panose="02010600030101010101" pitchFamily="2" charset="-122"/>
              </a:rPr>
              <a:t>输入</a:t>
            </a:r>
            <a:r>
              <a:rPr lang="zh-CN" altLang="zh-CN" sz="2400" dirty="0">
                <a:latin typeface="宋体" panose="02010600030101010101" pitchFamily="2" charset="-122"/>
                <a:ea typeface="宋体" panose="02010600030101010101" pitchFamily="2" charset="-122"/>
              </a:rPr>
              <a:t>低电平电流</a:t>
            </a:r>
            <a:r>
              <a:rPr lang="en-US" altLang="zh-CN" sz="2400" i="1" dirty="0" smtClean="0">
                <a:latin typeface="宋体" panose="02010600030101010101" pitchFamily="2" charset="-122"/>
                <a:ea typeface="宋体" panose="02010600030101010101" pitchFamily="2" charset="-122"/>
              </a:rPr>
              <a:t>I</a:t>
            </a:r>
            <a:r>
              <a:rPr lang="en-US" altLang="zh-CN" sz="2400" baseline="-25000" dirty="0" smtClean="0">
                <a:latin typeface="宋体" panose="02010600030101010101" pitchFamily="2" charset="-122"/>
                <a:ea typeface="宋体" panose="02010600030101010101" pitchFamily="2" charset="-122"/>
              </a:rPr>
              <a:t>IL</a:t>
            </a:r>
            <a:endParaRPr lang="zh-CN" altLang="en-US" sz="24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outVertical)">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1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10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dissolve">
                                      <p:cBhvr>
                                        <p:cTn id="32" dur="10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10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dissolve">
                                      <p:cBhvr>
                                        <p:cTn id="42"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21"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323850" y="0"/>
            <a:ext cx="8229600" cy="503238"/>
          </a:xfrm>
          <a:prstGeom prst="rect">
            <a:avLst/>
          </a:prstGeom>
          <a:solidFill>
            <a:schemeClr val="bg1"/>
          </a:solidFill>
          <a:ln>
            <a:noFill/>
          </a:ln>
          <a:effectLst/>
        </p:spPr>
        <p:txBody>
          <a:bodyPr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a:solidFill>
                  <a:srgbClr val="000000"/>
                </a:solidFill>
                <a:latin typeface="楷体" panose="02010609060101010101" pitchFamily="49" charset="-122"/>
                <a:ea typeface="楷体" panose="02010609060101010101" pitchFamily="49" charset="-122"/>
                <a:sym typeface="Symbol" panose="05050102010706020507" pitchFamily="18" charset="2"/>
              </a:rPr>
              <a:t>当输出为高电平时，设可带</a:t>
            </a:r>
            <a:r>
              <a:rPr lang="en-US" altLang="zh-CN" sz="2800" i="1" dirty="0">
                <a:solidFill>
                  <a:srgbClr val="000000"/>
                </a:solidFill>
                <a:latin typeface="楷体" panose="02010609060101010101" pitchFamily="49" charset="-122"/>
                <a:ea typeface="楷体" panose="02010609060101010101" pitchFamily="49" charset="-122"/>
                <a:sym typeface="Symbol" panose="05050102010706020507" pitchFamily="18" charset="2"/>
              </a:rPr>
              <a:t>N</a:t>
            </a:r>
            <a:r>
              <a:rPr lang="en-US" altLang="zh-CN" sz="2800" baseline="-25000" dirty="0">
                <a:solidFill>
                  <a:srgbClr val="000000"/>
                </a:solidFill>
                <a:latin typeface="楷体" panose="02010609060101010101" pitchFamily="49" charset="-122"/>
                <a:ea typeface="楷体" panose="02010609060101010101" pitchFamily="49" charset="-122"/>
                <a:sym typeface="Symbol" panose="05050102010706020507" pitchFamily="18" charset="2"/>
              </a:rPr>
              <a:t>2</a:t>
            </a:r>
            <a:r>
              <a:rPr lang="zh-CN" altLang="en-US" sz="2800" dirty="0">
                <a:solidFill>
                  <a:srgbClr val="000000"/>
                </a:solidFill>
                <a:latin typeface="楷体" panose="02010609060101010101" pitchFamily="49" charset="-122"/>
                <a:ea typeface="楷体" panose="02010609060101010101" pitchFamily="49" charset="-122"/>
                <a:sym typeface="Symbol" panose="05050102010706020507" pitchFamily="18" charset="2"/>
              </a:rPr>
              <a:t>个非门，则有</a:t>
            </a:r>
          </a:p>
        </p:txBody>
      </p:sp>
      <p:grpSp>
        <p:nvGrpSpPr>
          <p:cNvPr id="5" name="Group 18"/>
          <p:cNvGrpSpPr/>
          <p:nvPr/>
        </p:nvGrpSpPr>
        <p:grpSpPr bwMode="auto">
          <a:xfrm>
            <a:off x="5398346" y="742605"/>
            <a:ext cx="3616325" cy="4176713"/>
            <a:chOff x="3152" y="1026"/>
            <a:chExt cx="2278" cy="2631"/>
          </a:xfrm>
        </p:grpSpPr>
        <p:pic>
          <p:nvPicPr>
            <p:cNvPr id="122889" name="Picture 5" descr="3-5-17"/>
            <p:cNvPicPr>
              <a:picLocks noChangeAspect="1" noChangeArrowheads="1"/>
            </p:cNvPicPr>
            <p:nvPr/>
          </p:nvPicPr>
          <p:blipFill>
            <a:blip r:embed="rId4" cstate="print">
              <a:extLst>
                <a:ext uri="{28A0092B-C50C-407E-A947-70E740481C1C}">
                  <a14:useLocalDpi xmlns:a14="http://schemas.microsoft.com/office/drawing/2010/main" val="0"/>
                </a:ext>
              </a:extLst>
            </a:blip>
            <a:srcRect b="3343"/>
            <a:stretch>
              <a:fillRect/>
            </a:stretch>
          </p:blipFill>
          <p:spPr bwMode="auto">
            <a:xfrm>
              <a:off x="3152" y="1026"/>
              <a:ext cx="2278" cy="2631"/>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8" name="AutoShape 7"/>
            <p:cNvSpPr>
              <a:spLocks noChangeArrowheads="1"/>
            </p:cNvSpPr>
            <p:nvPr/>
          </p:nvSpPr>
          <p:spPr bwMode="auto">
            <a:xfrm flipH="1">
              <a:off x="3833" y="2069"/>
              <a:ext cx="226" cy="91"/>
            </a:xfrm>
            <a:prstGeom prst="leftArrow">
              <a:avLst>
                <a:gd name="adj1" fmla="val 50000"/>
                <a:gd name="adj2" fmla="val 62088"/>
              </a:avLst>
            </a:prstGeom>
            <a:solidFill>
              <a:srgbClr val="FF0000"/>
            </a:solidFill>
            <a:ln w="12700" cap="sq">
              <a:solidFill>
                <a:srgbClr val="FFFFFF"/>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ct val="50000"/>
                </a:spcBef>
                <a:spcAft>
                  <a:spcPts val="0"/>
                </a:spcAft>
                <a:defRPr/>
              </a:pPr>
              <a:endParaRPr lang="zh-CN" altLang="en-US" sz="2800" kern="0">
                <a:solidFill>
                  <a:srgbClr val="000000"/>
                </a:solidFill>
                <a:latin typeface="楷体" panose="02010609060101010101" pitchFamily="49" charset="-122"/>
                <a:ea typeface="楷体" panose="02010609060101010101" pitchFamily="49" charset="-122"/>
              </a:endParaRPr>
            </a:p>
          </p:txBody>
        </p:sp>
        <p:sp>
          <p:nvSpPr>
            <p:cNvPr id="9" name="AutoShape 8"/>
            <p:cNvSpPr>
              <a:spLocks noChangeArrowheads="1"/>
            </p:cNvSpPr>
            <p:nvPr/>
          </p:nvSpPr>
          <p:spPr bwMode="auto">
            <a:xfrm flipH="1">
              <a:off x="4195" y="1298"/>
              <a:ext cx="226" cy="91"/>
            </a:xfrm>
            <a:prstGeom prst="leftArrow">
              <a:avLst>
                <a:gd name="adj1" fmla="val 50000"/>
                <a:gd name="adj2" fmla="val 62088"/>
              </a:avLst>
            </a:prstGeom>
            <a:solidFill>
              <a:srgbClr val="FF0000"/>
            </a:solidFill>
            <a:ln w="12700" cap="sq">
              <a:solidFill>
                <a:srgbClr val="FFFFFF"/>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ct val="50000"/>
                </a:spcBef>
                <a:spcAft>
                  <a:spcPts val="0"/>
                </a:spcAft>
                <a:defRPr/>
              </a:pPr>
              <a:endParaRPr lang="zh-CN" altLang="en-US" sz="2800" kern="0">
                <a:solidFill>
                  <a:srgbClr val="000000"/>
                </a:solidFill>
                <a:latin typeface="楷体" panose="02010609060101010101" pitchFamily="49" charset="-122"/>
                <a:ea typeface="楷体" panose="02010609060101010101" pitchFamily="49" charset="-122"/>
              </a:endParaRPr>
            </a:p>
          </p:txBody>
        </p:sp>
        <p:sp>
          <p:nvSpPr>
            <p:cNvPr id="10" name="AutoShape 9"/>
            <p:cNvSpPr>
              <a:spLocks noChangeArrowheads="1"/>
            </p:cNvSpPr>
            <p:nvPr/>
          </p:nvSpPr>
          <p:spPr bwMode="auto">
            <a:xfrm flipH="1">
              <a:off x="4195" y="1842"/>
              <a:ext cx="226" cy="91"/>
            </a:xfrm>
            <a:prstGeom prst="leftArrow">
              <a:avLst>
                <a:gd name="adj1" fmla="val 50000"/>
                <a:gd name="adj2" fmla="val 62088"/>
              </a:avLst>
            </a:prstGeom>
            <a:solidFill>
              <a:srgbClr val="FF0000"/>
            </a:solidFill>
            <a:ln w="12700" cap="sq">
              <a:solidFill>
                <a:srgbClr val="FFFFFF"/>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ct val="50000"/>
                </a:spcBef>
                <a:spcAft>
                  <a:spcPts val="0"/>
                </a:spcAft>
                <a:defRPr/>
              </a:pPr>
              <a:endParaRPr lang="zh-CN" altLang="en-US" sz="2800" kern="0">
                <a:solidFill>
                  <a:srgbClr val="000000"/>
                </a:solidFill>
                <a:latin typeface="楷体" panose="02010609060101010101" pitchFamily="49" charset="-122"/>
                <a:ea typeface="楷体" panose="02010609060101010101" pitchFamily="49" charset="-122"/>
              </a:endParaRPr>
            </a:p>
          </p:txBody>
        </p:sp>
        <p:sp>
          <p:nvSpPr>
            <p:cNvPr id="11" name="AutoShape 10"/>
            <p:cNvSpPr>
              <a:spLocks noChangeArrowheads="1"/>
            </p:cNvSpPr>
            <p:nvPr/>
          </p:nvSpPr>
          <p:spPr bwMode="auto">
            <a:xfrm flipH="1">
              <a:off x="4195" y="2432"/>
              <a:ext cx="226" cy="91"/>
            </a:xfrm>
            <a:prstGeom prst="leftArrow">
              <a:avLst>
                <a:gd name="adj1" fmla="val 50000"/>
                <a:gd name="adj2" fmla="val 62088"/>
              </a:avLst>
            </a:prstGeom>
            <a:solidFill>
              <a:srgbClr val="FF0000"/>
            </a:solidFill>
            <a:ln w="12700" cap="sq">
              <a:solidFill>
                <a:srgbClr val="FFFFFF"/>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ct val="50000"/>
                </a:spcBef>
                <a:spcAft>
                  <a:spcPts val="0"/>
                </a:spcAft>
                <a:defRPr/>
              </a:pPr>
              <a:endParaRPr lang="zh-CN" altLang="en-US" sz="2800" kern="0">
                <a:solidFill>
                  <a:srgbClr val="000000"/>
                </a:solidFill>
                <a:latin typeface="楷体" panose="02010609060101010101" pitchFamily="49" charset="-122"/>
                <a:ea typeface="楷体" panose="02010609060101010101" pitchFamily="49" charset="-122"/>
              </a:endParaRPr>
            </a:p>
          </p:txBody>
        </p:sp>
        <p:sp>
          <p:nvSpPr>
            <p:cNvPr id="12" name="AutoShape 11"/>
            <p:cNvSpPr>
              <a:spLocks noChangeArrowheads="1"/>
            </p:cNvSpPr>
            <p:nvPr/>
          </p:nvSpPr>
          <p:spPr bwMode="auto">
            <a:xfrm flipH="1">
              <a:off x="4195" y="3385"/>
              <a:ext cx="226" cy="91"/>
            </a:xfrm>
            <a:prstGeom prst="leftArrow">
              <a:avLst>
                <a:gd name="adj1" fmla="val 50000"/>
                <a:gd name="adj2" fmla="val 62088"/>
              </a:avLst>
            </a:prstGeom>
            <a:solidFill>
              <a:srgbClr val="FF0000"/>
            </a:solidFill>
            <a:ln w="12700" cap="sq">
              <a:solidFill>
                <a:srgbClr val="FFFFFF"/>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ct val="50000"/>
                </a:spcBef>
                <a:spcAft>
                  <a:spcPts val="0"/>
                </a:spcAft>
                <a:defRPr/>
              </a:pPr>
              <a:endParaRPr lang="zh-CN" altLang="en-US" sz="2800" kern="0">
                <a:solidFill>
                  <a:srgbClr val="000000"/>
                </a:solidFill>
                <a:latin typeface="楷体" panose="02010609060101010101" pitchFamily="49" charset="-122"/>
                <a:ea typeface="楷体" panose="02010609060101010101" pitchFamily="49" charset="-122"/>
              </a:endParaRPr>
            </a:p>
          </p:txBody>
        </p:sp>
        <p:sp>
          <p:nvSpPr>
            <p:cNvPr id="13" name="Rectangle 12"/>
            <p:cNvSpPr>
              <a:spLocks noChangeArrowheads="1"/>
            </p:cNvSpPr>
            <p:nvPr/>
          </p:nvSpPr>
          <p:spPr bwMode="auto">
            <a:xfrm>
              <a:off x="3787" y="2160"/>
              <a:ext cx="38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lang="en-US" altLang="zh-CN" sz="2800" kern="0">
                  <a:solidFill>
                    <a:srgbClr val="000000"/>
                  </a:solidFill>
                  <a:latin typeface="楷体" panose="02010609060101010101" pitchFamily="49" charset="-122"/>
                  <a:ea typeface="楷体" panose="02010609060101010101" pitchFamily="49" charset="-122"/>
                </a:rPr>
                <a:t>I</a:t>
              </a:r>
              <a:r>
                <a:rPr lang="en-US" altLang="zh-CN" sz="2800" kern="0" baseline="-25000">
                  <a:solidFill>
                    <a:srgbClr val="000000"/>
                  </a:solidFill>
                  <a:latin typeface="楷体" panose="02010609060101010101" pitchFamily="49" charset="-122"/>
                  <a:ea typeface="楷体" panose="02010609060101010101" pitchFamily="49" charset="-122"/>
                </a:rPr>
                <a:t>OH</a:t>
              </a:r>
            </a:p>
          </p:txBody>
        </p:sp>
        <p:sp>
          <p:nvSpPr>
            <p:cNvPr id="14" name="Rectangle 13"/>
            <p:cNvSpPr>
              <a:spLocks noChangeArrowheads="1"/>
            </p:cNvSpPr>
            <p:nvPr/>
          </p:nvSpPr>
          <p:spPr bwMode="auto">
            <a:xfrm>
              <a:off x="4105" y="1026"/>
              <a:ext cx="38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lang="en-US" altLang="zh-CN" sz="2800" kern="0">
                  <a:solidFill>
                    <a:srgbClr val="000000"/>
                  </a:solidFill>
                  <a:latin typeface="楷体" panose="02010609060101010101" pitchFamily="49" charset="-122"/>
                  <a:ea typeface="楷体" panose="02010609060101010101" pitchFamily="49" charset="-122"/>
                </a:rPr>
                <a:t>I</a:t>
              </a:r>
              <a:r>
                <a:rPr lang="en-US" altLang="zh-CN" sz="2800" kern="0" baseline="-25000">
                  <a:solidFill>
                    <a:srgbClr val="000000"/>
                  </a:solidFill>
                  <a:latin typeface="楷体" panose="02010609060101010101" pitchFamily="49" charset="-122"/>
                  <a:ea typeface="楷体" panose="02010609060101010101" pitchFamily="49" charset="-122"/>
                </a:rPr>
                <a:t>IH</a:t>
              </a:r>
            </a:p>
          </p:txBody>
        </p:sp>
      </p:grpSp>
      <p:graphicFrame>
        <p:nvGraphicFramePr>
          <p:cNvPr id="16" name="Object 15"/>
          <p:cNvGraphicFramePr>
            <a:graphicFrameLocks noChangeAspect="1"/>
          </p:cNvGraphicFramePr>
          <p:nvPr/>
        </p:nvGraphicFramePr>
        <p:xfrm>
          <a:off x="996797" y="628974"/>
          <a:ext cx="2751547" cy="539880"/>
        </p:xfrm>
        <a:graphic>
          <a:graphicData uri="http://schemas.openxmlformats.org/presentationml/2006/ole">
            <mc:AlternateContent xmlns:mc="http://schemas.openxmlformats.org/markup-compatibility/2006">
              <mc:Choice xmlns:v="urn:schemas-microsoft-com:vml" Requires="v">
                <p:oleObj spid="_x0000_s64622" name="公式" r:id="rId5" imgW="977900" imgH="241300" progId="Equation.3">
                  <p:embed/>
                </p:oleObj>
              </mc:Choice>
              <mc:Fallback>
                <p:oleObj name="公式" r:id="rId5" imgW="977900" imgH="241300" progId="Equation.3">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6797" y="628974"/>
                        <a:ext cx="2751547" cy="539880"/>
                      </a:xfrm>
                      <a:prstGeom prst="rect">
                        <a:avLst/>
                      </a:prstGeom>
                      <a:solidFill>
                        <a:srgbClr val="FFFFFF"/>
                      </a:solidFill>
                      <a:ln w="57150" cmpd="thickThin">
                        <a:solidFill>
                          <a:srgbClr val="FF0000"/>
                        </a:solidFill>
                        <a:miter lim="800000"/>
                        <a:headEnd/>
                        <a:tailEnd/>
                      </a:ln>
                      <a:effectLst/>
                    </p:spPr>
                  </p:pic>
                </p:oleObj>
              </mc:Fallback>
            </mc:AlternateContent>
          </a:graphicData>
        </a:graphic>
      </p:graphicFrame>
      <p:sp>
        <p:nvSpPr>
          <p:cNvPr id="17" name="AutoShape 16"/>
          <p:cNvSpPr>
            <a:spLocks noChangeArrowheads="1"/>
          </p:cNvSpPr>
          <p:nvPr/>
        </p:nvSpPr>
        <p:spPr bwMode="auto">
          <a:xfrm>
            <a:off x="2155084" y="1255034"/>
            <a:ext cx="217487" cy="254789"/>
          </a:xfrm>
          <a:prstGeom prst="downArrow">
            <a:avLst>
              <a:gd name="adj1" fmla="val 50000"/>
              <a:gd name="adj2" fmla="val 41423"/>
            </a:avLst>
          </a:prstGeom>
          <a:solidFill>
            <a:srgbClr val="FF0000"/>
          </a:solidFill>
          <a:ln w="12700" cap="sq">
            <a:solidFill>
              <a:srgbClr val="FFFFFF"/>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ct val="50000"/>
              </a:spcBef>
              <a:spcAft>
                <a:spcPts val="0"/>
              </a:spcAft>
              <a:defRPr/>
            </a:pPr>
            <a:endParaRPr lang="zh-CN" altLang="en-US" sz="2800" kern="0">
              <a:solidFill>
                <a:srgbClr val="000000"/>
              </a:solidFill>
              <a:latin typeface="楷体" panose="02010609060101010101" pitchFamily="49" charset="-122"/>
              <a:ea typeface="楷体" panose="02010609060101010101" pitchFamily="49" charset="-122"/>
            </a:endParaRPr>
          </a:p>
        </p:txBody>
      </p:sp>
      <p:graphicFrame>
        <p:nvGraphicFramePr>
          <p:cNvPr id="18" name="Object 17"/>
          <p:cNvGraphicFramePr>
            <a:graphicFrameLocks noChangeAspect="1"/>
          </p:cNvGraphicFramePr>
          <p:nvPr/>
        </p:nvGraphicFramePr>
        <p:xfrm>
          <a:off x="1111302" y="1609380"/>
          <a:ext cx="2305050" cy="1001712"/>
        </p:xfrm>
        <a:graphic>
          <a:graphicData uri="http://schemas.openxmlformats.org/presentationml/2006/ole">
            <mc:AlternateContent xmlns:mc="http://schemas.openxmlformats.org/markup-compatibility/2006">
              <mc:Choice xmlns:v="urn:schemas-microsoft-com:vml" Requires="v">
                <p:oleObj spid="_x0000_s64623" name="公式" r:id="rId7" imgW="838200" imgH="457200" progId="Equation.3">
                  <p:embed/>
                </p:oleObj>
              </mc:Choice>
              <mc:Fallback>
                <p:oleObj name="公式" r:id="rId7" imgW="838200" imgH="457200" progId="Equation.3">
                  <p:embed/>
                  <p:pic>
                    <p:nvPicPr>
                      <p:cNvPr id="0" name="Object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1302" y="1609380"/>
                        <a:ext cx="2305050" cy="1001712"/>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Text Box 19"/>
          <p:cNvSpPr txBox="1">
            <a:spLocks noChangeArrowheads="1"/>
          </p:cNvSpPr>
          <p:nvPr/>
        </p:nvSpPr>
        <p:spPr bwMode="auto">
          <a:xfrm>
            <a:off x="938686" y="3448247"/>
            <a:ext cx="475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则取</a:t>
            </a:r>
            <a:r>
              <a:rPr lang="en-US" altLang="zh-CN" sz="2400" i="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N</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min</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a:t>
            </a:r>
            <a:r>
              <a:rPr lang="en-US" altLang="zh-CN" sz="2400" i="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N</a:t>
            </a:r>
            <a:r>
              <a:rPr lang="en-US" altLang="zh-CN" sz="24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1</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a:t>
            </a:r>
            <a:r>
              <a:rPr lang="en-US" altLang="zh-CN" sz="2400" i="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N</a:t>
            </a:r>
            <a:r>
              <a:rPr lang="en-US" altLang="zh-CN" sz="24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2</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a:t>
            </a:r>
            <a:endParaRPr lang="en-US" altLang="en-US" sz="24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endParaRPr>
          </a:p>
        </p:txBody>
      </p:sp>
      <p:sp>
        <p:nvSpPr>
          <p:cNvPr id="20" name="Text Box 20"/>
          <p:cNvSpPr txBox="1">
            <a:spLocks noChangeArrowheads="1"/>
          </p:cNvSpPr>
          <p:nvPr/>
        </p:nvSpPr>
        <p:spPr bwMode="auto">
          <a:xfrm>
            <a:off x="90487" y="3984269"/>
            <a:ext cx="5219700" cy="2677656"/>
          </a:xfrm>
          <a:prstGeom prst="rect">
            <a:avLst/>
          </a:prstGeom>
          <a:noFill/>
          <a:ln w="38100" cap="sq">
            <a:solidFill>
              <a:srgbClr val="FF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kumimoji="1" lang="zh-CN" altLang="en-US" sz="2400" dirty="0">
                <a:solidFill>
                  <a:srgbClr val="000000"/>
                </a:solidFill>
                <a:latin typeface="楷体" panose="02010609060101010101" pitchFamily="49" charset="-122"/>
                <a:ea typeface="楷体" panose="02010609060101010101" pitchFamily="49" charset="-122"/>
              </a:rPr>
              <a:t>由于门电路无论是输出高电平还是低电平时，均有一定的输出电阻，故输出电压都要随负载电流的改变而发生变化。这种变化越小，说明门电路带负载的能力越强。有时用输出电平的变化不超过某一规定值时允许的最大负载电流来表示</a:t>
            </a:r>
            <a:r>
              <a:rPr kumimoji="1" lang="zh-CN" altLang="en-US" sz="2400" b="1" dirty="0">
                <a:solidFill>
                  <a:srgbClr val="FF0000"/>
                </a:solidFill>
                <a:latin typeface="楷体" panose="02010609060101010101" pitchFamily="49" charset="-122"/>
                <a:ea typeface="楷体" panose="02010609060101010101" pitchFamily="49" charset="-122"/>
              </a:rPr>
              <a:t>门电路的带负载能力</a:t>
            </a:r>
            <a:r>
              <a:rPr kumimoji="1" lang="zh-CN" altLang="en-US" sz="2400" dirty="0">
                <a:solidFill>
                  <a:srgbClr val="000000"/>
                </a:solidFill>
                <a:latin typeface="楷体" panose="02010609060101010101" pitchFamily="49" charset="-122"/>
                <a:ea typeface="楷体" panose="02010609060101010101" pitchFamily="49" charset="-122"/>
              </a:rPr>
              <a:t>。</a:t>
            </a:r>
            <a:endParaRPr lang="zh-CN" altLang="en-US" sz="2400" dirty="0">
              <a:solidFill>
                <a:srgbClr val="000000"/>
              </a:solidFill>
              <a:latin typeface="楷体" panose="02010609060101010101" pitchFamily="49" charset="-122"/>
              <a:ea typeface="楷体" panose="02010609060101010101" pitchFamily="49" charset="-122"/>
            </a:endParaRPr>
          </a:p>
        </p:txBody>
      </p:sp>
      <p:sp>
        <p:nvSpPr>
          <p:cNvPr id="21" name="矩形 20"/>
          <p:cNvSpPr/>
          <p:nvPr/>
        </p:nvSpPr>
        <p:spPr>
          <a:xfrm>
            <a:off x="938686" y="2765150"/>
            <a:ext cx="2894790" cy="707886"/>
          </a:xfrm>
          <a:prstGeom prst="rect">
            <a:avLst/>
          </a:prstGeom>
        </p:spPr>
        <p:txBody>
          <a:bodyPr wrap="square">
            <a:spAutoFit/>
          </a:bodyPr>
          <a:lstStyle/>
          <a:p>
            <a:r>
              <a:rPr lang="zh-CN" altLang="zh-CN" sz="2000" dirty="0" smtClean="0">
                <a:latin typeface="宋体" panose="02010600030101010101" pitchFamily="2" charset="-122"/>
                <a:ea typeface="宋体" panose="02010600030101010101" pitchFamily="2" charset="-122"/>
              </a:rPr>
              <a:t>输出</a:t>
            </a:r>
            <a:r>
              <a:rPr lang="zh-CN" altLang="zh-CN" sz="2000" dirty="0">
                <a:latin typeface="宋体" panose="02010600030101010101" pitchFamily="2" charset="-122"/>
                <a:ea typeface="宋体" panose="02010600030101010101" pitchFamily="2" charset="-122"/>
              </a:rPr>
              <a:t>高电平电流</a:t>
            </a:r>
            <a:r>
              <a:rPr lang="en-US" altLang="zh-CN" sz="2000" i="1" dirty="0">
                <a:latin typeface="宋体" panose="02010600030101010101" pitchFamily="2" charset="-122"/>
                <a:ea typeface="宋体" panose="02010600030101010101" pitchFamily="2" charset="-122"/>
              </a:rPr>
              <a:t>I</a:t>
            </a:r>
            <a:r>
              <a:rPr lang="en-US" altLang="zh-CN" sz="2000" baseline="-25000" dirty="0">
                <a:latin typeface="宋体" panose="02010600030101010101" pitchFamily="2" charset="-122"/>
                <a:ea typeface="宋体" panose="02010600030101010101" pitchFamily="2" charset="-122"/>
              </a:rPr>
              <a:t>OH</a:t>
            </a:r>
            <a:r>
              <a:rPr lang="zh-CN" altLang="zh-CN" sz="2000" baseline="-25000" dirty="0">
                <a:latin typeface="宋体" panose="02010600030101010101" pitchFamily="2" charset="-122"/>
                <a:ea typeface="宋体" panose="02010600030101010101" pitchFamily="2" charset="-122"/>
              </a:rPr>
              <a:t>（</a:t>
            </a:r>
            <a:r>
              <a:rPr lang="en-US" altLang="zh-CN" sz="2000" baseline="-25000" dirty="0" smtClean="0">
                <a:latin typeface="宋体" panose="02010600030101010101" pitchFamily="2" charset="-122"/>
                <a:ea typeface="宋体" panose="02010600030101010101" pitchFamily="2" charset="-122"/>
              </a:rPr>
              <a:t>max</a:t>
            </a:r>
            <a:r>
              <a:rPr lang="zh-CN" altLang="zh-CN" sz="2000" baseline="-25000" dirty="0" smtClean="0">
                <a:latin typeface="宋体" panose="02010600030101010101" pitchFamily="2" charset="-122"/>
                <a:ea typeface="宋体" panose="02010600030101010101" pitchFamily="2" charset="-122"/>
              </a:rPr>
              <a:t>）</a:t>
            </a:r>
            <a:r>
              <a:rPr lang="zh-CN" altLang="zh-CN" sz="2000" dirty="0" smtClean="0">
                <a:latin typeface="宋体" panose="02010600030101010101" pitchFamily="2" charset="-122"/>
                <a:ea typeface="宋体" panose="02010600030101010101" pitchFamily="2" charset="-122"/>
              </a:rPr>
              <a:t>输入</a:t>
            </a:r>
            <a:r>
              <a:rPr lang="zh-CN" altLang="zh-CN" sz="2000" dirty="0">
                <a:latin typeface="宋体" panose="02010600030101010101" pitchFamily="2" charset="-122"/>
                <a:ea typeface="宋体" panose="02010600030101010101" pitchFamily="2" charset="-122"/>
              </a:rPr>
              <a:t>高电平电流</a:t>
            </a:r>
            <a:r>
              <a:rPr lang="en-US" altLang="zh-CN" sz="2000" i="1" dirty="0" smtClean="0">
                <a:latin typeface="宋体" panose="02010600030101010101" pitchFamily="2" charset="-122"/>
                <a:ea typeface="宋体" panose="02010600030101010101" pitchFamily="2" charset="-122"/>
              </a:rPr>
              <a:t>I</a:t>
            </a:r>
            <a:r>
              <a:rPr lang="en-US" altLang="zh-CN" sz="2000" baseline="-25000" dirty="0" smtClean="0">
                <a:latin typeface="宋体" panose="02010600030101010101" pitchFamily="2" charset="-122"/>
                <a:ea typeface="宋体" panose="02010600030101010101" pitchFamily="2" charset="-122"/>
              </a:rPr>
              <a:t>IH</a:t>
            </a:r>
            <a:endParaRPr lang="zh-CN" altLang="en-US" sz="20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dissolve">
                                      <p:cBhvr>
                                        <p:cTn id="17" dur="10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0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dissolve">
                                      <p:cBhvr>
                                        <p:cTn id="27" dur="10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barn(outVertical)">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0"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edge">
                                      <p:cBhvr>
                                        <p:cTn id="3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 grpId="0"/>
      <p:bldP spid="20"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48774" y="-22759"/>
            <a:ext cx="5230100" cy="3960813"/>
          </a:xfrm>
          <a:prstGeom prst="rect">
            <a:avLst/>
          </a:prstGeom>
          <a:solidFill>
            <a:schemeClr val="bg1"/>
          </a:solidFill>
          <a:ln>
            <a:noFill/>
          </a:ln>
          <a:effectLst/>
        </p:spPr>
        <p:txBody>
          <a:bodyPr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例</a:t>
            </a:r>
            <a:r>
              <a:rPr lang="en-US" altLang="zh-CN" sz="28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3.4.1 </a:t>
            </a:r>
            <a:r>
              <a:rPr lang="zh-CN" altLang="en-US" sz="28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如图所示电路中，已知</a:t>
            </a:r>
            <a:r>
              <a:rPr lang="en-US" altLang="zh-CN" sz="28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74</a:t>
            </a:r>
            <a:r>
              <a:rPr lang="zh-CN" altLang="en-US" sz="28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系列的反相器输出高、低电平为</a:t>
            </a:r>
            <a:r>
              <a:rPr lang="en-US" altLang="zh-CN" sz="2800" i="1" dirty="0">
                <a:solidFill>
                  <a:srgbClr val="000000"/>
                </a:solidFill>
                <a:latin typeface="楷体" panose="02010609060101010101" pitchFamily="49" charset="-122"/>
                <a:ea typeface="楷体" panose="02010609060101010101" pitchFamily="49" charset="-122"/>
                <a:cs typeface="Times New Roman" panose="02020603050405020304" pitchFamily="18" charset="0"/>
              </a:rPr>
              <a:t>V</a:t>
            </a:r>
            <a:r>
              <a:rPr lang="en-US" altLang="zh-CN" sz="2800" baseline="-250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OH</a:t>
            </a:r>
            <a:r>
              <a:rPr lang="en-US" altLang="zh-CN" sz="28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≥3.2V, </a:t>
            </a:r>
            <a:r>
              <a:rPr lang="en-US" altLang="zh-CN" sz="2800" i="1" dirty="0">
                <a:solidFill>
                  <a:srgbClr val="000000"/>
                </a:solidFill>
                <a:latin typeface="楷体" panose="02010609060101010101" pitchFamily="49" charset="-122"/>
                <a:ea typeface="楷体" panose="02010609060101010101" pitchFamily="49" charset="-122"/>
                <a:cs typeface="Times New Roman" panose="02020603050405020304" pitchFamily="18" charset="0"/>
              </a:rPr>
              <a:t>V</a:t>
            </a:r>
            <a:r>
              <a:rPr lang="en-US" altLang="zh-CN" sz="2800" baseline="-250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OL</a:t>
            </a:r>
            <a:r>
              <a:rPr lang="en-US" altLang="zh-CN" sz="28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≤0.2V</a:t>
            </a:r>
            <a:r>
              <a:rPr lang="zh-CN" altLang="en-US" sz="28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a:t>
            </a:r>
            <a:endParaRPr lang="en-US" altLang="zh-CN" sz="2800" dirty="0">
              <a:solidFill>
                <a:srgbClr val="000000"/>
              </a:solidFill>
              <a:latin typeface="楷体" panose="02010609060101010101" pitchFamily="49" charset="-122"/>
              <a:ea typeface="楷体" panose="02010609060101010101" pitchFamily="49" charset="-122"/>
              <a:cs typeface="Times New Roman" panose="02020603050405020304" pitchFamily="18" charset="0"/>
            </a:endParaRPr>
          </a:p>
          <a:p>
            <a:pPr eaLnBrk="1" hangingPunct="1"/>
            <a:r>
              <a:rPr lang="zh-CN" altLang="en-US" sz="28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输出低电平电流</a:t>
            </a:r>
            <a:r>
              <a:rPr lang="en-US" altLang="zh-CN" sz="2800" i="1" dirty="0">
                <a:solidFill>
                  <a:srgbClr val="000000"/>
                </a:solidFill>
                <a:latin typeface="楷体" panose="02010609060101010101" pitchFamily="49" charset="-122"/>
                <a:ea typeface="楷体" panose="02010609060101010101" pitchFamily="49" charset="-122"/>
                <a:cs typeface="Times New Roman" panose="02020603050405020304" pitchFamily="18" charset="0"/>
              </a:rPr>
              <a:t>I</a:t>
            </a:r>
            <a:r>
              <a:rPr lang="en-US" altLang="zh-CN" sz="2800" baseline="-250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OL</a:t>
            </a:r>
            <a:r>
              <a:rPr lang="zh-CN" altLang="en-US" sz="2800" baseline="-250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a:t>
            </a:r>
            <a:r>
              <a:rPr lang="en-US" altLang="zh-CN" sz="2800" baseline="-250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max</a:t>
            </a:r>
            <a:r>
              <a:rPr lang="zh-CN" altLang="en-US" sz="2800" baseline="-250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a:t>
            </a:r>
            <a:r>
              <a:rPr lang="zh-CN" altLang="en-US" sz="28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a:t>
            </a:r>
            <a:r>
              <a:rPr lang="en-US" altLang="zh-CN" sz="28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16mA</a:t>
            </a:r>
            <a:r>
              <a:rPr lang="zh-CN" altLang="en-US" sz="28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a:t>
            </a:r>
            <a:endParaRPr lang="en-US" altLang="zh-CN" sz="2800" dirty="0">
              <a:solidFill>
                <a:srgbClr val="000000"/>
              </a:solidFill>
              <a:latin typeface="楷体" panose="02010609060101010101" pitchFamily="49" charset="-122"/>
              <a:ea typeface="楷体" panose="02010609060101010101" pitchFamily="49" charset="-122"/>
              <a:cs typeface="Times New Roman" panose="02020603050405020304" pitchFamily="18" charset="0"/>
            </a:endParaRPr>
          </a:p>
          <a:p>
            <a:pPr eaLnBrk="1" hangingPunct="1"/>
            <a:r>
              <a:rPr lang="zh-CN" altLang="en-US" sz="28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输出高电平电流</a:t>
            </a:r>
            <a:r>
              <a:rPr lang="en-US" altLang="zh-CN" sz="2800" i="1" dirty="0">
                <a:solidFill>
                  <a:srgbClr val="000000"/>
                </a:solidFill>
                <a:latin typeface="楷体" panose="02010609060101010101" pitchFamily="49" charset="-122"/>
                <a:ea typeface="楷体" panose="02010609060101010101" pitchFamily="49" charset="-122"/>
                <a:cs typeface="Times New Roman" panose="02020603050405020304" pitchFamily="18" charset="0"/>
              </a:rPr>
              <a:t>I</a:t>
            </a:r>
            <a:r>
              <a:rPr lang="en-US" altLang="zh-CN" sz="2800" baseline="-250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OH</a:t>
            </a:r>
            <a:r>
              <a:rPr lang="zh-CN" altLang="en-US" sz="2800" baseline="-250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a:t>
            </a:r>
            <a:r>
              <a:rPr lang="en-US" altLang="zh-CN" sz="2800" baseline="-250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max</a:t>
            </a:r>
            <a:r>
              <a:rPr lang="zh-CN" altLang="en-US" sz="2800" baseline="-250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a:t>
            </a:r>
            <a:r>
              <a:rPr lang="zh-CN" altLang="en-US" sz="28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a:t>
            </a:r>
            <a:r>
              <a:rPr lang="en-US" altLang="zh-CN" sz="28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0.4mA</a:t>
            </a:r>
            <a:r>
              <a:rPr lang="zh-CN" altLang="en-US" sz="28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a:t>
            </a:r>
            <a:endParaRPr lang="en-US" altLang="zh-CN" sz="2800" dirty="0">
              <a:solidFill>
                <a:srgbClr val="000000"/>
              </a:solidFill>
              <a:latin typeface="楷体" panose="02010609060101010101" pitchFamily="49" charset="-122"/>
              <a:ea typeface="楷体" panose="02010609060101010101" pitchFamily="49" charset="-122"/>
              <a:cs typeface="Times New Roman" panose="02020603050405020304" pitchFamily="18" charset="0"/>
            </a:endParaRPr>
          </a:p>
          <a:p>
            <a:pPr eaLnBrk="1" hangingPunct="1"/>
            <a:r>
              <a:rPr lang="zh-CN" altLang="en-US" sz="28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输入低电平电流</a:t>
            </a:r>
            <a:r>
              <a:rPr lang="en-US" altLang="zh-CN" sz="2800" i="1" dirty="0">
                <a:solidFill>
                  <a:srgbClr val="000000"/>
                </a:solidFill>
                <a:latin typeface="楷体" panose="02010609060101010101" pitchFamily="49" charset="-122"/>
                <a:ea typeface="楷体" panose="02010609060101010101" pitchFamily="49" charset="-122"/>
                <a:cs typeface="Times New Roman" panose="02020603050405020304" pitchFamily="18" charset="0"/>
              </a:rPr>
              <a:t>I</a:t>
            </a:r>
            <a:r>
              <a:rPr lang="en-US" altLang="zh-CN" sz="2800" baseline="-250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IL</a:t>
            </a:r>
            <a:r>
              <a:rPr lang="zh-CN" altLang="en-US" sz="28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a:t>
            </a:r>
            <a:r>
              <a:rPr lang="en-US" altLang="zh-CN" sz="28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1mA</a:t>
            </a:r>
            <a:r>
              <a:rPr lang="zh-CN" altLang="en-US" sz="28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，输入高电平电流</a:t>
            </a:r>
            <a:r>
              <a:rPr lang="en-US" altLang="zh-CN" sz="2800" i="1" dirty="0">
                <a:solidFill>
                  <a:srgbClr val="000000"/>
                </a:solidFill>
                <a:latin typeface="楷体" panose="02010609060101010101" pitchFamily="49" charset="-122"/>
                <a:ea typeface="楷体" panose="02010609060101010101" pitchFamily="49" charset="-122"/>
                <a:cs typeface="Times New Roman" panose="02020603050405020304" pitchFamily="18" charset="0"/>
              </a:rPr>
              <a:t>I</a:t>
            </a:r>
            <a:r>
              <a:rPr lang="en-US" altLang="zh-CN" sz="2800" baseline="-250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IH</a:t>
            </a:r>
            <a:r>
              <a:rPr lang="zh-CN" altLang="en-US" sz="28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a:t>
            </a:r>
            <a:r>
              <a:rPr lang="en-US" altLang="zh-CN" sz="28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40μA</a:t>
            </a:r>
            <a:r>
              <a:rPr lang="zh-CN" altLang="en-US" sz="28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，试计算门</a:t>
            </a:r>
            <a:r>
              <a:rPr lang="en-US" altLang="zh-CN" sz="2800" i="1" dirty="0">
                <a:solidFill>
                  <a:srgbClr val="000000"/>
                </a:solidFill>
                <a:latin typeface="楷体" panose="02010609060101010101" pitchFamily="49" charset="-122"/>
                <a:ea typeface="楷体" panose="02010609060101010101" pitchFamily="49" charset="-122"/>
                <a:cs typeface="Times New Roman" panose="02020603050405020304" pitchFamily="18" charset="0"/>
              </a:rPr>
              <a:t>G</a:t>
            </a:r>
            <a:r>
              <a:rPr lang="en-US" altLang="zh-CN" sz="2800" baseline="-250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1</a:t>
            </a:r>
            <a:r>
              <a:rPr lang="zh-CN" altLang="en-US" sz="28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可带同类门的个数</a:t>
            </a:r>
          </a:p>
        </p:txBody>
      </p:sp>
      <p:pic>
        <p:nvPicPr>
          <p:cNvPr id="123907" name="Picture 6" descr="3-5-17"/>
          <p:cNvPicPr>
            <a:picLocks noChangeAspect="1" noChangeArrowheads="1"/>
          </p:cNvPicPr>
          <p:nvPr/>
        </p:nvPicPr>
        <p:blipFill>
          <a:blip r:embed="rId3" cstate="print">
            <a:extLst>
              <a:ext uri="{28A0092B-C50C-407E-A947-70E740481C1C}">
                <a14:useLocalDpi xmlns:a14="http://schemas.microsoft.com/office/drawing/2010/main" val="0"/>
              </a:ext>
            </a:extLst>
          </a:blip>
          <a:srcRect t="1653" b="3343"/>
          <a:stretch>
            <a:fillRect/>
          </a:stretch>
        </p:blipFill>
        <p:spPr bwMode="auto">
          <a:xfrm>
            <a:off x="5597999" y="497719"/>
            <a:ext cx="3360738" cy="3816350"/>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9" name="Text Box 16"/>
          <p:cNvSpPr txBox="1">
            <a:spLocks noChangeArrowheads="1"/>
          </p:cNvSpPr>
          <p:nvPr/>
        </p:nvSpPr>
        <p:spPr bwMode="auto">
          <a:xfrm>
            <a:off x="48774" y="4054513"/>
            <a:ext cx="50403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解：当</a:t>
            </a:r>
            <a:r>
              <a:rPr lang="en-US" altLang="zh-CN" sz="2800" i="1" dirty="0">
                <a:solidFill>
                  <a:srgbClr val="000000"/>
                </a:solidFill>
                <a:latin typeface="楷体" panose="02010609060101010101" pitchFamily="49" charset="-122"/>
                <a:ea typeface="楷体" panose="02010609060101010101" pitchFamily="49" charset="-122"/>
                <a:cs typeface="Times New Roman" panose="02020603050405020304" pitchFamily="18" charset="0"/>
              </a:rPr>
              <a:t>G</a:t>
            </a:r>
            <a:r>
              <a:rPr lang="en-US" altLang="zh-CN" sz="2800" baseline="-250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1</a:t>
            </a:r>
            <a:r>
              <a:rPr lang="zh-CN" altLang="en-US" sz="28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输出为低电平时，有</a:t>
            </a:r>
          </a:p>
        </p:txBody>
      </p:sp>
      <p:graphicFrame>
        <p:nvGraphicFramePr>
          <p:cNvPr id="10" name="Object 17"/>
          <p:cNvGraphicFramePr>
            <a:graphicFrameLocks noChangeAspect="1"/>
          </p:cNvGraphicFramePr>
          <p:nvPr/>
        </p:nvGraphicFramePr>
        <p:xfrm>
          <a:off x="584660" y="4798931"/>
          <a:ext cx="2811462" cy="590550"/>
        </p:xfrm>
        <a:graphic>
          <a:graphicData uri="http://schemas.openxmlformats.org/presentationml/2006/ole">
            <mc:AlternateContent xmlns:mc="http://schemas.openxmlformats.org/markup-compatibility/2006">
              <mc:Choice xmlns:v="urn:schemas-microsoft-com:vml" Requires="v">
                <p:oleObj spid="_x0000_s65646" name="公式" r:id="rId4" imgW="965200" imgH="254000" progId="Equation.3">
                  <p:embed/>
                </p:oleObj>
              </mc:Choice>
              <mc:Fallback>
                <p:oleObj name="公式" r:id="rId4" imgW="965200" imgH="254000" progId="Equation.3">
                  <p:embed/>
                  <p:pic>
                    <p:nvPicPr>
                      <p:cNvPr id="0" name="Object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660" y="4798931"/>
                        <a:ext cx="2811462" cy="590550"/>
                      </a:xfrm>
                      <a:prstGeom prst="rect">
                        <a:avLst/>
                      </a:prstGeom>
                      <a:solidFill>
                        <a:srgbClr val="FFFFFF"/>
                      </a:solidFill>
                      <a:ln w="57150" cmpd="thickThin">
                        <a:solidFill>
                          <a:schemeClr val="bg1"/>
                        </a:solidFill>
                        <a:miter lim="800000"/>
                        <a:headEnd/>
                        <a:tailEnd/>
                      </a:ln>
                    </p:spPr>
                  </p:pic>
                </p:oleObj>
              </mc:Fallback>
            </mc:AlternateContent>
          </a:graphicData>
        </a:graphic>
      </p:graphicFrame>
      <p:graphicFrame>
        <p:nvGraphicFramePr>
          <p:cNvPr id="11" name="Object 18"/>
          <p:cNvGraphicFramePr>
            <a:graphicFrameLocks noChangeAspect="1"/>
          </p:cNvGraphicFramePr>
          <p:nvPr/>
        </p:nvGraphicFramePr>
        <p:xfrm>
          <a:off x="3683089" y="4582170"/>
          <a:ext cx="4056063" cy="1084263"/>
        </p:xfrm>
        <a:graphic>
          <a:graphicData uri="http://schemas.openxmlformats.org/presentationml/2006/ole">
            <mc:AlternateContent xmlns:mc="http://schemas.openxmlformats.org/markup-compatibility/2006">
              <mc:Choice xmlns:v="urn:schemas-microsoft-com:vml" Requires="v">
                <p:oleObj spid="_x0000_s65647" name="公式" r:id="rId6" imgW="1397000" imgH="469900" progId="Equation.3">
                  <p:embed/>
                </p:oleObj>
              </mc:Choice>
              <mc:Fallback>
                <p:oleObj name="公式" r:id="rId6" imgW="1397000" imgH="469900" progId="Equation.3">
                  <p:embed/>
                  <p:pic>
                    <p:nvPicPr>
                      <p:cNvPr id="0" name="Object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83089" y="4582170"/>
                        <a:ext cx="4056063" cy="1084263"/>
                      </a:xfrm>
                      <a:prstGeom prst="rect">
                        <a:avLst/>
                      </a:prstGeom>
                      <a:solidFill>
                        <a:srgbClr val="FFFFFF"/>
                      </a:solidFill>
                      <a:ln w="57150" cmpd="thickThin">
                        <a:solidFill>
                          <a:schemeClr val="bg1"/>
                        </a:solidFill>
                        <a:miter lim="800000"/>
                        <a:headEnd/>
                        <a:tailEn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ox(i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1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100" name="文本框 260099"/>
          <p:cNvSpPr txBox="1"/>
          <p:nvPr/>
        </p:nvSpPr>
        <p:spPr>
          <a:xfrm>
            <a:off x="385579" y="4183550"/>
            <a:ext cx="4173537" cy="2246313"/>
          </a:xfrm>
          <a:prstGeom prst="rect">
            <a:avLst/>
          </a:prstGeom>
          <a:solidFill>
            <a:schemeClr val="bg1"/>
          </a:solidFill>
          <a:ln w="57150" cap="flat" cmpd="thickThin">
            <a:solidFill>
              <a:schemeClr val="accent1">
                <a:lumMod val="75000"/>
              </a:schemeClr>
            </a:solidFill>
            <a:prstDash val="solid"/>
            <a:miter/>
            <a:headEnd type="none" w="sm" len="sm"/>
            <a:tailEnd type="none" w="sm" len="sm"/>
          </a:ln>
        </p:spPr>
        <p:txBody>
          <a:bodyPr>
            <a:spAutoFit/>
          </a:bodyPr>
          <a:lstStyle/>
          <a:p>
            <a:pPr eaLnBrk="1" hangingPunct="1">
              <a:buFont typeface="Arial" panose="020B0604020202020204" pitchFamily="34" charset="0"/>
              <a:buNone/>
              <a:defRPr/>
            </a:pPr>
            <a:r>
              <a:rPr lang="zh-CN" altLang="en-US" sz="2800" noProof="1">
                <a:latin typeface="Times New Roman" panose="02020603050405020304" pitchFamily="18" charset="0"/>
                <a:ea typeface="楷体" panose="02010609060101010101" pitchFamily="49" charset="-122"/>
                <a:cs typeface="Times New Roman" panose="02020603050405020304" pitchFamily="18" charset="0"/>
              </a:rPr>
              <a:t>设</a:t>
            </a:r>
            <a:r>
              <a:rPr lang="en-US" altLang="zh-CN" sz="2800" i="1" noProof="1">
                <a:latin typeface="Times New Roman" panose="02020603050405020304" pitchFamily="18" charset="0"/>
                <a:ea typeface="楷体" panose="02010609060101010101" pitchFamily="49" charset="-122"/>
                <a:cs typeface="Times New Roman" panose="02020603050405020304" pitchFamily="18" charset="0"/>
              </a:rPr>
              <a:t>v</a:t>
            </a:r>
            <a:r>
              <a:rPr lang="en-US" altLang="zh-CN" sz="2800" i="1" baseline="-25000" noProof="1">
                <a:latin typeface="Times New Roman" panose="02020603050405020304" pitchFamily="18" charset="0"/>
                <a:ea typeface="楷体" panose="02010609060101010101" pitchFamily="49" charset="-122"/>
                <a:cs typeface="Times New Roman" panose="02020603050405020304" pitchFamily="18" charset="0"/>
              </a:rPr>
              <a:t>i</a:t>
            </a:r>
            <a:r>
              <a:rPr lang="zh-CN" altLang="en-US" sz="2800" noProof="1">
                <a:latin typeface="Times New Roman" panose="02020603050405020304" pitchFamily="18" charset="0"/>
                <a:ea typeface="楷体" panose="02010609060101010101" pitchFamily="49" charset="-122"/>
                <a:cs typeface="Times New Roman" panose="02020603050405020304" pitchFamily="18" charset="0"/>
              </a:rPr>
              <a:t>的高电平</a:t>
            </a:r>
            <a:r>
              <a:rPr lang="en-US" altLang="zh-CN" sz="2800" i="1" noProof="1">
                <a:latin typeface="Times New Roman" panose="02020603050405020304" pitchFamily="18" charset="0"/>
                <a:ea typeface="楷体" panose="02010609060101010101" pitchFamily="49" charset="-122"/>
                <a:cs typeface="Times New Roman" panose="02020603050405020304" pitchFamily="18" charset="0"/>
              </a:rPr>
              <a:t>V</a:t>
            </a:r>
            <a:r>
              <a:rPr lang="en-US" altLang="zh-CN" sz="2800" baseline="-25000" noProof="1">
                <a:latin typeface="Times New Roman" panose="02020603050405020304" pitchFamily="18" charset="0"/>
                <a:ea typeface="楷体" panose="02010609060101010101" pitchFamily="49" charset="-122"/>
                <a:cs typeface="Times New Roman" panose="02020603050405020304" pitchFamily="18" charset="0"/>
              </a:rPr>
              <a:t>IH</a:t>
            </a:r>
            <a:r>
              <a:rPr lang="zh-CN" altLang="en-US" sz="2800" noProof="1">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i="1" noProof="1">
                <a:latin typeface="Times New Roman" panose="02020603050405020304" pitchFamily="18" charset="0"/>
                <a:ea typeface="楷体" panose="02010609060101010101" pitchFamily="49" charset="-122"/>
                <a:cs typeface="Times New Roman" panose="02020603050405020304" pitchFamily="18" charset="0"/>
              </a:rPr>
              <a:t>V</a:t>
            </a:r>
            <a:r>
              <a:rPr lang="en-US" altLang="zh-CN" sz="2800" baseline="-25000" noProof="1">
                <a:latin typeface="Times New Roman" panose="02020603050405020304" pitchFamily="18" charset="0"/>
                <a:ea typeface="楷体" panose="02010609060101010101" pitchFamily="49" charset="-122"/>
                <a:cs typeface="Times New Roman" panose="02020603050405020304" pitchFamily="18" charset="0"/>
              </a:rPr>
              <a:t>CC</a:t>
            </a:r>
            <a:r>
              <a:rPr lang="zh-CN" altLang="en-US" sz="2800" noProof="1">
                <a:latin typeface="Times New Roman" panose="02020603050405020304" pitchFamily="18" charset="0"/>
                <a:ea typeface="楷体" panose="02010609060101010101" pitchFamily="49" charset="-122"/>
                <a:cs typeface="Times New Roman" panose="02020603050405020304" pitchFamily="18" charset="0"/>
              </a:rPr>
              <a:t>， 低电平</a:t>
            </a:r>
            <a:r>
              <a:rPr lang="en-US" altLang="zh-CN" sz="2800" i="1" noProof="1">
                <a:latin typeface="Times New Roman" panose="02020603050405020304" pitchFamily="18" charset="0"/>
                <a:ea typeface="楷体" panose="02010609060101010101" pitchFamily="49" charset="-122"/>
                <a:cs typeface="Times New Roman" panose="02020603050405020304" pitchFamily="18" charset="0"/>
              </a:rPr>
              <a:t>V</a:t>
            </a:r>
            <a:r>
              <a:rPr lang="en-US" altLang="zh-CN" sz="2800" baseline="-25000" noProof="1">
                <a:latin typeface="Times New Roman" panose="02020603050405020304" pitchFamily="18" charset="0"/>
                <a:ea typeface="楷体" panose="02010609060101010101" pitchFamily="49" charset="-122"/>
                <a:cs typeface="Times New Roman" panose="02020603050405020304" pitchFamily="18" charset="0"/>
              </a:rPr>
              <a:t>IL</a:t>
            </a:r>
            <a:r>
              <a:rPr lang="zh-CN" altLang="en-US" sz="2800" noProof="1">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noProof="1">
                <a:latin typeface="Times New Roman" panose="02020603050405020304" pitchFamily="18" charset="0"/>
                <a:ea typeface="楷体" panose="02010609060101010101" pitchFamily="49" charset="-122"/>
                <a:cs typeface="Times New Roman" panose="02020603050405020304" pitchFamily="18" charset="0"/>
              </a:rPr>
              <a:t>0</a:t>
            </a:r>
            <a:r>
              <a:rPr lang="zh-CN" altLang="en-US" sz="2800" noProof="1">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noProof="1">
                <a:latin typeface="Times New Roman" panose="02020603050405020304" pitchFamily="18" charset="0"/>
                <a:ea typeface="楷体" panose="02010609060101010101" pitchFamily="49" charset="-122"/>
                <a:cs typeface="Times New Roman" panose="02020603050405020304" pitchFamily="18" charset="0"/>
              </a:rPr>
              <a:t>D</a:t>
            </a:r>
            <a:r>
              <a:rPr lang="zh-CN" altLang="en-US" sz="2800" noProof="1">
                <a:latin typeface="Times New Roman" panose="02020603050405020304" pitchFamily="18" charset="0"/>
                <a:ea typeface="楷体" panose="02010609060101010101" pitchFamily="49" charset="-122"/>
                <a:cs typeface="Times New Roman" panose="02020603050405020304" pitchFamily="18" charset="0"/>
              </a:rPr>
              <a:t>为理想元件，在稳态时，当</a:t>
            </a:r>
            <a:r>
              <a:rPr lang="en-US" altLang="zh-CN" sz="2800" i="1" noProof="1">
                <a:latin typeface="Times New Roman" panose="02020603050405020304" pitchFamily="18" charset="0"/>
                <a:ea typeface="楷体" panose="02010609060101010101" pitchFamily="49" charset="-122"/>
                <a:cs typeface="Times New Roman" panose="02020603050405020304" pitchFamily="18" charset="0"/>
              </a:rPr>
              <a:t>v</a:t>
            </a:r>
            <a:r>
              <a:rPr lang="en-US" altLang="zh-CN" sz="2800" i="1" baseline="-25000" noProof="1">
                <a:latin typeface="Times New Roman" panose="02020603050405020304" pitchFamily="18" charset="0"/>
                <a:ea typeface="楷体" panose="02010609060101010101" pitchFamily="49" charset="-122"/>
                <a:cs typeface="Times New Roman" panose="02020603050405020304" pitchFamily="18" charset="0"/>
              </a:rPr>
              <a:t>I</a:t>
            </a:r>
            <a:r>
              <a:rPr lang="zh-CN" altLang="en-US" sz="2800" noProof="1">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i="1" noProof="1">
                <a:latin typeface="Times New Roman" panose="02020603050405020304" pitchFamily="18" charset="0"/>
                <a:ea typeface="楷体" panose="02010609060101010101" pitchFamily="49" charset="-122"/>
                <a:cs typeface="Times New Roman" panose="02020603050405020304" pitchFamily="18" charset="0"/>
              </a:rPr>
              <a:t>V</a:t>
            </a:r>
            <a:r>
              <a:rPr lang="en-US" altLang="zh-CN" sz="2800" baseline="-25000" noProof="1">
                <a:latin typeface="Times New Roman" panose="02020603050405020304" pitchFamily="18" charset="0"/>
                <a:ea typeface="楷体" panose="02010609060101010101" pitchFamily="49" charset="-122"/>
                <a:cs typeface="Times New Roman" panose="02020603050405020304" pitchFamily="18" charset="0"/>
              </a:rPr>
              <a:t>IH</a:t>
            </a:r>
            <a:r>
              <a:rPr lang="zh-CN" altLang="en-US" sz="2800" noProof="1">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i="1" noProof="1">
                <a:latin typeface="Times New Roman" panose="02020603050405020304" pitchFamily="18" charset="0"/>
                <a:ea typeface="楷体" panose="02010609060101010101" pitchFamily="49" charset="-122"/>
                <a:cs typeface="Times New Roman" panose="02020603050405020304" pitchFamily="18" charset="0"/>
              </a:rPr>
              <a:t>V</a:t>
            </a:r>
            <a:r>
              <a:rPr lang="en-US" altLang="zh-CN" sz="2800" baseline="-25000" noProof="1">
                <a:latin typeface="Times New Roman" panose="02020603050405020304" pitchFamily="18" charset="0"/>
                <a:ea typeface="楷体" panose="02010609060101010101" pitchFamily="49" charset="-122"/>
                <a:cs typeface="Times New Roman" panose="02020603050405020304" pitchFamily="18" charset="0"/>
              </a:rPr>
              <a:t>CC</a:t>
            </a:r>
            <a:r>
              <a:rPr lang="zh-CN" altLang="en-US" sz="2800" noProof="1">
                <a:latin typeface="Times New Roman" panose="02020603050405020304" pitchFamily="18" charset="0"/>
                <a:ea typeface="楷体" panose="02010609060101010101" pitchFamily="49" charset="-122"/>
                <a:cs typeface="Times New Roman" panose="02020603050405020304" pitchFamily="18" charset="0"/>
              </a:rPr>
              <a:t>时，</a:t>
            </a:r>
            <a:r>
              <a:rPr lang="en-US" altLang="zh-CN" sz="2800" noProof="1">
                <a:latin typeface="Times New Roman" panose="02020603050405020304" pitchFamily="18" charset="0"/>
                <a:ea typeface="楷体" panose="02010609060101010101" pitchFamily="49" charset="-122"/>
                <a:cs typeface="Times New Roman" panose="02020603050405020304" pitchFamily="18" charset="0"/>
              </a:rPr>
              <a:t>D</a:t>
            </a:r>
            <a:r>
              <a:rPr lang="zh-CN" altLang="en-US" sz="2800" noProof="1">
                <a:latin typeface="Times New Roman" panose="02020603050405020304" pitchFamily="18" charset="0"/>
                <a:ea typeface="楷体" panose="02010609060101010101" pitchFamily="49" charset="-122"/>
                <a:cs typeface="Times New Roman" panose="02020603050405020304" pitchFamily="18" charset="0"/>
              </a:rPr>
              <a:t>截止，输出电压</a:t>
            </a:r>
            <a:r>
              <a:rPr lang="en-US" altLang="zh-CN" sz="2800" i="1" noProof="1">
                <a:latin typeface="Times New Roman" panose="02020603050405020304" pitchFamily="18" charset="0"/>
                <a:ea typeface="楷体" panose="02010609060101010101" pitchFamily="49" charset="-122"/>
                <a:cs typeface="Times New Roman" panose="02020603050405020304" pitchFamily="18" charset="0"/>
              </a:rPr>
              <a:t>v</a:t>
            </a:r>
            <a:r>
              <a:rPr lang="en-US" altLang="zh-CN" sz="1600" noProof="1">
                <a:latin typeface="Times New Roman" panose="02020603050405020304" pitchFamily="18" charset="0"/>
                <a:ea typeface="楷体" panose="02010609060101010101" pitchFamily="49" charset="-122"/>
                <a:cs typeface="Times New Roman" panose="02020603050405020304" pitchFamily="18" charset="0"/>
              </a:rPr>
              <a:t>o</a:t>
            </a:r>
            <a:r>
              <a:rPr lang="zh-CN" altLang="en-US" sz="2800" noProof="1">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i="1" noProof="1">
                <a:latin typeface="Times New Roman" panose="02020603050405020304" pitchFamily="18" charset="0"/>
                <a:ea typeface="楷体" panose="02010609060101010101" pitchFamily="49" charset="-122"/>
                <a:cs typeface="Times New Roman" panose="02020603050405020304" pitchFamily="18" charset="0"/>
              </a:rPr>
              <a:t>V</a:t>
            </a:r>
            <a:r>
              <a:rPr lang="en-US" altLang="zh-CN" sz="2800" baseline="-25000" noProof="1">
                <a:latin typeface="Times New Roman" panose="02020603050405020304" pitchFamily="18" charset="0"/>
                <a:ea typeface="楷体" panose="02010609060101010101" pitchFamily="49" charset="-122"/>
                <a:cs typeface="Times New Roman" panose="02020603050405020304" pitchFamily="18" charset="0"/>
              </a:rPr>
              <a:t>OH</a:t>
            </a:r>
            <a:r>
              <a:rPr lang="zh-CN" altLang="en-US" sz="2800" noProof="1">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i="1" noProof="1">
                <a:latin typeface="Times New Roman" panose="02020603050405020304" pitchFamily="18" charset="0"/>
                <a:ea typeface="楷体" panose="02010609060101010101" pitchFamily="49" charset="-122"/>
                <a:cs typeface="Times New Roman" panose="02020603050405020304" pitchFamily="18" charset="0"/>
              </a:rPr>
              <a:t>V</a:t>
            </a:r>
            <a:r>
              <a:rPr lang="en-US" altLang="zh-CN" sz="2800" baseline="-25000" noProof="1">
                <a:latin typeface="Times New Roman" panose="02020603050405020304" pitchFamily="18" charset="0"/>
                <a:ea typeface="楷体" panose="02010609060101010101" pitchFamily="49" charset="-122"/>
                <a:cs typeface="Times New Roman" panose="02020603050405020304" pitchFamily="18" charset="0"/>
              </a:rPr>
              <a:t>CC</a:t>
            </a:r>
          </a:p>
        </p:txBody>
      </p:sp>
      <p:sp>
        <p:nvSpPr>
          <p:cNvPr id="260101" name="文本框 260100"/>
          <p:cNvSpPr txBox="1">
            <a:spLocks noChangeArrowheads="1"/>
          </p:cNvSpPr>
          <p:nvPr/>
        </p:nvSpPr>
        <p:spPr bwMode="auto">
          <a:xfrm>
            <a:off x="568459" y="2117244"/>
            <a:ext cx="4776788" cy="138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800" dirty="0">
                <a:latin typeface="楷体" panose="02010609060101010101" pitchFamily="49" charset="-122"/>
                <a:ea typeface="楷体" panose="02010609060101010101" pitchFamily="49" charset="-122"/>
              </a:rPr>
              <a:t>当电路处于相对稳定状态下，二极管所呈现的开关特性称为</a:t>
            </a:r>
            <a:r>
              <a:rPr lang="zh-CN" altLang="en-US" sz="2800" dirty="0">
                <a:solidFill>
                  <a:srgbClr val="FF0000"/>
                </a:solidFill>
                <a:latin typeface="楷体" panose="02010609060101010101" pitchFamily="49" charset="-122"/>
                <a:ea typeface="楷体" panose="02010609060101010101" pitchFamily="49" charset="-122"/>
              </a:rPr>
              <a:t>稳态开关特性。</a:t>
            </a:r>
            <a:endParaRPr lang="en-US" altLang="zh-CN" sz="2800" dirty="0">
              <a:solidFill>
                <a:srgbClr val="FF0000"/>
              </a:solidFill>
              <a:latin typeface="楷体" panose="02010609060101010101" pitchFamily="49" charset="-122"/>
              <a:ea typeface="楷体" panose="02010609060101010101" pitchFamily="49" charset="-122"/>
            </a:endParaRPr>
          </a:p>
        </p:txBody>
      </p:sp>
      <p:grpSp>
        <p:nvGrpSpPr>
          <p:cNvPr id="260103" name="组合 260102"/>
          <p:cNvGrpSpPr/>
          <p:nvPr/>
        </p:nvGrpSpPr>
        <p:grpSpPr bwMode="auto">
          <a:xfrm>
            <a:off x="5472113" y="1145075"/>
            <a:ext cx="3671887" cy="3700463"/>
            <a:chOff x="3198" y="1752"/>
            <a:chExt cx="2313" cy="2331"/>
          </a:xfrm>
        </p:grpSpPr>
        <p:pic>
          <p:nvPicPr>
            <p:cNvPr id="14343" name="图片 260103" descr="3-2-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15" y="1752"/>
              <a:ext cx="1829" cy="1995"/>
            </a:xfrm>
            <a:prstGeom prst="rect">
              <a:avLst/>
            </a:prstGeom>
            <a:noFill/>
            <a:ln w="57150" cmpd="thickThin">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14344" name="文本框 260104"/>
            <p:cNvSpPr txBox="1">
              <a:spLocks noChangeArrowheads="1"/>
            </p:cNvSpPr>
            <p:nvPr/>
          </p:nvSpPr>
          <p:spPr bwMode="auto">
            <a:xfrm>
              <a:off x="3198" y="3793"/>
              <a:ext cx="2313" cy="290"/>
            </a:xfrm>
            <a:prstGeom prst="rect">
              <a:avLst/>
            </a:prstGeom>
            <a:noFill/>
            <a:ln w="12700">
              <a:solidFill>
                <a:schemeClr val="bg1"/>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二极管的开关电路</a:t>
              </a:r>
            </a:p>
          </p:txBody>
        </p:sp>
      </p:grpSp>
      <p:sp>
        <p:nvSpPr>
          <p:cNvPr id="10" name="文本框 57348"/>
          <p:cNvSpPr txBox="1">
            <a:spLocks noChangeArrowheads="1"/>
          </p:cNvSpPr>
          <p:nvPr/>
        </p:nvSpPr>
        <p:spPr bwMode="auto">
          <a:xfrm>
            <a:off x="3603137" y="189335"/>
            <a:ext cx="545196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3000" b="1" dirty="0">
                <a:latin typeface="Times New Roman" panose="02020603050405020304" pitchFamily="18" charset="0"/>
                <a:ea typeface="楷体" panose="02010609060101010101" pitchFamily="49" charset="-122"/>
                <a:cs typeface="Times New Roman" panose="02020603050405020304" pitchFamily="18" charset="0"/>
              </a:rPr>
              <a:t>3.2.1 </a:t>
            </a:r>
            <a:r>
              <a:rPr lang="zh-CN" altLang="en-US" sz="3000" b="1" dirty="0">
                <a:latin typeface="Times New Roman" panose="02020603050405020304" pitchFamily="18" charset="0"/>
                <a:ea typeface="楷体" panose="02010609060101010101" pitchFamily="49" charset="-122"/>
                <a:cs typeface="Times New Roman" panose="02020603050405020304" pitchFamily="18" charset="0"/>
              </a:rPr>
              <a:t>半导体二极管的开关特性</a:t>
            </a:r>
          </a:p>
        </p:txBody>
      </p:sp>
      <p:sp>
        <p:nvSpPr>
          <p:cNvPr id="12" name="文本框 57349"/>
          <p:cNvSpPr txBox="1">
            <a:spLocks noChangeArrowheads="1"/>
          </p:cNvSpPr>
          <p:nvPr/>
        </p:nvSpPr>
        <p:spPr bwMode="auto">
          <a:xfrm>
            <a:off x="456712" y="1263763"/>
            <a:ext cx="29718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u="sng"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800" u="sng" dirty="0">
                <a:latin typeface="Times New Roman" panose="02020603050405020304" pitchFamily="18" charset="0"/>
                <a:ea typeface="楷体" panose="02010609060101010101" pitchFamily="49" charset="-122"/>
                <a:cs typeface="Times New Roman" panose="02020603050405020304" pitchFamily="18" charset="0"/>
              </a:rPr>
              <a:t>稳态开关特性</a:t>
            </a:r>
          </a:p>
        </p:txBody>
      </p:sp>
      <p:sp>
        <p:nvSpPr>
          <p:cNvPr id="11" name="矩形 10"/>
          <p:cNvSpPr/>
          <p:nvPr/>
        </p:nvSpPr>
        <p:spPr>
          <a:xfrm>
            <a:off x="5825309" y="3012808"/>
            <a:ext cx="300082" cy="369332"/>
          </a:xfrm>
          <a:prstGeom prst="rect">
            <a:avLst/>
          </a:prstGeom>
        </p:spPr>
        <p:txBody>
          <a:bodyPr wrap="none">
            <a:spAutoFit/>
          </a:bodyPr>
          <a:lstStyle/>
          <a:p>
            <a:pPr>
              <a:spcBef>
                <a:spcPct val="50000"/>
              </a:spcBef>
            </a:pP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1</a:t>
            </a:r>
          </a:p>
        </p:txBody>
      </p:sp>
      <p:sp>
        <p:nvSpPr>
          <p:cNvPr id="13" name="矩形 12"/>
          <p:cNvSpPr/>
          <p:nvPr/>
        </p:nvSpPr>
        <p:spPr>
          <a:xfrm>
            <a:off x="6711116" y="2828142"/>
            <a:ext cx="817606" cy="369332"/>
          </a:xfrm>
          <a:prstGeom prst="rect">
            <a:avLst/>
          </a:prstGeom>
        </p:spPr>
        <p:txBody>
          <a:bodyPr wrap="square">
            <a:spAutoFit/>
          </a:bodyPr>
          <a:lstStyle/>
          <a:p>
            <a:pPr>
              <a:spcBef>
                <a:spcPct val="50000"/>
              </a:spcBef>
            </a:pPr>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末</a:t>
            </a: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&gt;</a:t>
            </a:r>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首</a:t>
            </a:r>
            <a:endPar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5" name="矩形 14"/>
          <p:cNvSpPr/>
          <p:nvPr/>
        </p:nvSpPr>
        <p:spPr>
          <a:xfrm>
            <a:off x="6778852" y="1932578"/>
            <a:ext cx="698544" cy="369332"/>
          </a:xfrm>
          <a:prstGeom prst="rect">
            <a:avLst/>
          </a:prstGeom>
        </p:spPr>
        <p:txBody>
          <a:bodyPr wrap="square">
            <a:spAutoFit/>
          </a:bodyPr>
          <a:lstStyle/>
          <a:p>
            <a:pPr>
              <a:spcBef>
                <a:spcPct val="50000"/>
              </a:spcBef>
            </a:pPr>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截止</a:t>
            </a:r>
            <a:endPar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6" name="矩形 15"/>
          <p:cNvSpPr/>
          <p:nvPr/>
        </p:nvSpPr>
        <p:spPr>
          <a:xfrm>
            <a:off x="8641534" y="3012808"/>
            <a:ext cx="300082" cy="369332"/>
          </a:xfrm>
          <a:prstGeom prst="rect">
            <a:avLst/>
          </a:prstGeom>
        </p:spPr>
        <p:txBody>
          <a:bodyPr wrap="none">
            <a:spAutoFit/>
          </a:bodyPr>
          <a:lstStyle/>
          <a:p>
            <a:pPr>
              <a:spcBef>
                <a:spcPct val="50000"/>
              </a:spcBef>
            </a:pP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60103"/>
                                        </p:tgtEl>
                                        <p:attrNameLst>
                                          <p:attrName>style.visibility</p:attrName>
                                        </p:attrNameLst>
                                      </p:cBhvr>
                                      <p:to>
                                        <p:strVal val="visible"/>
                                      </p:to>
                                    </p:set>
                                    <p:animEffect transition="in" filter="dissolve">
                                      <p:cBhvr>
                                        <p:cTn id="7" dur="500"/>
                                        <p:tgtEl>
                                          <p:spTgt spid="260103"/>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260101"/>
                                        </p:tgtEl>
                                        <p:attrNameLst>
                                          <p:attrName>style.visibility</p:attrName>
                                        </p:attrNameLst>
                                      </p:cBhvr>
                                      <p:to>
                                        <p:strVal val="visible"/>
                                      </p:to>
                                    </p:set>
                                    <p:animEffect transition="in" filter="diamond(in)">
                                      <p:cBhvr>
                                        <p:cTn id="12" dur="1000"/>
                                        <p:tgtEl>
                                          <p:spTgt spid="26010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260100"/>
                                        </p:tgtEl>
                                        <p:attrNameLst>
                                          <p:attrName>style.visibility</p:attrName>
                                        </p:attrNameLst>
                                      </p:cBhvr>
                                      <p:to>
                                        <p:strVal val="visible"/>
                                      </p:to>
                                    </p:set>
                                    <p:animEffect transition="in" filter="barn(outVertical)">
                                      <p:cBhvr>
                                        <p:cTn id="17" dur="500"/>
                                        <p:tgtEl>
                                          <p:spTgt spid="260100"/>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anim calcmode="lin" valueType="num">
                                      <p:cBhvr>
                                        <p:cTn id="23" dur="250" fill="hold"/>
                                        <p:tgtEl>
                                          <p:spTgt spid="11"/>
                                        </p:tgtEl>
                                        <p:attrNameLst>
                                          <p:attrName>ppt_x</p:attrName>
                                        </p:attrNameLst>
                                      </p:cBhvr>
                                      <p:tavLst>
                                        <p:tav tm="0">
                                          <p:val>
                                            <p:strVal val="#ppt_x"/>
                                          </p:val>
                                        </p:tav>
                                        <p:tav tm="100000">
                                          <p:val>
                                            <p:strVal val="#ppt_x"/>
                                          </p:val>
                                        </p:tav>
                                      </p:tavLst>
                                    </p:anim>
                                    <p:anim calcmode="lin" valueType="num">
                                      <p:cBhvr>
                                        <p:cTn id="24" dur="25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250"/>
                                        <p:tgtEl>
                                          <p:spTgt spid="16"/>
                                        </p:tgtEl>
                                      </p:cBhvr>
                                    </p:animEffect>
                                    <p:anim calcmode="lin" valueType="num">
                                      <p:cBhvr>
                                        <p:cTn id="40" dur="250" fill="hold"/>
                                        <p:tgtEl>
                                          <p:spTgt spid="16"/>
                                        </p:tgtEl>
                                        <p:attrNameLst>
                                          <p:attrName>ppt_x</p:attrName>
                                        </p:attrNameLst>
                                      </p:cBhvr>
                                      <p:tavLst>
                                        <p:tav tm="0">
                                          <p:val>
                                            <p:strVal val="#ppt_x"/>
                                          </p:val>
                                        </p:tav>
                                        <p:tav tm="100000">
                                          <p:val>
                                            <p:strVal val="#ppt_x"/>
                                          </p:val>
                                        </p:tav>
                                      </p:tavLst>
                                    </p:anim>
                                    <p:anim calcmode="lin" valueType="num">
                                      <p:cBhvr>
                                        <p:cTn id="41" dur="25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100" grpId="0" bldLvl="0" animBg="1"/>
      <p:bldP spid="260101" grpId="0"/>
      <p:bldP spid="11" grpId="0"/>
      <p:bldP spid="13" grpId="0"/>
      <p:bldP spid="15" grpId="0"/>
      <p:bldP spid="16"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128114" y="396875"/>
            <a:ext cx="4392612" cy="671513"/>
          </a:xfrm>
          <a:prstGeom prst="rect">
            <a:avLst/>
          </a:prstGeom>
          <a:solidFill>
            <a:schemeClr val="bg1"/>
          </a:solidFill>
          <a:ln>
            <a:noFill/>
          </a:ln>
          <a:effectLst/>
        </p:spPr>
        <p:txBody>
          <a:bodyPr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lang="zh-CN" altLang="en-US" sz="2800">
                <a:solidFill>
                  <a:srgbClr val="000000"/>
                </a:solidFill>
                <a:latin typeface="楷体" panose="02010609060101010101" pitchFamily="49" charset="-122"/>
                <a:ea typeface="楷体" panose="02010609060101010101" pitchFamily="49" charset="-122"/>
              </a:rPr>
              <a:t>当</a:t>
            </a:r>
            <a:r>
              <a:rPr lang="en-US" altLang="zh-CN" sz="2800" i="1">
                <a:solidFill>
                  <a:srgbClr val="000000"/>
                </a:solidFill>
                <a:latin typeface="楷体" panose="02010609060101010101" pitchFamily="49" charset="-122"/>
                <a:ea typeface="楷体" panose="02010609060101010101" pitchFamily="49" charset="-122"/>
              </a:rPr>
              <a:t>G</a:t>
            </a:r>
            <a:r>
              <a:rPr lang="en-US" altLang="zh-CN" sz="2800" baseline="-25000">
                <a:solidFill>
                  <a:srgbClr val="000000"/>
                </a:solidFill>
                <a:latin typeface="楷体" panose="02010609060101010101" pitchFamily="49" charset="-122"/>
                <a:ea typeface="楷体" panose="02010609060101010101" pitchFamily="49" charset="-122"/>
              </a:rPr>
              <a:t>1</a:t>
            </a:r>
            <a:r>
              <a:rPr lang="zh-CN" altLang="en-US" sz="2800">
                <a:solidFill>
                  <a:srgbClr val="000000"/>
                </a:solidFill>
                <a:latin typeface="楷体" panose="02010609060101010101" pitchFamily="49" charset="-122"/>
                <a:ea typeface="楷体" panose="02010609060101010101" pitchFamily="49" charset="-122"/>
              </a:rPr>
              <a:t>输出为高电平时，有</a:t>
            </a:r>
          </a:p>
        </p:txBody>
      </p:sp>
      <p:pic>
        <p:nvPicPr>
          <p:cNvPr id="124931" name="Picture 6" descr="3-5-17"/>
          <p:cNvPicPr>
            <a:picLocks noChangeAspect="1" noChangeArrowheads="1"/>
          </p:cNvPicPr>
          <p:nvPr/>
        </p:nvPicPr>
        <p:blipFill>
          <a:blip r:embed="rId3" cstate="print">
            <a:extLst>
              <a:ext uri="{28A0092B-C50C-407E-A947-70E740481C1C}">
                <a14:useLocalDpi xmlns:a14="http://schemas.microsoft.com/office/drawing/2010/main" val="0"/>
              </a:ext>
            </a:extLst>
          </a:blip>
          <a:srcRect t="1653" b="3343"/>
          <a:stretch>
            <a:fillRect/>
          </a:stretch>
        </p:blipFill>
        <p:spPr bwMode="auto">
          <a:xfrm>
            <a:off x="5640729" y="396875"/>
            <a:ext cx="3360738" cy="3816350"/>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9" name="Object 8"/>
          <p:cNvGraphicFramePr>
            <a:graphicFrameLocks noChangeAspect="1"/>
          </p:cNvGraphicFramePr>
          <p:nvPr/>
        </p:nvGraphicFramePr>
        <p:xfrm>
          <a:off x="1207614" y="1117600"/>
          <a:ext cx="2847975" cy="558800"/>
        </p:xfrm>
        <a:graphic>
          <a:graphicData uri="http://schemas.openxmlformats.org/presentationml/2006/ole">
            <mc:AlternateContent xmlns:mc="http://schemas.openxmlformats.org/markup-compatibility/2006">
              <mc:Choice xmlns:v="urn:schemas-microsoft-com:vml" Requires="v">
                <p:oleObj spid="_x0000_s66670" name="公式" r:id="rId4" imgW="977900" imgH="241300" progId="Equation.3">
                  <p:embed/>
                </p:oleObj>
              </mc:Choice>
              <mc:Fallback>
                <p:oleObj name="公式" r:id="rId4" imgW="977900" imgH="241300"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7614" y="1117600"/>
                        <a:ext cx="2847975" cy="558800"/>
                      </a:xfrm>
                      <a:prstGeom prst="rect">
                        <a:avLst/>
                      </a:prstGeom>
                      <a:solidFill>
                        <a:srgbClr val="FFFFFF"/>
                      </a:solidFill>
                      <a:ln w="57150" cmpd="thickThin">
                        <a:solidFill>
                          <a:schemeClr val="bg1"/>
                        </a:solidFill>
                        <a:miter lim="800000"/>
                        <a:headEnd/>
                        <a:tailEnd/>
                      </a:ln>
                    </p:spPr>
                  </p:pic>
                </p:oleObj>
              </mc:Fallback>
            </mc:AlternateContent>
          </a:graphicData>
        </a:graphic>
      </p:graphicFrame>
      <p:graphicFrame>
        <p:nvGraphicFramePr>
          <p:cNvPr id="10" name="Object 10"/>
          <p:cNvGraphicFramePr>
            <a:graphicFrameLocks noChangeAspect="1"/>
          </p:cNvGraphicFramePr>
          <p:nvPr/>
        </p:nvGraphicFramePr>
        <p:xfrm>
          <a:off x="272576" y="1909763"/>
          <a:ext cx="5029200" cy="1001712"/>
        </p:xfrm>
        <a:graphic>
          <a:graphicData uri="http://schemas.openxmlformats.org/presentationml/2006/ole">
            <mc:AlternateContent xmlns:mc="http://schemas.openxmlformats.org/markup-compatibility/2006">
              <mc:Choice xmlns:v="urn:schemas-microsoft-com:vml" Requires="v">
                <p:oleObj spid="_x0000_s66671" name="公式" r:id="rId6" imgW="1828800" imgH="457200" progId="Equation.3">
                  <p:embed/>
                </p:oleObj>
              </mc:Choice>
              <mc:Fallback>
                <p:oleObj name="公式" r:id="rId6" imgW="1828800" imgH="457200"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2576" y="1909763"/>
                        <a:ext cx="5029200" cy="1001712"/>
                      </a:xfrm>
                      <a:prstGeom prst="rect">
                        <a:avLst/>
                      </a:prstGeom>
                      <a:solidFill>
                        <a:srgbClr val="FFFFFF"/>
                      </a:solidFill>
                      <a:ln w="57150" cmpd="thickThin">
                        <a:solidFill>
                          <a:schemeClr val="bg1"/>
                        </a:solidFill>
                        <a:miter lim="800000"/>
                        <a:headEnd/>
                        <a:tailEnd/>
                      </a:ln>
                    </p:spPr>
                  </p:pic>
                </p:oleObj>
              </mc:Fallback>
            </mc:AlternateContent>
          </a:graphicData>
        </a:graphic>
      </p:graphicFrame>
      <p:sp>
        <p:nvSpPr>
          <p:cNvPr id="11" name="Text Box 11"/>
          <p:cNvSpPr txBox="1">
            <a:spLocks noChangeArrowheads="1"/>
          </p:cNvSpPr>
          <p:nvPr/>
        </p:nvSpPr>
        <p:spPr bwMode="auto">
          <a:xfrm>
            <a:off x="128114" y="3278188"/>
            <a:ext cx="5113337"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dirty="0">
                <a:solidFill>
                  <a:srgbClr val="000000"/>
                </a:solidFill>
                <a:latin typeface="楷体" panose="02010609060101010101" pitchFamily="49" charset="-122"/>
                <a:ea typeface="楷体" panose="02010609060101010101" pitchFamily="49" charset="-122"/>
              </a:rPr>
              <a:t>故取</a:t>
            </a:r>
            <a:r>
              <a:rPr lang="en-US" altLang="zh-CN" sz="2800" i="1" dirty="0">
                <a:solidFill>
                  <a:srgbClr val="000000"/>
                </a:solidFill>
                <a:latin typeface="楷体" panose="02010609060101010101" pitchFamily="49" charset="-122"/>
                <a:ea typeface="楷体" panose="02010609060101010101" pitchFamily="49" charset="-122"/>
              </a:rPr>
              <a:t>N</a:t>
            </a:r>
            <a:r>
              <a:rPr lang="zh-CN" altLang="en-US" sz="2800" dirty="0">
                <a:solidFill>
                  <a:srgbClr val="000000"/>
                </a:solidFill>
                <a:latin typeface="楷体" panose="02010609060101010101" pitchFamily="49" charset="-122"/>
                <a:ea typeface="楷体" panose="02010609060101010101" pitchFamily="49" charset="-122"/>
              </a:rPr>
              <a:t>＝</a:t>
            </a:r>
            <a:r>
              <a:rPr lang="en-US" altLang="zh-CN" sz="2800" dirty="0">
                <a:solidFill>
                  <a:srgbClr val="000000"/>
                </a:solidFill>
                <a:latin typeface="楷体" panose="02010609060101010101" pitchFamily="49" charset="-122"/>
                <a:ea typeface="楷体" panose="02010609060101010101" pitchFamily="49" charset="-122"/>
              </a:rPr>
              <a:t>10</a:t>
            </a:r>
            <a:r>
              <a:rPr lang="zh-CN" altLang="en-US" sz="2800" dirty="0">
                <a:solidFill>
                  <a:srgbClr val="000000"/>
                </a:solidFill>
                <a:latin typeface="楷体" panose="02010609060101010101" pitchFamily="49" charset="-122"/>
                <a:ea typeface="楷体" panose="02010609060101010101" pitchFamily="49" charset="-122"/>
              </a:rPr>
              <a:t>，即门</a:t>
            </a:r>
            <a:r>
              <a:rPr lang="en-US" altLang="zh-CN" sz="2800" i="1" dirty="0">
                <a:solidFill>
                  <a:srgbClr val="000000"/>
                </a:solidFill>
                <a:latin typeface="楷体" panose="02010609060101010101" pitchFamily="49" charset="-122"/>
                <a:ea typeface="楷体" panose="02010609060101010101" pitchFamily="49" charset="-122"/>
              </a:rPr>
              <a:t>G</a:t>
            </a:r>
            <a:r>
              <a:rPr lang="en-US" altLang="zh-CN" sz="2800" baseline="-25000" dirty="0">
                <a:solidFill>
                  <a:srgbClr val="000000"/>
                </a:solidFill>
                <a:latin typeface="楷体" panose="02010609060101010101" pitchFamily="49" charset="-122"/>
                <a:ea typeface="楷体" panose="02010609060101010101" pitchFamily="49" charset="-122"/>
              </a:rPr>
              <a:t>1</a:t>
            </a:r>
            <a:r>
              <a:rPr lang="zh-CN" altLang="en-US" sz="2800" dirty="0">
                <a:solidFill>
                  <a:srgbClr val="000000"/>
                </a:solidFill>
                <a:latin typeface="楷体" panose="02010609060101010101" pitchFamily="49" charset="-122"/>
                <a:ea typeface="楷体" panose="02010609060101010101" pitchFamily="49" charset="-122"/>
              </a:rPr>
              <a:t>可带同类门的个数为</a:t>
            </a:r>
            <a:r>
              <a:rPr lang="en-US" altLang="zh-CN" sz="2800" dirty="0">
                <a:solidFill>
                  <a:srgbClr val="000000"/>
                </a:solidFill>
                <a:latin typeface="楷体" panose="02010609060101010101" pitchFamily="49" charset="-122"/>
                <a:ea typeface="楷体" panose="02010609060101010101" pitchFamily="49" charset="-122"/>
              </a:rPr>
              <a:t>10</a:t>
            </a:r>
            <a:r>
              <a:rPr lang="zh-CN" altLang="en-US" sz="2800" dirty="0">
                <a:solidFill>
                  <a:srgbClr val="000000"/>
                </a:solidFill>
                <a:latin typeface="楷体" panose="02010609060101010101" pitchFamily="49" charset="-122"/>
                <a:ea typeface="楷体" panose="02010609060101010101" pitchFamily="49" charset="-122"/>
              </a:rPr>
              <a:t>个</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1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9"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1000" fill="hold"/>
                                        <p:tgtEl>
                                          <p:spTgt spid="11"/>
                                        </p:tgtEl>
                                        <p:attrNameLst>
                                          <p:attrName>ppt_x</p:attrName>
                                        </p:attrNameLst>
                                      </p:cBhvr>
                                      <p:tavLst>
                                        <p:tav tm="0">
                                          <p:val>
                                            <p:strVal val="#ppt_x-.2"/>
                                          </p:val>
                                        </p:tav>
                                        <p:tav tm="100000">
                                          <p:val>
                                            <p:strVal val="#ppt_x"/>
                                          </p:val>
                                        </p:tav>
                                      </p:tavLst>
                                    </p:anim>
                                    <p:anim calcmode="lin" valueType="num">
                                      <p:cBhvr>
                                        <p:cTn id="23" dur="1000" fill="hold"/>
                                        <p:tgtEl>
                                          <p:spTgt spid="11"/>
                                        </p:tgtEl>
                                        <p:attrNameLst>
                                          <p:attrName>ppt_y</p:attrName>
                                        </p:attrNameLst>
                                      </p:cBhvr>
                                      <p:tavLst>
                                        <p:tav tm="0">
                                          <p:val>
                                            <p:strVal val="#ppt_y"/>
                                          </p:val>
                                        </p:tav>
                                        <p:tav tm="100000">
                                          <p:val>
                                            <p:strVal val="#ppt_y"/>
                                          </p:val>
                                        </p:tav>
                                      </p:tavLst>
                                    </p:anim>
                                    <p:animEffect transition="in" filter="wipe(right)" prLst="gradientSize: 0.1">
                                      <p:cBhvr>
                                        <p:cTn id="24"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284044" y="0"/>
            <a:ext cx="4176712" cy="576263"/>
          </a:xfrm>
          <a:prstGeom prst="rect">
            <a:avLst/>
          </a:prstGeom>
          <a:solidFill>
            <a:schemeClr val="bg1"/>
          </a:solidFill>
          <a:ln>
            <a:noFill/>
          </a:ln>
          <a:effectLst/>
        </p:spPr>
        <p:txBody>
          <a:bodyPr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lang="zh-CN" altLang="en-US" sz="2800">
                <a:solidFill>
                  <a:srgbClr val="000000"/>
                </a:solidFill>
                <a:latin typeface="楷体" panose="02010609060101010101" pitchFamily="49" charset="-122"/>
                <a:ea typeface="楷体" panose="02010609060101010101" pitchFamily="49" charset="-122"/>
              </a:rPr>
              <a:t>四、 输入端的负载特性</a:t>
            </a:r>
          </a:p>
        </p:txBody>
      </p:sp>
      <p:sp>
        <p:nvSpPr>
          <p:cNvPr id="5" name="Text Box 4"/>
          <p:cNvSpPr txBox="1">
            <a:spLocks noChangeArrowheads="1"/>
          </p:cNvSpPr>
          <p:nvPr/>
        </p:nvSpPr>
        <p:spPr bwMode="auto">
          <a:xfrm>
            <a:off x="191969" y="568325"/>
            <a:ext cx="8280400" cy="954750"/>
          </a:xfrm>
          <a:prstGeom prst="rect">
            <a:avLst/>
          </a:prstGeom>
          <a:solidFill>
            <a:schemeClr val="bg1"/>
          </a:solidFill>
          <a:ln>
            <a:noFill/>
          </a:ln>
          <a:effectLst/>
        </p:spPr>
        <p:txBody>
          <a:bodyPr lIns="92075" tIns="46038" rIns="92075" bIns="46038">
            <a:spAutoFit/>
          </a:bodyPr>
          <a:lstStyle/>
          <a:p>
            <a:pPr eaLnBrk="1" hangingPunct="1">
              <a:spcBef>
                <a:spcPct val="50000"/>
              </a:spcBef>
              <a:defRPr/>
            </a:pPr>
            <a:r>
              <a:rPr kumimoji="1" lang="zh-CN" altLang="en-US" sz="2800" dirty="0">
                <a:solidFill>
                  <a:srgbClr val="000000"/>
                </a:solidFill>
                <a:latin typeface="楷体" panose="02010609060101010101" pitchFamily="49" charset="-122"/>
                <a:ea typeface="楷体" panose="02010609060101010101" pitchFamily="49" charset="-122"/>
              </a:rPr>
              <a:t>在实际使用时，有时需要在输入端和地之间或输入端和信号的低电平之间接入电阻</a:t>
            </a:r>
            <a:r>
              <a:rPr kumimoji="1" lang="en-US" altLang="zh-CN" sz="2800" i="1" dirty="0">
                <a:solidFill>
                  <a:srgbClr val="000000"/>
                </a:solidFill>
                <a:latin typeface="楷体" panose="02010609060101010101" pitchFamily="49" charset="-122"/>
                <a:ea typeface="楷体" panose="02010609060101010101" pitchFamily="49" charset="-122"/>
              </a:rPr>
              <a:t>R</a:t>
            </a:r>
            <a:r>
              <a:rPr kumimoji="1" lang="en-US" altLang="zh-CN" sz="2800" baseline="-25000" dirty="0">
                <a:solidFill>
                  <a:srgbClr val="000000"/>
                </a:solidFill>
                <a:latin typeface="楷体" panose="02010609060101010101" pitchFamily="49" charset="-122"/>
                <a:ea typeface="楷体" panose="02010609060101010101" pitchFamily="49" charset="-122"/>
              </a:rPr>
              <a:t>P</a:t>
            </a:r>
            <a:r>
              <a:rPr kumimoji="1" lang="zh-CN" altLang="en-US" sz="2800" dirty="0">
                <a:solidFill>
                  <a:srgbClr val="000000"/>
                </a:solidFill>
                <a:latin typeface="楷体" panose="02010609060101010101" pitchFamily="49" charset="-122"/>
                <a:ea typeface="楷体" panose="02010609060101010101" pitchFamily="49" charset="-122"/>
              </a:rPr>
              <a:t>，如图所示。</a:t>
            </a:r>
          </a:p>
        </p:txBody>
      </p:sp>
      <p:sp>
        <p:nvSpPr>
          <p:cNvPr id="6" name="Text Box 7"/>
          <p:cNvSpPr txBox="1">
            <a:spLocks noChangeArrowheads="1"/>
          </p:cNvSpPr>
          <p:nvPr/>
        </p:nvSpPr>
        <p:spPr bwMode="auto">
          <a:xfrm>
            <a:off x="263406" y="1433513"/>
            <a:ext cx="5113338"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eaLnBrk="1" hangingPunct="1">
              <a:spcBef>
                <a:spcPct val="50000"/>
              </a:spcBef>
              <a:defRPr/>
            </a:pPr>
            <a:r>
              <a:rPr kumimoji="1" lang="zh-CN" altLang="en-US" sz="2800" dirty="0">
                <a:solidFill>
                  <a:srgbClr val="000000"/>
                </a:solidFill>
                <a:latin typeface="楷体" panose="02010609060101010101" pitchFamily="49" charset="-122"/>
                <a:ea typeface="楷体" panose="02010609060101010101" pitchFamily="49" charset="-122"/>
              </a:rPr>
              <a:t>可知，</a:t>
            </a:r>
            <a:r>
              <a:rPr kumimoji="1" lang="en-US" altLang="zh-CN" sz="2800" i="1" dirty="0">
                <a:solidFill>
                  <a:srgbClr val="000000"/>
                </a:solidFill>
                <a:latin typeface="楷体" panose="02010609060101010101" pitchFamily="49" charset="-122"/>
                <a:ea typeface="楷体" panose="02010609060101010101" pitchFamily="49" charset="-122"/>
              </a:rPr>
              <a:t>R</a:t>
            </a:r>
            <a:r>
              <a:rPr kumimoji="1" lang="en-US" altLang="zh-CN" sz="2800" baseline="-25000" dirty="0">
                <a:solidFill>
                  <a:srgbClr val="000000"/>
                </a:solidFill>
                <a:latin typeface="楷体" panose="02010609060101010101" pitchFamily="49" charset="-122"/>
                <a:ea typeface="楷体" panose="02010609060101010101" pitchFamily="49" charset="-122"/>
              </a:rPr>
              <a:t>P</a:t>
            </a:r>
            <a:r>
              <a:rPr kumimoji="1" lang="zh-CN" altLang="en-US" sz="2800" dirty="0">
                <a:solidFill>
                  <a:srgbClr val="000000"/>
                </a:solidFill>
                <a:latin typeface="楷体" panose="02010609060101010101" pitchFamily="49" charset="-122"/>
                <a:ea typeface="楷体" panose="02010609060101010101" pitchFamily="49" charset="-122"/>
              </a:rPr>
              <a:t>上的压降即为反相器的输入电压</a:t>
            </a:r>
            <a:r>
              <a:rPr kumimoji="1" lang="en-US" altLang="zh-CN" sz="2800" i="1" dirty="0" err="1">
                <a:solidFill>
                  <a:srgbClr val="000000"/>
                </a:solidFill>
                <a:latin typeface="楷体" panose="02010609060101010101" pitchFamily="49" charset="-122"/>
                <a:ea typeface="楷体" panose="02010609060101010101" pitchFamily="49" charset="-122"/>
              </a:rPr>
              <a:t>v</a:t>
            </a:r>
            <a:r>
              <a:rPr kumimoji="1" lang="en-US" altLang="zh-CN" sz="2800" baseline="-25000" dirty="0" err="1">
                <a:solidFill>
                  <a:srgbClr val="000000"/>
                </a:solidFill>
                <a:latin typeface="楷体" panose="02010609060101010101" pitchFamily="49" charset="-122"/>
                <a:ea typeface="楷体" panose="02010609060101010101" pitchFamily="49" charset="-122"/>
              </a:rPr>
              <a:t>I</a:t>
            </a:r>
            <a:r>
              <a:rPr kumimoji="1" lang="zh-CN" altLang="en-US" sz="2800" dirty="0">
                <a:solidFill>
                  <a:srgbClr val="000000"/>
                </a:solidFill>
                <a:latin typeface="楷体" panose="02010609060101010101" pitchFamily="49" charset="-122"/>
                <a:ea typeface="楷体" panose="02010609060101010101" pitchFamily="49" charset="-122"/>
              </a:rPr>
              <a:t>，即</a:t>
            </a:r>
            <a:endParaRPr kumimoji="1" lang="zh-CN" altLang="en-US" sz="2800" baseline="-25000" dirty="0">
              <a:solidFill>
                <a:srgbClr val="000000"/>
              </a:solidFill>
              <a:latin typeface="楷体" panose="02010609060101010101" pitchFamily="49" charset="-122"/>
              <a:ea typeface="楷体" panose="02010609060101010101" pitchFamily="49" charset="-122"/>
            </a:endParaRPr>
          </a:p>
        </p:txBody>
      </p:sp>
      <p:graphicFrame>
        <p:nvGraphicFramePr>
          <p:cNvPr id="7" name="Object 8"/>
          <p:cNvGraphicFramePr>
            <a:graphicFrameLocks noChangeAspect="1"/>
          </p:cNvGraphicFramePr>
          <p:nvPr/>
        </p:nvGraphicFramePr>
        <p:xfrm>
          <a:off x="942842" y="2503488"/>
          <a:ext cx="3240087" cy="896937"/>
        </p:xfrm>
        <a:graphic>
          <a:graphicData uri="http://schemas.openxmlformats.org/presentationml/2006/ole">
            <mc:AlternateContent xmlns:mc="http://schemas.openxmlformats.org/markup-compatibility/2006">
              <mc:Choice xmlns:v="urn:schemas-microsoft-com:vml" Requires="v">
                <p:oleObj spid="_x0000_s67694" name="Equation" r:id="rId3" imgW="1562100" imgH="431800" progId="Equation.3">
                  <p:embed/>
                </p:oleObj>
              </mc:Choice>
              <mc:Fallback>
                <p:oleObj name="Equation" r:id="rId3" imgW="1562100" imgH="43180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842" y="2503488"/>
                        <a:ext cx="3240087" cy="896937"/>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 Box 10"/>
          <p:cNvSpPr txBox="1">
            <a:spLocks noChangeArrowheads="1"/>
          </p:cNvSpPr>
          <p:nvPr/>
        </p:nvSpPr>
        <p:spPr bwMode="auto">
          <a:xfrm>
            <a:off x="179388" y="3559744"/>
            <a:ext cx="5329237" cy="224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eaLnBrk="1" hangingPunct="1">
              <a:spcBef>
                <a:spcPct val="50000"/>
              </a:spcBef>
              <a:defRPr/>
            </a:pPr>
            <a:r>
              <a:rPr kumimoji="1" lang="zh-CN" altLang="en-US" sz="2800" dirty="0">
                <a:solidFill>
                  <a:srgbClr val="000000"/>
                </a:solidFill>
                <a:latin typeface="楷体" panose="02010609060101010101" pitchFamily="49" charset="-122"/>
                <a:ea typeface="楷体" panose="02010609060101010101" pitchFamily="49" charset="-122"/>
              </a:rPr>
              <a:t>在</a:t>
            </a:r>
            <a:r>
              <a:rPr kumimoji="1" lang="en-US" altLang="zh-CN" sz="2800" i="1" dirty="0">
                <a:solidFill>
                  <a:srgbClr val="000000"/>
                </a:solidFill>
                <a:latin typeface="楷体" panose="02010609060101010101" pitchFamily="49" charset="-122"/>
                <a:ea typeface="楷体" panose="02010609060101010101" pitchFamily="49" charset="-122"/>
              </a:rPr>
              <a:t>R</a:t>
            </a:r>
            <a:r>
              <a:rPr kumimoji="1" lang="en-US" altLang="zh-CN" sz="2800" baseline="-25000" dirty="0">
                <a:solidFill>
                  <a:srgbClr val="000000"/>
                </a:solidFill>
                <a:latin typeface="楷体" panose="02010609060101010101" pitchFamily="49" charset="-122"/>
                <a:ea typeface="楷体" panose="02010609060101010101" pitchFamily="49" charset="-122"/>
              </a:rPr>
              <a:t>P</a:t>
            </a:r>
            <a:r>
              <a:rPr kumimoji="1" lang="en-US" altLang="zh-CN" sz="2800" dirty="0">
                <a:solidFill>
                  <a:srgbClr val="000000"/>
                </a:solidFill>
                <a:latin typeface="楷体" panose="02010609060101010101" pitchFamily="49" charset="-122"/>
                <a:ea typeface="楷体" panose="02010609060101010101" pitchFamily="49" charset="-122"/>
              </a:rPr>
              <a:t>&lt;&lt;</a:t>
            </a:r>
            <a:r>
              <a:rPr kumimoji="1" lang="en-US" altLang="zh-CN" sz="2800" i="1" dirty="0">
                <a:solidFill>
                  <a:srgbClr val="000000"/>
                </a:solidFill>
                <a:latin typeface="楷体" panose="02010609060101010101" pitchFamily="49" charset="-122"/>
                <a:ea typeface="楷体" panose="02010609060101010101" pitchFamily="49" charset="-122"/>
              </a:rPr>
              <a:t>R</a:t>
            </a:r>
            <a:r>
              <a:rPr kumimoji="1" lang="en-US" altLang="zh-CN" sz="2800" baseline="-25000" dirty="0">
                <a:solidFill>
                  <a:srgbClr val="000000"/>
                </a:solidFill>
                <a:latin typeface="楷体" panose="02010609060101010101" pitchFamily="49" charset="-122"/>
                <a:ea typeface="楷体" panose="02010609060101010101" pitchFamily="49" charset="-122"/>
              </a:rPr>
              <a:t>1</a:t>
            </a:r>
            <a:r>
              <a:rPr kumimoji="1" lang="zh-CN" altLang="en-US" sz="2800" dirty="0">
                <a:solidFill>
                  <a:srgbClr val="000000"/>
                </a:solidFill>
                <a:latin typeface="楷体" panose="02010609060101010101" pitchFamily="49" charset="-122"/>
                <a:ea typeface="楷体" panose="02010609060101010101" pitchFamily="49" charset="-122"/>
              </a:rPr>
              <a:t>（较小）的条件下，</a:t>
            </a:r>
            <a:r>
              <a:rPr kumimoji="1" lang="en-US" altLang="zh-CN" sz="2800" i="1" dirty="0" err="1">
                <a:solidFill>
                  <a:srgbClr val="000000"/>
                </a:solidFill>
                <a:latin typeface="楷体" panose="02010609060101010101" pitchFamily="49" charset="-122"/>
                <a:ea typeface="楷体" panose="02010609060101010101" pitchFamily="49" charset="-122"/>
              </a:rPr>
              <a:t>v</a:t>
            </a:r>
            <a:r>
              <a:rPr kumimoji="1" lang="en-US" altLang="zh-CN" sz="2800" baseline="-25000" dirty="0" err="1">
                <a:solidFill>
                  <a:srgbClr val="000000"/>
                </a:solidFill>
                <a:latin typeface="楷体" panose="02010609060101010101" pitchFamily="49" charset="-122"/>
                <a:ea typeface="楷体" panose="02010609060101010101" pitchFamily="49" charset="-122"/>
              </a:rPr>
              <a:t>I</a:t>
            </a:r>
            <a:r>
              <a:rPr kumimoji="1" lang="zh-CN" altLang="en-US" sz="2800" dirty="0">
                <a:solidFill>
                  <a:srgbClr val="000000"/>
                </a:solidFill>
                <a:latin typeface="楷体" panose="02010609060101010101" pitchFamily="49" charset="-122"/>
                <a:ea typeface="楷体" panose="02010609060101010101" pitchFamily="49" charset="-122"/>
              </a:rPr>
              <a:t>随</a:t>
            </a:r>
            <a:r>
              <a:rPr kumimoji="1" lang="en-US" altLang="zh-CN" sz="2800" i="1" dirty="0">
                <a:solidFill>
                  <a:srgbClr val="000000"/>
                </a:solidFill>
                <a:latin typeface="楷体" panose="02010609060101010101" pitchFamily="49" charset="-122"/>
                <a:ea typeface="楷体" panose="02010609060101010101" pitchFamily="49" charset="-122"/>
              </a:rPr>
              <a:t>R</a:t>
            </a:r>
            <a:r>
              <a:rPr kumimoji="1" lang="en-US" altLang="zh-CN" sz="2800" baseline="-25000" dirty="0">
                <a:solidFill>
                  <a:srgbClr val="000000"/>
                </a:solidFill>
                <a:latin typeface="楷体" panose="02010609060101010101" pitchFamily="49" charset="-122"/>
                <a:ea typeface="楷体" panose="02010609060101010101" pitchFamily="49" charset="-122"/>
              </a:rPr>
              <a:t>P</a:t>
            </a:r>
            <a:r>
              <a:rPr kumimoji="1" lang="zh-CN" altLang="en-US" sz="2800" dirty="0">
                <a:solidFill>
                  <a:srgbClr val="000000"/>
                </a:solidFill>
                <a:latin typeface="楷体" panose="02010609060101010101" pitchFamily="49" charset="-122"/>
                <a:ea typeface="楷体" panose="02010609060101010101" pitchFamily="49" charset="-122"/>
              </a:rPr>
              <a:t>几乎线性上升。但当</a:t>
            </a:r>
            <a:r>
              <a:rPr kumimoji="1" lang="en-US" altLang="zh-CN" sz="2800" i="1" dirty="0" err="1">
                <a:solidFill>
                  <a:srgbClr val="000000"/>
                </a:solidFill>
                <a:latin typeface="楷体" panose="02010609060101010101" pitchFamily="49" charset="-122"/>
                <a:ea typeface="楷体" panose="02010609060101010101" pitchFamily="49" charset="-122"/>
              </a:rPr>
              <a:t>v</a:t>
            </a:r>
            <a:r>
              <a:rPr kumimoji="1" lang="en-US" altLang="zh-CN" sz="2800" baseline="-25000" dirty="0" err="1">
                <a:solidFill>
                  <a:srgbClr val="000000"/>
                </a:solidFill>
                <a:latin typeface="楷体" panose="02010609060101010101" pitchFamily="49" charset="-122"/>
                <a:ea typeface="楷体" panose="02010609060101010101" pitchFamily="49" charset="-122"/>
              </a:rPr>
              <a:t>I</a:t>
            </a:r>
            <a:r>
              <a:rPr kumimoji="1" lang="zh-CN" altLang="en-US" sz="2800" dirty="0">
                <a:solidFill>
                  <a:srgbClr val="000000"/>
                </a:solidFill>
                <a:latin typeface="楷体" panose="02010609060101010101" pitchFamily="49" charset="-122"/>
                <a:ea typeface="楷体" panose="02010609060101010101" pitchFamily="49" charset="-122"/>
              </a:rPr>
              <a:t>上升到</a:t>
            </a:r>
            <a:r>
              <a:rPr kumimoji="1" lang="en-US" altLang="zh-CN" sz="2800" dirty="0">
                <a:solidFill>
                  <a:srgbClr val="000000"/>
                </a:solidFill>
                <a:latin typeface="楷体" panose="02010609060101010101" pitchFamily="49" charset="-122"/>
                <a:ea typeface="楷体" panose="02010609060101010101" pitchFamily="49" charset="-122"/>
              </a:rPr>
              <a:t>1.4V</a:t>
            </a:r>
            <a:r>
              <a:rPr kumimoji="1" lang="zh-CN" altLang="en-US" sz="2800" dirty="0">
                <a:solidFill>
                  <a:srgbClr val="000000"/>
                </a:solidFill>
                <a:latin typeface="楷体" panose="02010609060101010101" pitchFamily="49" charset="-122"/>
                <a:ea typeface="楷体" panose="02010609060101010101" pitchFamily="49" charset="-122"/>
              </a:rPr>
              <a:t>以后，</a:t>
            </a:r>
            <a:r>
              <a:rPr kumimoji="1" lang="en-US" altLang="zh-CN" sz="2800" dirty="0">
                <a:solidFill>
                  <a:srgbClr val="000000"/>
                </a:solidFill>
                <a:latin typeface="楷体" panose="02010609060101010101" pitchFamily="49" charset="-122"/>
                <a:ea typeface="楷体" panose="02010609060101010101" pitchFamily="49" charset="-122"/>
              </a:rPr>
              <a:t>T</a:t>
            </a:r>
            <a:r>
              <a:rPr kumimoji="1" lang="en-US" altLang="zh-CN" sz="2800" baseline="-25000" dirty="0">
                <a:solidFill>
                  <a:srgbClr val="000000"/>
                </a:solidFill>
                <a:latin typeface="楷体" panose="02010609060101010101" pitchFamily="49" charset="-122"/>
                <a:ea typeface="楷体" panose="02010609060101010101" pitchFamily="49" charset="-122"/>
              </a:rPr>
              <a:t>2</a:t>
            </a:r>
            <a:r>
              <a:rPr kumimoji="1" lang="zh-CN" altLang="en-US" sz="2800" dirty="0">
                <a:solidFill>
                  <a:srgbClr val="000000"/>
                </a:solidFill>
                <a:latin typeface="楷体" panose="02010609060101010101" pitchFamily="49" charset="-122"/>
                <a:ea typeface="楷体" panose="02010609060101010101" pitchFamily="49" charset="-122"/>
              </a:rPr>
              <a:t>和</a:t>
            </a:r>
            <a:r>
              <a:rPr kumimoji="1" lang="en-US" altLang="zh-CN" sz="2800" dirty="0">
                <a:solidFill>
                  <a:srgbClr val="000000"/>
                </a:solidFill>
                <a:latin typeface="楷体" panose="02010609060101010101" pitchFamily="49" charset="-122"/>
                <a:ea typeface="楷体" panose="02010609060101010101" pitchFamily="49" charset="-122"/>
              </a:rPr>
              <a:t>T</a:t>
            </a:r>
            <a:r>
              <a:rPr kumimoji="1" lang="en-US" altLang="zh-CN" sz="2800" baseline="-25000" dirty="0">
                <a:solidFill>
                  <a:srgbClr val="000000"/>
                </a:solidFill>
                <a:latin typeface="楷体" panose="02010609060101010101" pitchFamily="49" charset="-122"/>
                <a:ea typeface="楷体" panose="02010609060101010101" pitchFamily="49" charset="-122"/>
              </a:rPr>
              <a:t>5</a:t>
            </a:r>
            <a:r>
              <a:rPr kumimoji="1" lang="zh-CN" altLang="en-US" sz="2800" dirty="0">
                <a:solidFill>
                  <a:srgbClr val="000000"/>
                </a:solidFill>
                <a:latin typeface="楷体" panose="02010609060101010101" pitchFamily="49" charset="-122"/>
                <a:ea typeface="楷体" panose="02010609060101010101" pitchFamily="49" charset="-122"/>
              </a:rPr>
              <a:t>的发射结同时导通，将</a:t>
            </a:r>
            <a:r>
              <a:rPr kumimoji="1" lang="en-US" altLang="zh-CN" sz="2800" i="1" dirty="0">
                <a:solidFill>
                  <a:srgbClr val="000000"/>
                </a:solidFill>
                <a:latin typeface="楷体" panose="02010609060101010101" pitchFamily="49" charset="-122"/>
                <a:ea typeface="楷体" panose="02010609060101010101" pitchFamily="49" charset="-122"/>
              </a:rPr>
              <a:t>v</a:t>
            </a:r>
            <a:r>
              <a:rPr kumimoji="1" lang="en-US" altLang="zh-CN" sz="2800" baseline="-25000" dirty="0">
                <a:solidFill>
                  <a:srgbClr val="000000"/>
                </a:solidFill>
                <a:latin typeface="楷体" panose="02010609060101010101" pitchFamily="49" charset="-122"/>
                <a:ea typeface="楷体" panose="02010609060101010101" pitchFamily="49" charset="-122"/>
              </a:rPr>
              <a:t>B1</a:t>
            </a:r>
            <a:r>
              <a:rPr kumimoji="1" lang="zh-CN" altLang="en-US" sz="2800" dirty="0">
                <a:solidFill>
                  <a:srgbClr val="000000"/>
                </a:solidFill>
                <a:latin typeface="楷体" panose="02010609060101010101" pitchFamily="49" charset="-122"/>
                <a:ea typeface="楷体" panose="02010609060101010101" pitchFamily="49" charset="-122"/>
              </a:rPr>
              <a:t>钳位在</a:t>
            </a:r>
            <a:r>
              <a:rPr kumimoji="1" lang="en-US" altLang="zh-CN" sz="2800" dirty="0">
                <a:solidFill>
                  <a:srgbClr val="000000"/>
                </a:solidFill>
                <a:latin typeface="楷体" panose="02010609060101010101" pitchFamily="49" charset="-122"/>
                <a:ea typeface="楷体" panose="02010609060101010101" pitchFamily="49" charset="-122"/>
              </a:rPr>
              <a:t>2.1V</a:t>
            </a:r>
            <a:r>
              <a:rPr kumimoji="1" lang="zh-CN" altLang="en-US" sz="2800" dirty="0">
                <a:solidFill>
                  <a:srgbClr val="000000"/>
                </a:solidFill>
                <a:latin typeface="楷体" panose="02010609060101010101" pitchFamily="49" charset="-122"/>
                <a:ea typeface="楷体" panose="02010609060101010101" pitchFamily="49" charset="-122"/>
              </a:rPr>
              <a:t>左右，此时</a:t>
            </a:r>
            <a:r>
              <a:rPr kumimoji="1" lang="en-US" altLang="zh-CN" sz="2800" i="1" dirty="0" err="1">
                <a:solidFill>
                  <a:srgbClr val="000000"/>
                </a:solidFill>
                <a:latin typeface="楷体" panose="02010609060101010101" pitchFamily="49" charset="-122"/>
                <a:ea typeface="楷体" panose="02010609060101010101" pitchFamily="49" charset="-122"/>
              </a:rPr>
              <a:t>v</a:t>
            </a:r>
            <a:r>
              <a:rPr kumimoji="1" lang="en-US" altLang="zh-CN" sz="2800" baseline="-25000" dirty="0" err="1">
                <a:solidFill>
                  <a:srgbClr val="000000"/>
                </a:solidFill>
                <a:latin typeface="楷体" panose="02010609060101010101" pitchFamily="49" charset="-122"/>
                <a:ea typeface="楷体" panose="02010609060101010101" pitchFamily="49" charset="-122"/>
              </a:rPr>
              <a:t>I</a:t>
            </a:r>
            <a:r>
              <a:rPr kumimoji="1" lang="zh-CN" altLang="en-US" sz="2800" dirty="0">
                <a:solidFill>
                  <a:srgbClr val="000000"/>
                </a:solidFill>
                <a:latin typeface="楷体" panose="02010609060101010101" pitchFamily="49" charset="-122"/>
                <a:ea typeface="楷体" panose="02010609060101010101" pitchFamily="49" charset="-122"/>
              </a:rPr>
              <a:t>不再随</a:t>
            </a:r>
            <a:r>
              <a:rPr kumimoji="1" lang="en-US" altLang="zh-CN" sz="2800" i="1" dirty="0">
                <a:solidFill>
                  <a:srgbClr val="000000"/>
                </a:solidFill>
                <a:latin typeface="楷体" panose="02010609060101010101" pitchFamily="49" charset="-122"/>
                <a:ea typeface="楷体" panose="02010609060101010101" pitchFamily="49" charset="-122"/>
              </a:rPr>
              <a:t>R</a:t>
            </a:r>
            <a:r>
              <a:rPr kumimoji="1" lang="en-US" altLang="zh-CN" sz="2800" baseline="-25000" dirty="0">
                <a:solidFill>
                  <a:srgbClr val="000000"/>
                </a:solidFill>
                <a:latin typeface="楷体" panose="02010609060101010101" pitchFamily="49" charset="-122"/>
                <a:ea typeface="楷体" panose="02010609060101010101" pitchFamily="49" charset="-122"/>
              </a:rPr>
              <a:t>P</a:t>
            </a:r>
            <a:r>
              <a:rPr kumimoji="1" lang="zh-CN" altLang="en-US" sz="2800" dirty="0">
                <a:solidFill>
                  <a:srgbClr val="000000"/>
                </a:solidFill>
                <a:latin typeface="楷体" panose="02010609060101010101" pitchFamily="49" charset="-122"/>
                <a:ea typeface="楷体" panose="02010609060101010101" pitchFamily="49" charset="-122"/>
              </a:rPr>
              <a:t>的增加而上升。</a:t>
            </a:r>
          </a:p>
        </p:txBody>
      </p:sp>
      <p:graphicFrame>
        <p:nvGraphicFramePr>
          <p:cNvPr id="10" name="Object 12"/>
          <p:cNvGraphicFramePr>
            <a:graphicFrameLocks noChangeAspect="1"/>
          </p:cNvGraphicFramePr>
          <p:nvPr/>
        </p:nvGraphicFramePr>
        <p:xfrm>
          <a:off x="5376744" y="1645303"/>
          <a:ext cx="3387725" cy="4248150"/>
        </p:xfrm>
        <a:graphic>
          <a:graphicData uri="http://schemas.openxmlformats.org/presentationml/2006/ole">
            <mc:AlternateContent xmlns:mc="http://schemas.openxmlformats.org/markup-compatibility/2006">
              <mc:Choice xmlns:v="urn:schemas-microsoft-com:vml" Requires="v">
                <p:oleObj spid="_x0000_s67695" name="Visio" r:id="rId5" imgW="1443355" imgH="1801495" progId="Visio.Drawing.11">
                  <p:embed/>
                </p:oleObj>
              </mc:Choice>
              <mc:Fallback>
                <p:oleObj name="Visio" r:id="rId5" imgW="1443355" imgH="1801495" progId="Visio.Drawing.11">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t="1711" b="6917"/>
                      <a:stretch>
                        <a:fillRect/>
                      </a:stretch>
                    </p:blipFill>
                    <p:spPr bwMode="auto">
                      <a:xfrm>
                        <a:off x="5376744" y="1645303"/>
                        <a:ext cx="3387725" cy="4248150"/>
                      </a:xfrm>
                      <a:prstGeom prst="rect">
                        <a:avLst/>
                      </a:prstGeom>
                      <a:solidFill>
                        <a:srgbClr val="FFFFFF"/>
                      </a:solidFill>
                      <a:ln w="57150" cap="sq" cmpd="thickThin">
                        <a:solidFill>
                          <a:schemeClr val="bg1"/>
                        </a:solidFill>
                        <a:miter lim="800000"/>
                        <a:headEnd type="none" w="sm" len="sm"/>
                        <a:tailEnd type="none" w="sm" len="sm"/>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2/3*#ppt_w"/>
                                          </p:val>
                                        </p:tav>
                                        <p:tav tm="100000">
                                          <p:val>
                                            <p:strVal val="#ppt_w"/>
                                          </p:val>
                                        </p:tav>
                                      </p:tavLst>
                                    </p:anim>
                                    <p:anim calcmode="lin" valueType="num">
                                      <p:cBhvr>
                                        <p:cTn id="8" dur="1000" fill="hold"/>
                                        <p:tgtEl>
                                          <p:spTgt spid="4"/>
                                        </p:tgtEl>
                                        <p:attrNameLst>
                                          <p:attrName>ppt_h</p:attrName>
                                        </p:attrNameLst>
                                      </p:cBhvr>
                                      <p:tavLst>
                                        <p:tav tm="0">
                                          <p:val>
                                            <p:strVal val="2/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10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10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dissolv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blinds(horizontal)">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autoUpdateAnimBg="0"/>
      <p:bldP spid="6" grpId="0" autoUpdateAnimBg="0"/>
      <p:bldP spid="8" grpId="0" autoUpdateAnimBg="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327737" y="841375"/>
            <a:ext cx="7991475"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lang="en-US" altLang="zh-CN" sz="2800">
                <a:solidFill>
                  <a:srgbClr val="000000"/>
                </a:solidFill>
                <a:latin typeface="楷体" panose="02010609060101010101" pitchFamily="49" charset="-122"/>
                <a:ea typeface="楷体" panose="02010609060101010101" pitchFamily="49" charset="-122"/>
              </a:rPr>
              <a:t>TTL</a:t>
            </a:r>
            <a:r>
              <a:rPr lang="zh-CN" altLang="en-US" sz="2800">
                <a:solidFill>
                  <a:srgbClr val="000000"/>
                </a:solidFill>
                <a:latin typeface="楷体" panose="02010609060101010101" pitchFamily="49" charset="-122"/>
                <a:ea typeface="楷体" panose="02010609060101010101" pitchFamily="49" charset="-122"/>
              </a:rPr>
              <a:t>反相器输入端负载特性曲线如图所示。</a:t>
            </a:r>
          </a:p>
        </p:txBody>
      </p:sp>
      <p:graphicFrame>
        <p:nvGraphicFramePr>
          <p:cNvPr id="5" name="Object 4"/>
          <p:cNvGraphicFramePr>
            <a:graphicFrameLocks noChangeAspect="1"/>
          </p:cNvGraphicFramePr>
          <p:nvPr/>
        </p:nvGraphicFramePr>
        <p:xfrm>
          <a:off x="4498975" y="1489075"/>
          <a:ext cx="4033837" cy="3671888"/>
        </p:xfrm>
        <a:graphic>
          <a:graphicData uri="http://schemas.openxmlformats.org/presentationml/2006/ole">
            <mc:AlternateContent xmlns:mc="http://schemas.openxmlformats.org/markup-compatibility/2006">
              <mc:Choice xmlns:v="urn:schemas-microsoft-com:vml" Requires="v">
                <p:oleObj spid="_x0000_s68665" name="Visio" r:id="rId3" imgW="2005330" imgH="1696720" progId="Visio.Drawing.11">
                  <p:embed/>
                </p:oleObj>
              </mc:Choice>
              <mc:Fallback>
                <p:oleObj name="Visio" r:id="rId3" imgW="2005330" imgH="1696720" progId="Visio.Drawing.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r="5768" b="3777"/>
                      <a:stretch>
                        <a:fillRect/>
                      </a:stretch>
                    </p:blipFill>
                    <p:spPr bwMode="auto">
                      <a:xfrm>
                        <a:off x="4498975" y="1489075"/>
                        <a:ext cx="4033837" cy="3671888"/>
                      </a:xfrm>
                      <a:prstGeom prst="rect">
                        <a:avLst/>
                      </a:prstGeom>
                      <a:solidFill>
                        <a:srgbClr val="FFFFFF"/>
                      </a:solidFill>
                      <a:ln w="57150" cmpd="thickThin">
                        <a:solidFill>
                          <a:schemeClr val="bg1"/>
                        </a:solidFill>
                        <a:miter lim="800000"/>
                        <a:headEnd/>
                        <a:tailEnd/>
                      </a:ln>
                    </p:spPr>
                  </p:pic>
                </p:oleObj>
              </mc:Fallback>
            </mc:AlternateContent>
          </a:graphicData>
        </a:graphic>
      </p:graphicFrame>
      <p:sp>
        <p:nvSpPr>
          <p:cNvPr id="6" name="Text Box 5"/>
          <p:cNvSpPr txBox="1">
            <a:spLocks noChangeArrowheads="1"/>
          </p:cNvSpPr>
          <p:nvPr/>
        </p:nvSpPr>
        <p:spPr bwMode="auto">
          <a:xfrm>
            <a:off x="399174" y="1562100"/>
            <a:ext cx="4033838" cy="2678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eaLnBrk="1" hangingPunct="1">
              <a:spcBef>
                <a:spcPct val="50000"/>
              </a:spcBef>
              <a:defRPr/>
            </a:pPr>
            <a:r>
              <a:rPr kumimoji="1" lang="zh-CN" altLang="en-US" sz="2800" dirty="0">
                <a:solidFill>
                  <a:srgbClr val="000000"/>
                </a:solidFill>
                <a:latin typeface="楷体" panose="02010609060101010101" pitchFamily="49" charset="-122"/>
                <a:ea typeface="楷体" panose="02010609060101010101" pitchFamily="49" charset="-122"/>
              </a:rPr>
              <a:t>故一般对于</a:t>
            </a:r>
            <a:r>
              <a:rPr kumimoji="1" lang="en-US" altLang="zh-CN" sz="2800" dirty="0">
                <a:solidFill>
                  <a:srgbClr val="000000"/>
                </a:solidFill>
                <a:latin typeface="楷体" panose="02010609060101010101" pitchFamily="49" charset="-122"/>
                <a:ea typeface="楷体" panose="02010609060101010101" pitchFamily="49" charset="-122"/>
              </a:rPr>
              <a:t>TTL</a:t>
            </a:r>
            <a:r>
              <a:rPr kumimoji="1" lang="zh-CN" altLang="en-US" sz="2800" dirty="0">
                <a:solidFill>
                  <a:srgbClr val="000000"/>
                </a:solidFill>
                <a:latin typeface="楷体" panose="02010609060101010101" pitchFamily="49" charset="-122"/>
                <a:ea typeface="楷体" panose="02010609060101010101" pitchFamily="49" charset="-122"/>
              </a:rPr>
              <a:t>门电路，若输入端通过电阻接地，一般当</a:t>
            </a:r>
            <a:r>
              <a:rPr kumimoji="1" lang="en-US" altLang="zh-CN" sz="2800" dirty="0">
                <a:solidFill>
                  <a:srgbClr val="000000"/>
                </a:solidFill>
                <a:latin typeface="楷体" panose="02010609060101010101" pitchFamily="49" charset="-122"/>
                <a:ea typeface="楷体" panose="02010609060101010101" pitchFamily="49" charset="-122"/>
              </a:rPr>
              <a:t>R</a:t>
            </a:r>
            <a:r>
              <a:rPr kumimoji="1" lang="en-US" altLang="zh-CN" sz="2800" baseline="-25000" dirty="0">
                <a:solidFill>
                  <a:srgbClr val="000000"/>
                </a:solidFill>
                <a:latin typeface="楷体" panose="02010609060101010101" pitchFamily="49" charset="-122"/>
                <a:ea typeface="楷体" panose="02010609060101010101" pitchFamily="49" charset="-122"/>
              </a:rPr>
              <a:t>P</a:t>
            </a:r>
            <a:r>
              <a:rPr kumimoji="1" lang="en-US" altLang="zh-CN" sz="2800" dirty="0">
                <a:solidFill>
                  <a:srgbClr val="000000"/>
                </a:solidFill>
                <a:latin typeface="楷体" panose="02010609060101010101" pitchFamily="49" charset="-122"/>
                <a:ea typeface="楷体" panose="02010609060101010101" pitchFamily="49" charset="-122"/>
              </a:rPr>
              <a:t>≤0.7kΩ</a:t>
            </a:r>
            <a:r>
              <a:rPr kumimoji="1" lang="zh-CN" altLang="en-US" sz="2800" dirty="0">
                <a:solidFill>
                  <a:srgbClr val="000000"/>
                </a:solidFill>
                <a:latin typeface="楷体" panose="02010609060101010101" pitchFamily="49" charset="-122"/>
                <a:ea typeface="楷体" panose="02010609060101010101" pitchFamily="49" charset="-122"/>
              </a:rPr>
              <a:t>时，构成低电平输入方式；当</a:t>
            </a:r>
            <a:r>
              <a:rPr kumimoji="1" lang="en-US" altLang="zh-CN" sz="2800" dirty="0">
                <a:solidFill>
                  <a:srgbClr val="000000"/>
                </a:solidFill>
                <a:latin typeface="楷体" panose="02010609060101010101" pitchFamily="49" charset="-122"/>
                <a:ea typeface="楷体" panose="02010609060101010101" pitchFamily="49" charset="-122"/>
              </a:rPr>
              <a:t>R</a:t>
            </a:r>
            <a:r>
              <a:rPr kumimoji="1" lang="en-US" altLang="zh-CN" sz="2800" baseline="-25000" dirty="0">
                <a:solidFill>
                  <a:srgbClr val="000000"/>
                </a:solidFill>
                <a:latin typeface="楷体" panose="02010609060101010101" pitchFamily="49" charset="-122"/>
                <a:ea typeface="楷体" panose="02010609060101010101" pitchFamily="49" charset="-122"/>
              </a:rPr>
              <a:t>P</a:t>
            </a:r>
            <a:r>
              <a:rPr kumimoji="1" lang="en-US" altLang="zh-CN" sz="2800" dirty="0">
                <a:solidFill>
                  <a:srgbClr val="000000"/>
                </a:solidFill>
                <a:latin typeface="楷体" panose="02010609060101010101" pitchFamily="49" charset="-122"/>
                <a:ea typeface="楷体" panose="02010609060101010101" pitchFamily="49" charset="-122"/>
              </a:rPr>
              <a:t>≥1.5kΩ</a:t>
            </a:r>
            <a:r>
              <a:rPr kumimoji="1" lang="zh-CN" altLang="en-US" sz="2800" dirty="0">
                <a:solidFill>
                  <a:srgbClr val="000000"/>
                </a:solidFill>
                <a:latin typeface="楷体" panose="02010609060101010101" pitchFamily="49" charset="-122"/>
                <a:ea typeface="楷体" panose="02010609060101010101" pitchFamily="49" charset="-122"/>
              </a:rPr>
              <a:t>时，构成高电平输入方式。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Horizontal)">
                                      <p:cBhvr>
                                        <p:cTn id="1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102475" y="190521"/>
            <a:ext cx="8964612" cy="1008063"/>
          </a:xfrm>
          <a:prstGeom prst="rect">
            <a:avLst/>
          </a:prstGeom>
          <a:solidFill>
            <a:schemeClr val="bg1"/>
          </a:solidFill>
          <a:ln>
            <a:noFill/>
          </a:ln>
          <a:effectLst/>
        </p:spPr>
        <p:txBody>
          <a:bodyPr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a:solidFill>
                  <a:srgbClr val="000000"/>
                </a:solidFill>
                <a:latin typeface="楷体" panose="02010609060101010101" pitchFamily="49" charset="-122"/>
                <a:ea typeface="楷体" panose="02010609060101010101" pitchFamily="49" charset="-122"/>
              </a:rPr>
              <a:t>例</a:t>
            </a:r>
            <a:r>
              <a:rPr lang="en-US" altLang="zh-CN" sz="2800" dirty="0">
                <a:solidFill>
                  <a:srgbClr val="000000"/>
                </a:solidFill>
                <a:latin typeface="楷体" panose="02010609060101010101" pitchFamily="49" charset="-122"/>
                <a:ea typeface="楷体" panose="02010609060101010101" pitchFamily="49" charset="-122"/>
              </a:rPr>
              <a:t>3.4.2 </a:t>
            </a:r>
            <a:r>
              <a:rPr lang="zh-CN" altLang="en-US" sz="2800" dirty="0">
                <a:solidFill>
                  <a:srgbClr val="000000"/>
                </a:solidFill>
                <a:latin typeface="楷体" panose="02010609060101010101" pitchFamily="49" charset="-122"/>
                <a:ea typeface="楷体" panose="02010609060101010101" pitchFamily="49" charset="-122"/>
              </a:rPr>
              <a:t>电路如图所示，试写出各个电路输出的表达式。</a:t>
            </a:r>
          </a:p>
        </p:txBody>
      </p:sp>
      <p:graphicFrame>
        <p:nvGraphicFramePr>
          <p:cNvPr id="5" name="Object 5"/>
          <p:cNvGraphicFramePr>
            <a:graphicFrameLocks noChangeAspect="1"/>
          </p:cNvGraphicFramePr>
          <p:nvPr/>
        </p:nvGraphicFramePr>
        <p:xfrm>
          <a:off x="1123950" y="1042216"/>
          <a:ext cx="7357470" cy="2957513"/>
        </p:xfrm>
        <a:graphic>
          <a:graphicData uri="http://schemas.openxmlformats.org/presentationml/2006/ole">
            <mc:AlternateContent xmlns:mc="http://schemas.openxmlformats.org/markup-compatibility/2006">
              <mc:Choice xmlns:v="urn:schemas-microsoft-com:vml" Requires="v">
                <p:oleObj spid="_x0000_s69848" name="Visio" r:id="rId3" imgW="3007360" imgH="1344295" progId="Visio.Drawing.11">
                  <p:embed/>
                </p:oleObj>
              </mc:Choice>
              <mc:Fallback>
                <p:oleObj name="Visio" r:id="rId3" imgW="3007360" imgH="1344295" progId="Visio.Drawing.11">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b="14948"/>
                      <a:stretch>
                        <a:fillRect/>
                      </a:stretch>
                    </p:blipFill>
                    <p:spPr bwMode="auto">
                      <a:xfrm>
                        <a:off x="1123950" y="1042216"/>
                        <a:ext cx="7357470" cy="2957513"/>
                      </a:xfrm>
                      <a:prstGeom prst="rect">
                        <a:avLst/>
                      </a:prstGeom>
                      <a:solidFill>
                        <a:srgbClr val="FFFFFF"/>
                      </a:solidFill>
                      <a:ln w="57150" cmpd="thickThin">
                        <a:solidFill>
                          <a:srgbClr val="FF0000"/>
                        </a:solidFill>
                        <a:miter lim="800000"/>
                        <a:headEnd/>
                        <a:tailEnd/>
                      </a:ln>
                      <a:effectLst/>
                    </p:spPr>
                  </p:pic>
                </p:oleObj>
              </mc:Fallback>
            </mc:AlternateContent>
          </a:graphicData>
        </a:graphic>
      </p:graphicFrame>
      <p:graphicFrame>
        <p:nvGraphicFramePr>
          <p:cNvPr id="6" name="Object 6"/>
          <p:cNvGraphicFramePr>
            <a:graphicFrameLocks noChangeAspect="1"/>
          </p:cNvGraphicFramePr>
          <p:nvPr/>
        </p:nvGraphicFramePr>
        <p:xfrm>
          <a:off x="1268413" y="4355329"/>
          <a:ext cx="2452489" cy="511175"/>
        </p:xfrm>
        <a:graphic>
          <a:graphicData uri="http://schemas.openxmlformats.org/presentationml/2006/ole">
            <mc:AlternateContent xmlns:mc="http://schemas.openxmlformats.org/markup-compatibility/2006">
              <mc:Choice xmlns:v="urn:schemas-microsoft-com:vml" Requires="v">
                <p:oleObj spid="_x0000_s69849" name="公式" r:id="rId5" imgW="1002665" imgH="215900" progId="Equation.3">
                  <p:embed/>
                </p:oleObj>
              </mc:Choice>
              <mc:Fallback>
                <p:oleObj name="公式" r:id="rId5" imgW="1002665" imgH="2159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8413" y="4355329"/>
                        <a:ext cx="2452489" cy="511175"/>
                      </a:xfrm>
                      <a:prstGeom prst="rect">
                        <a:avLst/>
                      </a:prstGeom>
                      <a:solidFill>
                        <a:srgbClr val="FFFFFF"/>
                      </a:solidFill>
                      <a:ln w="57150" cmpd="thickThin">
                        <a:solidFill>
                          <a:srgbClr val="FF0000"/>
                        </a:solidFill>
                        <a:miter lim="800000"/>
                        <a:headEnd/>
                        <a:tailEnd/>
                      </a:ln>
                      <a:effectLst/>
                    </p:spPr>
                  </p:pic>
                </p:oleObj>
              </mc:Fallback>
            </mc:AlternateContent>
          </a:graphicData>
        </a:graphic>
      </p:graphicFrame>
      <p:sp>
        <p:nvSpPr>
          <p:cNvPr id="7" name="Text Box 7"/>
          <p:cNvSpPr txBox="1">
            <a:spLocks noChangeArrowheads="1"/>
          </p:cNvSpPr>
          <p:nvPr/>
        </p:nvSpPr>
        <p:spPr bwMode="auto">
          <a:xfrm>
            <a:off x="331787" y="4282304"/>
            <a:ext cx="115170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defRPr/>
            </a:pPr>
            <a:r>
              <a:rPr kumimoji="1" lang="zh-CN" altLang="en-US" sz="2800" dirty="0">
                <a:solidFill>
                  <a:srgbClr val="000000"/>
                </a:solidFill>
                <a:latin typeface="楷体" panose="02010609060101010101" pitchFamily="49" charset="-122"/>
                <a:ea typeface="楷体" panose="02010609060101010101" pitchFamily="49" charset="-122"/>
              </a:rPr>
              <a:t>解：</a:t>
            </a:r>
          </a:p>
        </p:txBody>
      </p:sp>
      <p:graphicFrame>
        <p:nvGraphicFramePr>
          <p:cNvPr id="8" name="Object 8"/>
          <p:cNvGraphicFramePr>
            <a:graphicFrameLocks noChangeAspect="1"/>
          </p:cNvGraphicFramePr>
          <p:nvPr/>
        </p:nvGraphicFramePr>
        <p:xfrm>
          <a:off x="4076700" y="4355329"/>
          <a:ext cx="3417431" cy="557212"/>
        </p:xfrm>
        <a:graphic>
          <a:graphicData uri="http://schemas.openxmlformats.org/presentationml/2006/ole">
            <mc:AlternateContent xmlns:mc="http://schemas.openxmlformats.org/markup-compatibility/2006">
              <mc:Choice xmlns:v="urn:schemas-microsoft-com:vml" Requires="v">
                <p:oleObj spid="_x0000_s69850" name="公式" r:id="rId7" imgW="1282700" imgH="215900" progId="Equation.3">
                  <p:embed/>
                </p:oleObj>
              </mc:Choice>
              <mc:Fallback>
                <p:oleObj name="公式" r:id="rId7" imgW="1282700" imgH="21590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76700" y="4355329"/>
                        <a:ext cx="3417431" cy="557212"/>
                      </a:xfrm>
                      <a:prstGeom prst="rect">
                        <a:avLst/>
                      </a:prstGeom>
                      <a:solidFill>
                        <a:srgbClr val="FFFFFF"/>
                      </a:solidFill>
                      <a:ln w="57150" cmpd="thickThin">
                        <a:solidFill>
                          <a:srgbClr val="FF0000"/>
                        </a:solidFill>
                        <a:miter lim="800000"/>
                        <a:headEnd/>
                        <a:tailEnd/>
                      </a:ln>
                      <a:effectLst/>
                    </p:spPr>
                  </p:pic>
                </p:oleObj>
              </mc:Fallback>
            </mc:AlternateContent>
          </a:graphicData>
        </a:graphic>
      </p:graphicFrame>
      <p:graphicFrame>
        <p:nvGraphicFramePr>
          <p:cNvPr id="9" name="Object 9"/>
          <p:cNvGraphicFramePr>
            <a:graphicFrameLocks noChangeAspect="1"/>
          </p:cNvGraphicFramePr>
          <p:nvPr/>
        </p:nvGraphicFramePr>
        <p:xfrm>
          <a:off x="1268413" y="5147491"/>
          <a:ext cx="3648426" cy="596900"/>
        </p:xfrm>
        <a:graphic>
          <a:graphicData uri="http://schemas.openxmlformats.org/presentationml/2006/ole">
            <mc:AlternateContent xmlns:mc="http://schemas.openxmlformats.org/markup-compatibility/2006">
              <mc:Choice xmlns:v="urn:schemas-microsoft-com:vml" Requires="v">
                <p:oleObj spid="_x0000_s69851" name="公式" r:id="rId9" imgW="1358900" imgH="228600" progId="Equation.3">
                  <p:embed/>
                </p:oleObj>
              </mc:Choice>
              <mc:Fallback>
                <p:oleObj name="公式" r:id="rId9" imgW="1358900" imgH="228600"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68413" y="5147491"/>
                        <a:ext cx="3648426" cy="596900"/>
                      </a:xfrm>
                      <a:prstGeom prst="rect">
                        <a:avLst/>
                      </a:prstGeom>
                      <a:solidFill>
                        <a:srgbClr val="FFFFFF"/>
                      </a:solidFill>
                      <a:ln w="57150" cmpd="thickThin">
                        <a:solidFill>
                          <a:srgbClr val="FF0000"/>
                        </a:solidFill>
                        <a:miter lim="800000"/>
                        <a:headEnd/>
                        <a:tailEnd/>
                      </a:ln>
                      <a:effec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272"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1000" fill="hold"/>
                                        <p:tgtEl>
                                          <p:spTgt spid="7"/>
                                        </p:tgtEl>
                                        <p:attrNameLst>
                                          <p:attrName>ppt_w</p:attrName>
                                        </p:attrNameLst>
                                      </p:cBhvr>
                                      <p:tavLst>
                                        <p:tav tm="0">
                                          <p:val>
                                            <p:strVal val="2/3*#ppt_w"/>
                                          </p:val>
                                        </p:tav>
                                        <p:tav tm="100000">
                                          <p:val>
                                            <p:strVal val="#ppt_w"/>
                                          </p:val>
                                        </p:tav>
                                      </p:tavLst>
                                    </p:anim>
                                    <p:anim calcmode="lin" valueType="num">
                                      <p:cBhvr>
                                        <p:cTn id="18" dur="1000" fill="hold"/>
                                        <p:tgtEl>
                                          <p:spTgt spid="7"/>
                                        </p:tgtEl>
                                        <p:attrNameLst>
                                          <p:attrName>ppt_h</p:attrName>
                                        </p:attrNameLst>
                                      </p:cBhvr>
                                      <p:tavLst>
                                        <p:tav tm="0">
                                          <p:val>
                                            <p:strVal val="2/3*#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utoUpdateAnimBg="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179387" y="2789097"/>
            <a:ext cx="4176712" cy="93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rtl="0" fontAlgn="base">
              <a:spcBef>
                <a:spcPct val="0"/>
              </a:spcBef>
              <a:spcAft>
                <a:spcPct val="0"/>
              </a:spcAft>
              <a:defRPr sz="4400" kern="1200">
                <a:solidFill>
                  <a:srgbClr val="00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rtl="0"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rtl="0"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rtl="0"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rtl="0"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rtl="0"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rtl="0"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rtl="0"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algn="l" eaLnBrk="1" hangingPunct="1">
              <a:defRPr/>
            </a:pPr>
            <a:r>
              <a:rPr lang="zh-CN" altLang="en-US" sz="2800" dirty="0">
                <a:effectLst/>
                <a:latin typeface="楷体" panose="02010609060101010101" pitchFamily="49" charset="-122"/>
                <a:ea typeface="楷体" panose="02010609060101010101" pitchFamily="49" charset="-122"/>
              </a:rPr>
              <a:t>解： </a:t>
            </a:r>
            <a:r>
              <a:rPr lang="en-US" altLang="zh-CN" sz="2800" i="1" dirty="0">
                <a:effectLst/>
                <a:latin typeface="楷体" panose="02010609060101010101" pitchFamily="49" charset="-122"/>
                <a:ea typeface="楷体" panose="02010609060101010101" pitchFamily="49" charset="-122"/>
              </a:rPr>
              <a:t>v</a:t>
            </a:r>
            <a:r>
              <a:rPr lang="en-US" altLang="zh-CN" sz="2800" baseline="-25000" dirty="0">
                <a:effectLst/>
                <a:latin typeface="楷体" panose="02010609060101010101" pitchFamily="49" charset="-122"/>
                <a:ea typeface="楷体" panose="02010609060101010101" pitchFamily="49" charset="-122"/>
              </a:rPr>
              <a:t>o1</a:t>
            </a:r>
            <a:r>
              <a:rPr lang="en-US" altLang="zh-CN" sz="2800" dirty="0">
                <a:effectLst/>
                <a:latin typeface="楷体" panose="02010609060101010101" pitchFamily="49" charset="-122"/>
                <a:ea typeface="楷体" panose="02010609060101010101" pitchFamily="49" charset="-122"/>
              </a:rPr>
              <a:t>= </a:t>
            </a:r>
            <a:r>
              <a:rPr lang="en-US" altLang="zh-CN" sz="2800" i="1" dirty="0">
                <a:effectLst/>
                <a:latin typeface="楷体" panose="02010609060101010101" pitchFamily="49" charset="-122"/>
                <a:ea typeface="楷体" panose="02010609060101010101" pitchFamily="49" charset="-122"/>
              </a:rPr>
              <a:t>V</a:t>
            </a:r>
            <a:r>
              <a:rPr lang="en-US" altLang="zh-CN" sz="2800" baseline="-25000" dirty="0">
                <a:effectLst/>
                <a:latin typeface="楷体" panose="02010609060101010101" pitchFamily="49" charset="-122"/>
                <a:ea typeface="楷体" panose="02010609060101010101" pitchFamily="49" charset="-122"/>
              </a:rPr>
              <a:t>OH</a:t>
            </a:r>
            <a:r>
              <a:rPr lang="zh-CN" altLang="en-US" sz="2800" dirty="0">
                <a:effectLst/>
                <a:latin typeface="楷体" panose="02010609060101010101" pitchFamily="49" charset="-122"/>
                <a:ea typeface="楷体" panose="02010609060101010101" pitchFamily="49" charset="-122"/>
              </a:rPr>
              <a:t>时，若使</a:t>
            </a:r>
            <a:r>
              <a:rPr lang="en-US" altLang="zh-CN" sz="2800" i="1" dirty="0">
                <a:effectLst/>
                <a:latin typeface="楷体" panose="02010609060101010101" pitchFamily="49" charset="-122"/>
                <a:ea typeface="楷体" panose="02010609060101010101" pitchFamily="49" charset="-122"/>
              </a:rPr>
              <a:t>v</a:t>
            </a:r>
            <a:r>
              <a:rPr lang="en-US" altLang="zh-CN" sz="2800" baseline="-25000" dirty="0">
                <a:effectLst/>
                <a:latin typeface="楷体" panose="02010609060101010101" pitchFamily="49" charset="-122"/>
                <a:ea typeface="楷体" panose="02010609060101010101" pitchFamily="49" charset="-122"/>
              </a:rPr>
              <a:t>I2</a:t>
            </a:r>
            <a:r>
              <a:rPr lang="en-US" altLang="zh-CN" sz="2800" dirty="0">
                <a:effectLst/>
                <a:latin typeface="楷体" panose="02010609060101010101" pitchFamily="49" charset="-122"/>
                <a:ea typeface="楷体" panose="02010609060101010101" pitchFamily="49" charset="-122"/>
              </a:rPr>
              <a:t>≥ </a:t>
            </a:r>
            <a:r>
              <a:rPr lang="en-US" altLang="zh-CN" sz="2800" i="1" dirty="0">
                <a:effectLst/>
                <a:latin typeface="楷体" panose="02010609060101010101" pitchFamily="49" charset="-122"/>
                <a:ea typeface="楷体" panose="02010609060101010101" pitchFamily="49" charset="-122"/>
              </a:rPr>
              <a:t>V</a:t>
            </a:r>
            <a:r>
              <a:rPr lang="en-US" altLang="zh-CN" sz="2800" baseline="-25000" dirty="0">
                <a:effectLst/>
                <a:latin typeface="楷体" panose="02010609060101010101" pitchFamily="49" charset="-122"/>
                <a:ea typeface="楷体" panose="02010609060101010101" pitchFamily="49" charset="-122"/>
              </a:rPr>
              <a:t>IH</a:t>
            </a:r>
            <a:r>
              <a:rPr lang="zh-CN" altLang="en-US" sz="2800" baseline="-25000" dirty="0">
                <a:effectLst/>
                <a:latin typeface="楷体" panose="02010609060101010101" pitchFamily="49" charset="-122"/>
                <a:ea typeface="楷体" panose="02010609060101010101" pitchFamily="49" charset="-122"/>
              </a:rPr>
              <a:t>（</a:t>
            </a:r>
            <a:r>
              <a:rPr lang="en-US" altLang="zh-CN" sz="2800" baseline="-25000" dirty="0">
                <a:effectLst/>
                <a:latin typeface="楷体" panose="02010609060101010101" pitchFamily="49" charset="-122"/>
                <a:ea typeface="楷体" panose="02010609060101010101" pitchFamily="49" charset="-122"/>
              </a:rPr>
              <a:t>min</a:t>
            </a:r>
            <a:r>
              <a:rPr lang="zh-CN" altLang="en-US" sz="2800" baseline="-25000" dirty="0">
                <a:effectLst/>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 </a:t>
            </a:r>
            <a:r>
              <a:rPr lang="zh-CN" altLang="en-US" sz="2800" dirty="0">
                <a:effectLst/>
                <a:latin typeface="楷体" panose="02010609060101010101" pitchFamily="49" charset="-122"/>
                <a:ea typeface="楷体" panose="02010609060101010101" pitchFamily="49" charset="-122"/>
              </a:rPr>
              <a:t>，则</a:t>
            </a:r>
          </a:p>
        </p:txBody>
      </p:sp>
      <p:graphicFrame>
        <p:nvGraphicFramePr>
          <p:cNvPr id="5" name="Object 4"/>
          <p:cNvGraphicFramePr>
            <a:graphicFrameLocks noChangeAspect="1"/>
          </p:cNvGraphicFramePr>
          <p:nvPr/>
        </p:nvGraphicFramePr>
        <p:xfrm>
          <a:off x="4572000" y="2905919"/>
          <a:ext cx="4392612" cy="1903413"/>
        </p:xfrm>
        <a:graphic>
          <a:graphicData uri="http://schemas.openxmlformats.org/presentationml/2006/ole">
            <mc:AlternateContent xmlns:mc="http://schemas.openxmlformats.org/markup-compatibility/2006">
              <mc:Choice xmlns:v="urn:schemas-microsoft-com:vml" Requires="v">
                <p:oleObj spid="_x0000_s70820" name="Visio" r:id="rId3" imgW="1371600" imgH="704850" progId="Visio.Drawing.11">
                  <p:embed/>
                </p:oleObj>
              </mc:Choice>
              <mc:Fallback>
                <p:oleObj name="Visio" r:id="rId3" imgW="1371600" imgH="704850" progId="Visio.Drawing.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l="3009" b="18484"/>
                      <a:stretch>
                        <a:fillRect/>
                      </a:stretch>
                    </p:blipFill>
                    <p:spPr bwMode="auto">
                      <a:xfrm>
                        <a:off x="4572000" y="2905919"/>
                        <a:ext cx="4392612" cy="1903413"/>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 Box 7"/>
          <p:cNvSpPr txBox="1">
            <a:spLocks noChangeArrowheads="1"/>
          </p:cNvSpPr>
          <p:nvPr/>
        </p:nvSpPr>
        <p:spPr bwMode="auto">
          <a:xfrm>
            <a:off x="179387" y="117060"/>
            <a:ext cx="8785225" cy="2654300"/>
          </a:xfrm>
          <a:prstGeom prst="rect">
            <a:avLst/>
          </a:prstGeom>
          <a:solidFill>
            <a:schemeClr val="bg1"/>
          </a:solidFill>
          <a:ln>
            <a:noFill/>
          </a:ln>
          <a:effectLst/>
        </p:spPr>
        <p:txBody>
          <a:bodyPr>
            <a:spAutoFit/>
          </a:bodyPr>
          <a:lstStyle/>
          <a:p>
            <a:pPr eaLnBrk="1" hangingPunct="1">
              <a:spcBef>
                <a:spcPct val="50000"/>
              </a:spcBef>
              <a:defRPr/>
            </a:pPr>
            <a:r>
              <a:rPr lang="zh-CN" altLang="en-US" sz="2800" dirty="0">
                <a:solidFill>
                  <a:srgbClr val="000000"/>
                </a:solidFill>
                <a:latin typeface="楷体" panose="02010609060101010101" pitchFamily="49" charset="-122"/>
                <a:ea typeface="楷体" panose="02010609060101010101" pitchFamily="49" charset="-122"/>
              </a:rPr>
              <a:t>例</a:t>
            </a:r>
            <a:r>
              <a:rPr lang="en-US" altLang="zh-CN" sz="2800" dirty="0">
                <a:solidFill>
                  <a:srgbClr val="000000"/>
                </a:solidFill>
                <a:latin typeface="楷体" panose="02010609060101010101" pitchFamily="49" charset="-122"/>
                <a:ea typeface="楷体" panose="02010609060101010101" pitchFamily="49" charset="-122"/>
              </a:rPr>
              <a:t>3.4.3  </a:t>
            </a:r>
            <a:r>
              <a:rPr lang="zh-CN" altLang="en-US" sz="2800" dirty="0">
                <a:solidFill>
                  <a:srgbClr val="000000"/>
                </a:solidFill>
                <a:latin typeface="楷体" panose="02010609060101010101" pitchFamily="49" charset="-122"/>
                <a:ea typeface="楷体" panose="02010609060101010101" pitchFamily="49" charset="-122"/>
              </a:rPr>
              <a:t>在图所示电路中，为保证门</a:t>
            </a:r>
            <a:r>
              <a:rPr lang="en-US" altLang="zh-CN" sz="2800" i="1" dirty="0">
                <a:solidFill>
                  <a:srgbClr val="000000"/>
                </a:solidFill>
                <a:latin typeface="楷体" panose="02010609060101010101" pitchFamily="49" charset="-122"/>
                <a:ea typeface="楷体" panose="02010609060101010101" pitchFamily="49" charset="-122"/>
              </a:rPr>
              <a:t>G</a:t>
            </a:r>
            <a:r>
              <a:rPr lang="en-US" altLang="zh-CN" sz="2800" baseline="-25000" dirty="0">
                <a:solidFill>
                  <a:srgbClr val="000000"/>
                </a:solidFill>
                <a:latin typeface="楷体" panose="02010609060101010101" pitchFamily="49" charset="-122"/>
                <a:ea typeface="楷体" panose="02010609060101010101" pitchFamily="49" charset="-122"/>
              </a:rPr>
              <a:t>1</a:t>
            </a:r>
            <a:r>
              <a:rPr lang="zh-CN" altLang="en-US" sz="2800" dirty="0">
                <a:solidFill>
                  <a:srgbClr val="000000"/>
                </a:solidFill>
                <a:latin typeface="楷体" panose="02010609060101010101" pitchFamily="49" charset="-122"/>
                <a:ea typeface="楷体" panose="02010609060101010101" pitchFamily="49" charset="-122"/>
              </a:rPr>
              <a:t>输出的高低电平能正确地传送到门</a:t>
            </a:r>
            <a:r>
              <a:rPr lang="en-US" altLang="zh-CN" sz="2800" i="1" dirty="0">
                <a:solidFill>
                  <a:srgbClr val="000000"/>
                </a:solidFill>
                <a:latin typeface="楷体" panose="02010609060101010101" pitchFamily="49" charset="-122"/>
                <a:ea typeface="楷体" panose="02010609060101010101" pitchFamily="49" charset="-122"/>
              </a:rPr>
              <a:t>G</a:t>
            </a:r>
            <a:r>
              <a:rPr lang="en-US" altLang="zh-CN" sz="2800" baseline="-25000" dirty="0">
                <a:solidFill>
                  <a:srgbClr val="000000"/>
                </a:solidFill>
                <a:latin typeface="楷体" panose="02010609060101010101" pitchFamily="49" charset="-122"/>
                <a:ea typeface="楷体" panose="02010609060101010101" pitchFamily="49" charset="-122"/>
              </a:rPr>
              <a:t>2</a:t>
            </a:r>
            <a:r>
              <a:rPr lang="zh-CN" altLang="en-US" sz="2800" dirty="0">
                <a:solidFill>
                  <a:srgbClr val="000000"/>
                </a:solidFill>
                <a:latin typeface="楷体" panose="02010609060101010101" pitchFamily="49" charset="-122"/>
                <a:ea typeface="楷体" panose="02010609060101010101" pitchFamily="49" charset="-122"/>
              </a:rPr>
              <a:t>的输入端，要求当</a:t>
            </a:r>
            <a:r>
              <a:rPr lang="en-US" altLang="zh-CN" sz="2800" i="1" dirty="0">
                <a:solidFill>
                  <a:srgbClr val="000000"/>
                </a:solidFill>
                <a:latin typeface="楷体" panose="02010609060101010101" pitchFamily="49" charset="-122"/>
                <a:ea typeface="楷体" panose="02010609060101010101" pitchFamily="49" charset="-122"/>
              </a:rPr>
              <a:t>v</a:t>
            </a:r>
            <a:r>
              <a:rPr lang="en-US" altLang="zh-CN" sz="2800" baseline="-25000" dirty="0">
                <a:solidFill>
                  <a:srgbClr val="000000"/>
                </a:solidFill>
                <a:latin typeface="楷体" panose="02010609060101010101" pitchFamily="49" charset="-122"/>
                <a:ea typeface="楷体" panose="02010609060101010101" pitchFamily="49" charset="-122"/>
              </a:rPr>
              <a:t>o1</a:t>
            </a:r>
            <a:r>
              <a:rPr lang="en-US" altLang="zh-CN" sz="2800" dirty="0">
                <a:solidFill>
                  <a:srgbClr val="000000"/>
                </a:solidFill>
                <a:latin typeface="楷体" panose="02010609060101010101" pitchFamily="49" charset="-122"/>
                <a:ea typeface="楷体" panose="02010609060101010101" pitchFamily="49" charset="-122"/>
              </a:rPr>
              <a:t>= </a:t>
            </a:r>
            <a:r>
              <a:rPr lang="en-US" altLang="zh-CN" sz="2800" i="1" dirty="0">
                <a:solidFill>
                  <a:srgbClr val="000000"/>
                </a:solidFill>
                <a:latin typeface="楷体" panose="02010609060101010101" pitchFamily="49" charset="-122"/>
                <a:ea typeface="楷体" panose="02010609060101010101" pitchFamily="49" charset="-122"/>
              </a:rPr>
              <a:t>V</a:t>
            </a:r>
            <a:r>
              <a:rPr lang="en-US" altLang="zh-CN" sz="2800" baseline="-25000" dirty="0">
                <a:solidFill>
                  <a:srgbClr val="000000"/>
                </a:solidFill>
                <a:latin typeface="楷体" panose="02010609060101010101" pitchFamily="49" charset="-122"/>
                <a:ea typeface="楷体" panose="02010609060101010101" pitchFamily="49" charset="-122"/>
              </a:rPr>
              <a:t>OH</a:t>
            </a:r>
            <a:r>
              <a:rPr lang="zh-CN" altLang="en-US" sz="2800" dirty="0">
                <a:solidFill>
                  <a:srgbClr val="000000"/>
                </a:solidFill>
                <a:latin typeface="楷体" panose="02010609060101010101" pitchFamily="49" charset="-122"/>
                <a:ea typeface="楷体" panose="02010609060101010101" pitchFamily="49" charset="-122"/>
              </a:rPr>
              <a:t>时， </a:t>
            </a:r>
            <a:r>
              <a:rPr lang="en-US" altLang="zh-CN" sz="2800" i="1" dirty="0">
                <a:solidFill>
                  <a:srgbClr val="000000"/>
                </a:solidFill>
                <a:latin typeface="楷体" panose="02010609060101010101" pitchFamily="49" charset="-122"/>
                <a:ea typeface="楷体" panose="02010609060101010101" pitchFamily="49" charset="-122"/>
              </a:rPr>
              <a:t>v</a:t>
            </a:r>
            <a:r>
              <a:rPr lang="en-US" altLang="zh-CN" sz="2800" baseline="-25000" dirty="0">
                <a:solidFill>
                  <a:srgbClr val="000000"/>
                </a:solidFill>
                <a:latin typeface="楷体" panose="02010609060101010101" pitchFamily="49" charset="-122"/>
                <a:ea typeface="楷体" panose="02010609060101010101" pitchFamily="49" charset="-122"/>
              </a:rPr>
              <a:t>I2</a:t>
            </a:r>
            <a:r>
              <a:rPr lang="en-US" altLang="zh-CN" sz="2800" dirty="0">
                <a:solidFill>
                  <a:srgbClr val="000000"/>
                </a:solidFill>
                <a:latin typeface="楷体" panose="02010609060101010101" pitchFamily="49" charset="-122"/>
                <a:ea typeface="楷体" panose="02010609060101010101" pitchFamily="49" charset="-122"/>
              </a:rPr>
              <a:t>≥ </a:t>
            </a:r>
            <a:r>
              <a:rPr lang="en-US" altLang="zh-CN" sz="2800" i="1" dirty="0">
                <a:solidFill>
                  <a:srgbClr val="000000"/>
                </a:solidFill>
                <a:latin typeface="楷体" panose="02010609060101010101" pitchFamily="49" charset="-122"/>
                <a:ea typeface="楷体" panose="02010609060101010101" pitchFamily="49" charset="-122"/>
              </a:rPr>
              <a:t>V</a:t>
            </a:r>
            <a:r>
              <a:rPr lang="en-US" altLang="zh-CN" sz="2800" baseline="-25000" dirty="0">
                <a:solidFill>
                  <a:srgbClr val="000000"/>
                </a:solidFill>
                <a:latin typeface="楷体" panose="02010609060101010101" pitchFamily="49" charset="-122"/>
                <a:ea typeface="楷体" panose="02010609060101010101" pitchFamily="49" charset="-122"/>
              </a:rPr>
              <a:t>IH</a:t>
            </a:r>
            <a:r>
              <a:rPr lang="zh-CN" altLang="en-US" sz="2800" baseline="-25000" dirty="0">
                <a:solidFill>
                  <a:srgbClr val="000000"/>
                </a:solidFill>
                <a:latin typeface="楷体" panose="02010609060101010101" pitchFamily="49" charset="-122"/>
                <a:ea typeface="楷体" panose="02010609060101010101" pitchFamily="49" charset="-122"/>
              </a:rPr>
              <a:t>（</a:t>
            </a:r>
            <a:r>
              <a:rPr lang="en-US" altLang="zh-CN" sz="2800" baseline="-25000" dirty="0">
                <a:solidFill>
                  <a:srgbClr val="000000"/>
                </a:solidFill>
                <a:latin typeface="楷体" panose="02010609060101010101" pitchFamily="49" charset="-122"/>
                <a:ea typeface="楷体" panose="02010609060101010101" pitchFamily="49" charset="-122"/>
              </a:rPr>
              <a:t>min</a:t>
            </a:r>
            <a:r>
              <a:rPr lang="zh-CN" altLang="en-US" sz="2800" baseline="-25000" dirty="0">
                <a:solidFill>
                  <a:srgbClr val="000000"/>
                </a:solidFill>
                <a:latin typeface="楷体" panose="02010609060101010101" pitchFamily="49" charset="-122"/>
                <a:ea typeface="楷体" panose="02010609060101010101" pitchFamily="49" charset="-122"/>
              </a:rPr>
              <a:t>）</a:t>
            </a:r>
            <a:r>
              <a:rPr lang="zh-CN" altLang="en-US" sz="2800" dirty="0">
                <a:solidFill>
                  <a:srgbClr val="000000"/>
                </a:solidFill>
                <a:latin typeface="楷体" panose="02010609060101010101" pitchFamily="49" charset="-122"/>
                <a:ea typeface="楷体" panose="02010609060101010101" pitchFamily="49" charset="-122"/>
              </a:rPr>
              <a:t>；当</a:t>
            </a:r>
            <a:r>
              <a:rPr lang="en-US" altLang="zh-CN" sz="2800" i="1" dirty="0">
                <a:solidFill>
                  <a:srgbClr val="000000"/>
                </a:solidFill>
                <a:latin typeface="楷体" panose="02010609060101010101" pitchFamily="49" charset="-122"/>
                <a:ea typeface="楷体" panose="02010609060101010101" pitchFamily="49" charset="-122"/>
              </a:rPr>
              <a:t>v</a:t>
            </a:r>
            <a:r>
              <a:rPr lang="en-US" altLang="zh-CN" sz="2800" baseline="-25000" dirty="0">
                <a:solidFill>
                  <a:srgbClr val="000000"/>
                </a:solidFill>
                <a:latin typeface="楷体" panose="02010609060101010101" pitchFamily="49" charset="-122"/>
                <a:ea typeface="楷体" panose="02010609060101010101" pitchFamily="49" charset="-122"/>
              </a:rPr>
              <a:t>o1</a:t>
            </a:r>
            <a:r>
              <a:rPr lang="en-US" altLang="zh-CN" sz="2800" dirty="0">
                <a:solidFill>
                  <a:srgbClr val="000000"/>
                </a:solidFill>
                <a:latin typeface="楷体" panose="02010609060101010101" pitchFamily="49" charset="-122"/>
                <a:ea typeface="楷体" panose="02010609060101010101" pitchFamily="49" charset="-122"/>
              </a:rPr>
              <a:t>= </a:t>
            </a:r>
            <a:r>
              <a:rPr lang="en-US" altLang="zh-CN" sz="2800" i="1" dirty="0">
                <a:solidFill>
                  <a:srgbClr val="000000"/>
                </a:solidFill>
                <a:latin typeface="楷体" panose="02010609060101010101" pitchFamily="49" charset="-122"/>
                <a:ea typeface="楷体" panose="02010609060101010101" pitchFamily="49" charset="-122"/>
              </a:rPr>
              <a:t>V</a:t>
            </a:r>
            <a:r>
              <a:rPr lang="en-US" altLang="zh-CN" sz="2800" baseline="-25000" dirty="0">
                <a:solidFill>
                  <a:srgbClr val="000000"/>
                </a:solidFill>
                <a:latin typeface="楷体" panose="02010609060101010101" pitchFamily="49" charset="-122"/>
                <a:ea typeface="楷体" panose="02010609060101010101" pitchFamily="49" charset="-122"/>
              </a:rPr>
              <a:t>OL</a:t>
            </a:r>
            <a:r>
              <a:rPr lang="zh-CN" altLang="en-US" sz="2800" dirty="0">
                <a:solidFill>
                  <a:srgbClr val="000000"/>
                </a:solidFill>
                <a:latin typeface="楷体" panose="02010609060101010101" pitchFamily="49" charset="-122"/>
                <a:ea typeface="楷体" panose="02010609060101010101" pitchFamily="49" charset="-122"/>
              </a:rPr>
              <a:t>时， </a:t>
            </a:r>
            <a:r>
              <a:rPr lang="en-US" altLang="zh-CN" sz="2800" i="1" dirty="0">
                <a:solidFill>
                  <a:srgbClr val="000000"/>
                </a:solidFill>
                <a:latin typeface="楷体" panose="02010609060101010101" pitchFamily="49" charset="-122"/>
                <a:ea typeface="楷体" panose="02010609060101010101" pitchFamily="49" charset="-122"/>
              </a:rPr>
              <a:t>v</a:t>
            </a:r>
            <a:r>
              <a:rPr lang="en-US" altLang="zh-CN" sz="2800" baseline="-25000" dirty="0">
                <a:solidFill>
                  <a:srgbClr val="000000"/>
                </a:solidFill>
                <a:latin typeface="楷体" panose="02010609060101010101" pitchFamily="49" charset="-122"/>
                <a:ea typeface="楷体" panose="02010609060101010101" pitchFamily="49" charset="-122"/>
              </a:rPr>
              <a:t>I2</a:t>
            </a:r>
            <a:r>
              <a:rPr lang="en-US" altLang="zh-CN" sz="2800" dirty="0">
                <a:solidFill>
                  <a:srgbClr val="000000"/>
                </a:solidFill>
                <a:latin typeface="楷体" panose="02010609060101010101" pitchFamily="49" charset="-122"/>
                <a:ea typeface="楷体" panose="02010609060101010101" pitchFamily="49" charset="-122"/>
              </a:rPr>
              <a:t>≤ </a:t>
            </a:r>
            <a:r>
              <a:rPr lang="en-US" altLang="zh-CN" sz="2800" i="1" dirty="0">
                <a:solidFill>
                  <a:srgbClr val="000000"/>
                </a:solidFill>
                <a:latin typeface="楷体" panose="02010609060101010101" pitchFamily="49" charset="-122"/>
                <a:ea typeface="楷体" panose="02010609060101010101" pitchFamily="49" charset="-122"/>
              </a:rPr>
              <a:t>V</a:t>
            </a:r>
            <a:r>
              <a:rPr lang="en-US" altLang="zh-CN" sz="2800" baseline="-25000" dirty="0">
                <a:solidFill>
                  <a:srgbClr val="000000"/>
                </a:solidFill>
                <a:latin typeface="楷体" panose="02010609060101010101" pitchFamily="49" charset="-122"/>
                <a:ea typeface="楷体" panose="02010609060101010101" pitchFamily="49" charset="-122"/>
              </a:rPr>
              <a:t>IL</a:t>
            </a:r>
            <a:r>
              <a:rPr lang="zh-CN" altLang="en-US" sz="2800" baseline="-25000" dirty="0">
                <a:solidFill>
                  <a:srgbClr val="000000"/>
                </a:solidFill>
                <a:latin typeface="楷体" panose="02010609060101010101" pitchFamily="49" charset="-122"/>
                <a:ea typeface="楷体" panose="02010609060101010101" pitchFamily="49" charset="-122"/>
              </a:rPr>
              <a:t>（</a:t>
            </a:r>
            <a:r>
              <a:rPr lang="en-US" altLang="zh-CN" sz="2800" baseline="-25000" dirty="0">
                <a:solidFill>
                  <a:srgbClr val="000000"/>
                </a:solidFill>
                <a:latin typeface="楷体" panose="02010609060101010101" pitchFamily="49" charset="-122"/>
                <a:ea typeface="楷体" panose="02010609060101010101" pitchFamily="49" charset="-122"/>
              </a:rPr>
              <a:t>max</a:t>
            </a:r>
            <a:r>
              <a:rPr lang="zh-CN" altLang="en-US" sz="2800" baseline="-25000" dirty="0">
                <a:solidFill>
                  <a:srgbClr val="000000"/>
                </a:solidFill>
                <a:latin typeface="楷体" panose="02010609060101010101" pitchFamily="49" charset="-122"/>
                <a:ea typeface="楷体" panose="02010609060101010101" pitchFamily="49" charset="-122"/>
              </a:rPr>
              <a:t>）</a:t>
            </a:r>
            <a:r>
              <a:rPr lang="zh-CN" altLang="en-US" sz="2800" dirty="0">
                <a:solidFill>
                  <a:srgbClr val="000000"/>
                </a:solidFill>
                <a:latin typeface="楷体" panose="02010609060101010101" pitchFamily="49" charset="-122"/>
                <a:ea typeface="楷体" panose="02010609060101010101" pitchFamily="49" charset="-122"/>
              </a:rPr>
              <a:t>。试计算</a:t>
            </a:r>
            <a:r>
              <a:rPr lang="en-US" altLang="zh-CN" sz="2800" i="1" dirty="0">
                <a:solidFill>
                  <a:srgbClr val="000000"/>
                </a:solidFill>
                <a:latin typeface="楷体" panose="02010609060101010101" pitchFamily="49" charset="-122"/>
                <a:ea typeface="楷体" panose="02010609060101010101" pitchFamily="49" charset="-122"/>
              </a:rPr>
              <a:t>R</a:t>
            </a:r>
            <a:r>
              <a:rPr lang="en-US" altLang="zh-CN" sz="2800" baseline="-25000" dirty="0">
                <a:solidFill>
                  <a:srgbClr val="000000"/>
                </a:solidFill>
                <a:latin typeface="楷体" panose="02010609060101010101" pitchFamily="49" charset="-122"/>
                <a:ea typeface="楷体" panose="02010609060101010101" pitchFamily="49" charset="-122"/>
              </a:rPr>
              <a:t>P</a:t>
            </a:r>
            <a:r>
              <a:rPr lang="zh-CN" altLang="en-US" sz="2800" dirty="0">
                <a:solidFill>
                  <a:srgbClr val="000000"/>
                </a:solidFill>
                <a:latin typeface="楷体" panose="02010609060101010101" pitchFamily="49" charset="-122"/>
                <a:ea typeface="楷体" panose="02010609060101010101" pitchFamily="49" charset="-122"/>
              </a:rPr>
              <a:t>最大允许值。已知</a:t>
            </a:r>
            <a:r>
              <a:rPr lang="en-US" altLang="zh-CN" sz="2800" i="1" dirty="0">
                <a:solidFill>
                  <a:srgbClr val="000000"/>
                </a:solidFill>
                <a:latin typeface="楷体" panose="02010609060101010101" pitchFamily="49" charset="-122"/>
                <a:ea typeface="楷体" panose="02010609060101010101" pitchFamily="49" charset="-122"/>
              </a:rPr>
              <a:t>G</a:t>
            </a:r>
            <a:r>
              <a:rPr lang="en-US" altLang="zh-CN" sz="2800" baseline="-25000" dirty="0">
                <a:solidFill>
                  <a:srgbClr val="000000"/>
                </a:solidFill>
                <a:latin typeface="楷体" panose="02010609060101010101" pitchFamily="49" charset="-122"/>
                <a:ea typeface="楷体" panose="02010609060101010101" pitchFamily="49" charset="-122"/>
              </a:rPr>
              <a:t>1</a:t>
            </a:r>
            <a:r>
              <a:rPr lang="zh-CN" altLang="en-US" sz="2800" dirty="0">
                <a:solidFill>
                  <a:srgbClr val="000000"/>
                </a:solidFill>
                <a:latin typeface="楷体" panose="02010609060101010101" pitchFamily="49" charset="-122"/>
                <a:ea typeface="楷体" panose="02010609060101010101" pitchFamily="49" charset="-122"/>
              </a:rPr>
              <a:t>、 </a:t>
            </a:r>
            <a:r>
              <a:rPr lang="en-US" altLang="zh-CN" sz="2800" i="1" dirty="0">
                <a:solidFill>
                  <a:srgbClr val="000000"/>
                </a:solidFill>
                <a:latin typeface="楷体" panose="02010609060101010101" pitchFamily="49" charset="-122"/>
                <a:ea typeface="楷体" panose="02010609060101010101" pitchFamily="49" charset="-122"/>
              </a:rPr>
              <a:t>G</a:t>
            </a:r>
            <a:r>
              <a:rPr lang="en-US" altLang="zh-CN" sz="2800" baseline="-25000" dirty="0">
                <a:solidFill>
                  <a:srgbClr val="000000"/>
                </a:solidFill>
                <a:latin typeface="楷体" panose="02010609060101010101" pitchFamily="49" charset="-122"/>
                <a:ea typeface="楷体" panose="02010609060101010101" pitchFamily="49" charset="-122"/>
              </a:rPr>
              <a:t>2</a:t>
            </a:r>
            <a:r>
              <a:rPr lang="zh-CN" altLang="en-US" sz="2800" dirty="0">
                <a:solidFill>
                  <a:srgbClr val="000000"/>
                </a:solidFill>
                <a:latin typeface="楷体" panose="02010609060101010101" pitchFamily="49" charset="-122"/>
                <a:ea typeface="楷体" panose="02010609060101010101" pitchFamily="49" charset="-122"/>
              </a:rPr>
              <a:t>均为</a:t>
            </a:r>
            <a:r>
              <a:rPr lang="en-US" altLang="zh-CN" sz="2800" dirty="0">
                <a:solidFill>
                  <a:srgbClr val="000000"/>
                </a:solidFill>
                <a:latin typeface="楷体" panose="02010609060101010101" pitchFamily="49" charset="-122"/>
                <a:ea typeface="楷体" panose="02010609060101010101" pitchFamily="49" charset="-122"/>
              </a:rPr>
              <a:t>74</a:t>
            </a:r>
            <a:r>
              <a:rPr lang="zh-CN" altLang="en-US" sz="2800" dirty="0">
                <a:solidFill>
                  <a:srgbClr val="000000"/>
                </a:solidFill>
                <a:latin typeface="楷体" panose="02010609060101010101" pitchFamily="49" charset="-122"/>
                <a:ea typeface="楷体" panose="02010609060101010101" pitchFamily="49" charset="-122"/>
              </a:rPr>
              <a:t>系的</a:t>
            </a:r>
            <a:r>
              <a:rPr lang="en-US" altLang="zh-CN" sz="2800" dirty="0">
                <a:solidFill>
                  <a:srgbClr val="000000"/>
                </a:solidFill>
                <a:latin typeface="楷体" panose="02010609060101010101" pitchFamily="49" charset="-122"/>
                <a:ea typeface="楷体" panose="02010609060101010101" pitchFamily="49" charset="-122"/>
              </a:rPr>
              <a:t>TTL</a:t>
            </a:r>
            <a:r>
              <a:rPr lang="zh-CN" altLang="en-US" sz="2800" dirty="0">
                <a:solidFill>
                  <a:srgbClr val="000000"/>
                </a:solidFill>
                <a:latin typeface="楷体" panose="02010609060101010101" pitchFamily="49" charset="-122"/>
                <a:ea typeface="楷体" panose="02010609060101010101" pitchFamily="49" charset="-122"/>
              </a:rPr>
              <a:t>反相器，</a:t>
            </a:r>
            <a:r>
              <a:rPr lang="en-US" altLang="zh-CN" sz="2800" i="1" dirty="0">
                <a:solidFill>
                  <a:srgbClr val="000000"/>
                </a:solidFill>
                <a:latin typeface="楷体" panose="02010609060101010101" pitchFamily="49" charset="-122"/>
                <a:ea typeface="楷体" panose="02010609060101010101" pitchFamily="49" charset="-122"/>
              </a:rPr>
              <a:t>V</a:t>
            </a:r>
            <a:r>
              <a:rPr lang="en-US" altLang="zh-CN" sz="2800" baseline="-25000" dirty="0">
                <a:solidFill>
                  <a:srgbClr val="000000"/>
                </a:solidFill>
                <a:latin typeface="楷体" panose="02010609060101010101" pitchFamily="49" charset="-122"/>
                <a:ea typeface="楷体" panose="02010609060101010101" pitchFamily="49" charset="-122"/>
              </a:rPr>
              <a:t>CC</a:t>
            </a:r>
            <a:r>
              <a:rPr lang="zh-CN" altLang="en-US" sz="2800" dirty="0">
                <a:solidFill>
                  <a:srgbClr val="000000"/>
                </a:solidFill>
                <a:latin typeface="楷体" panose="02010609060101010101" pitchFamily="49" charset="-122"/>
                <a:ea typeface="楷体" panose="02010609060101010101" pitchFamily="49" charset="-122"/>
              </a:rPr>
              <a:t>＝</a:t>
            </a:r>
            <a:r>
              <a:rPr lang="en-US" altLang="zh-CN" sz="2800" dirty="0">
                <a:solidFill>
                  <a:srgbClr val="000000"/>
                </a:solidFill>
                <a:latin typeface="楷体" panose="02010609060101010101" pitchFamily="49" charset="-122"/>
                <a:ea typeface="楷体" panose="02010609060101010101" pitchFamily="49" charset="-122"/>
              </a:rPr>
              <a:t>5V</a:t>
            </a:r>
            <a:r>
              <a:rPr lang="zh-CN" altLang="en-US" sz="2800" dirty="0">
                <a:solidFill>
                  <a:srgbClr val="000000"/>
                </a:solidFill>
                <a:latin typeface="楷体" panose="02010609060101010101" pitchFamily="49" charset="-122"/>
                <a:ea typeface="楷体" panose="02010609060101010101" pitchFamily="49" charset="-122"/>
              </a:rPr>
              <a:t>， </a:t>
            </a:r>
            <a:r>
              <a:rPr lang="en-US" altLang="zh-CN" sz="2800" i="1" dirty="0">
                <a:solidFill>
                  <a:srgbClr val="000000"/>
                </a:solidFill>
                <a:latin typeface="楷体" panose="02010609060101010101" pitchFamily="49" charset="-122"/>
                <a:ea typeface="楷体" panose="02010609060101010101" pitchFamily="49" charset="-122"/>
              </a:rPr>
              <a:t>V</a:t>
            </a:r>
            <a:r>
              <a:rPr lang="en-US" altLang="zh-CN" sz="2800" baseline="-25000" dirty="0">
                <a:solidFill>
                  <a:srgbClr val="000000"/>
                </a:solidFill>
                <a:latin typeface="楷体" panose="02010609060101010101" pitchFamily="49" charset="-122"/>
                <a:ea typeface="楷体" panose="02010609060101010101" pitchFamily="49" charset="-122"/>
              </a:rPr>
              <a:t>OH</a:t>
            </a:r>
            <a:r>
              <a:rPr lang="zh-CN" altLang="en-US" sz="2800" dirty="0">
                <a:solidFill>
                  <a:srgbClr val="000000"/>
                </a:solidFill>
                <a:latin typeface="楷体" panose="02010609060101010101" pitchFamily="49" charset="-122"/>
                <a:ea typeface="楷体" panose="02010609060101010101" pitchFamily="49" charset="-122"/>
              </a:rPr>
              <a:t>＝</a:t>
            </a:r>
            <a:r>
              <a:rPr lang="en-US" altLang="zh-CN" sz="2800" dirty="0">
                <a:solidFill>
                  <a:srgbClr val="000000"/>
                </a:solidFill>
                <a:latin typeface="楷体" panose="02010609060101010101" pitchFamily="49" charset="-122"/>
                <a:ea typeface="楷体" panose="02010609060101010101" pitchFamily="49" charset="-122"/>
              </a:rPr>
              <a:t>3.4V, </a:t>
            </a:r>
            <a:r>
              <a:rPr lang="en-US" altLang="zh-CN" sz="2800" i="1" dirty="0">
                <a:solidFill>
                  <a:srgbClr val="000000"/>
                </a:solidFill>
                <a:latin typeface="楷体" panose="02010609060101010101" pitchFamily="49" charset="-122"/>
                <a:ea typeface="楷体" panose="02010609060101010101" pitchFamily="49" charset="-122"/>
              </a:rPr>
              <a:t>V</a:t>
            </a:r>
            <a:r>
              <a:rPr lang="en-US" altLang="zh-CN" sz="2800" baseline="-25000" dirty="0">
                <a:solidFill>
                  <a:srgbClr val="000000"/>
                </a:solidFill>
                <a:latin typeface="楷体" panose="02010609060101010101" pitchFamily="49" charset="-122"/>
                <a:ea typeface="楷体" panose="02010609060101010101" pitchFamily="49" charset="-122"/>
              </a:rPr>
              <a:t>OL</a:t>
            </a:r>
            <a:r>
              <a:rPr lang="zh-CN" altLang="en-US" sz="2800" dirty="0">
                <a:solidFill>
                  <a:srgbClr val="000000"/>
                </a:solidFill>
                <a:latin typeface="楷体" panose="02010609060101010101" pitchFamily="49" charset="-122"/>
                <a:ea typeface="楷体" panose="02010609060101010101" pitchFamily="49" charset="-122"/>
              </a:rPr>
              <a:t>＝</a:t>
            </a:r>
            <a:r>
              <a:rPr lang="en-US" altLang="zh-CN" sz="2800" dirty="0">
                <a:solidFill>
                  <a:srgbClr val="000000"/>
                </a:solidFill>
                <a:latin typeface="楷体" panose="02010609060101010101" pitchFamily="49" charset="-122"/>
                <a:ea typeface="楷体" panose="02010609060101010101" pitchFamily="49" charset="-122"/>
              </a:rPr>
              <a:t>0.2V, </a:t>
            </a:r>
            <a:r>
              <a:rPr lang="en-US" altLang="zh-CN" sz="2800" i="1" dirty="0">
                <a:solidFill>
                  <a:srgbClr val="000000"/>
                </a:solidFill>
                <a:latin typeface="楷体" panose="02010609060101010101" pitchFamily="49" charset="-122"/>
                <a:ea typeface="楷体" panose="02010609060101010101" pitchFamily="49" charset="-122"/>
              </a:rPr>
              <a:t>V</a:t>
            </a:r>
            <a:r>
              <a:rPr lang="en-US" altLang="zh-CN" sz="2800" baseline="-25000" dirty="0">
                <a:solidFill>
                  <a:srgbClr val="000000"/>
                </a:solidFill>
                <a:latin typeface="楷体" panose="02010609060101010101" pitchFamily="49" charset="-122"/>
                <a:ea typeface="楷体" panose="02010609060101010101" pitchFamily="49" charset="-122"/>
              </a:rPr>
              <a:t>IH</a:t>
            </a:r>
            <a:r>
              <a:rPr lang="zh-CN" altLang="en-US" sz="2800" baseline="-25000" dirty="0">
                <a:solidFill>
                  <a:srgbClr val="000000"/>
                </a:solidFill>
                <a:latin typeface="楷体" panose="02010609060101010101" pitchFamily="49" charset="-122"/>
                <a:ea typeface="楷体" panose="02010609060101010101" pitchFamily="49" charset="-122"/>
              </a:rPr>
              <a:t>（</a:t>
            </a:r>
            <a:r>
              <a:rPr lang="en-US" altLang="zh-CN" sz="2800" baseline="-25000" dirty="0">
                <a:solidFill>
                  <a:srgbClr val="000000"/>
                </a:solidFill>
                <a:latin typeface="楷体" panose="02010609060101010101" pitchFamily="49" charset="-122"/>
                <a:ea typeface="楷体" panose="02010609060101010101" pitchFamily="49" charset="-122"/>
              </a:rPr>
              <a:t>min</a:t>
            </a:r>
            <a:r>
              <a:rPr lang="zh-CN" altLang="en-US" sz="2800" baseline="-25000" dirty="0">
                <a:solidFill>
                  <a:srgbClr val="000000"/>
                </a:solidFill>
                <a:latin typeface="楷体" panose="02010609060101010101" pitchFamily="49" charset="-122"/>
                <a:ea typeface="楷体" panose="02010609060101010101" pitchFamily="49" charset="-122"/>
              </a:rPr>
              <a:t>）</a:t>
            </a:r>
            <a:r>
              <a:rPr lang="zh-CN" altLang="en-US" sz="2800" dirty="0">
                <a:solidFill>
                  <a:srgbClr val="000000"/>
                </a:solidFill>
                <a:latin typeface="楷体" panose="02010609060101010101" pitchFamily="49" charset="-122"/>
                <a:ea typeface="楷体" panose="02010609060101010101" pitchFamily="49" charset="-122"/>
              </a:rPr>
              <a:t>＝</a:t>
            </a:r>
            <a:r>
              <a:rPr lang="en-US" altLang="zh-CN" sz="2800" dirty="0">
                <a:solidFill>
                  <a:srgbClr val="000000"/>
                </a:solidFill>
                <a:latin typeface="楷体" panose="02010609060101010101" pitchFamily="49" charset="-122"/>
                <a:ea typeface="楷体" panose="02010609060101010101" pitchFamily="49" charset="-122"/>
              </a:rPr>
              <a:t>2.0V</a:t>
            </a:r>
            <a:r>
              <a:rPr lang="zh-CN" altLang="en-US" sz="2800" dirty="0">
                <a:solidFill>
                  <a:srgbClr val="000000"/>
                </a:solidFill>
                <a:latin typeface="楷体" panose="02010609060101010101" pitchFamily="49" charset="-122"/>
                <a:ea typeface="楷体" panose="02010609060101010101" pitchFamily="49" charset="-122"/>
              </a:rPr>
              <a:t>，</a:t>
            </a:r>
            <a:r>
              <a:rPr lang="en-US" altLang="zh-CN" sz="2800" i="1" dirty="0">
                <a:solidFill>
                  <a:srgbClr val="000000"/>
                </a:solidFill>
                <a:latin typeface="楷体" panose="02010609060101010101" pitchFamily="49" charset="-122"/>
                <a:ea typeface="楷体" panose="02010609060101010101" pitchFamily="49" charset="-122"/>
              </a:rPr>
              <a:t>V</a:t>
            </a:r>
            <a:r>
              <a:rPr lang="en-US" altLang="zh-CN" sz="2800" baseline="-25000" dirty="0">
                <a:solidFill>
                  <a:srgbClr val="000000"/>
                </a:solidFill>
                <a:latin typeface="楷体" panose="02010609060101010101" pitchFamily="49" charset="-122"/>
                <a:ea typeface="楷体" panose="02010609060101010101" pitchFamily="49" charset="-122"/>
              </a:rPr>
              <a:t>IL</a:t>
            </a:r>
            <a:r>
              <a:rPr lang="zh-CN" altLang="en-US" sz="2800" baseline="-25000" dirty="0">
                <a:solidFill>
                  <a:srgbClr val="000000"/>
                </a:solidFill>
                <a:latin typeface="楷体" panose="02010609060101010101" pitchFamily="49" charset="-122"/>
                <a:ea typeface="楷体" panose="02010609060101010101" pitchFamily="49" charset="-122"/>
              </a:rPr>
              <a:t>（</a:t>
            </a:r>
            <a:r>
              <a:rPr lang="en-US" altLang="zh-CN" sz="2800" baseline="-25000" dirty="0">
                <a:solidFill>
                  <a:srgbClr val="000000"/>
                </a:solidFill>
                <a:latin typeface="楷体" panose="02010609060101010101" pitchFamily="49" charset="-122"/>
                <a:ea typeface="楷体" panose="02010609060101010101" pitchFamily="49" charset="-122"/>
              </a:rPr>
              <a:t>max</a:t>
            </a:r>
            <a:r>
              <a:rPr lang="zh-CN" altLang="en-US" sz="2800" baseline="-25000" dirty="0">
                <a:solidFill>
                  <a:srgbClr val="000000"/>
                </a:solidFill>
                <a:latin typeface="楷体" panose="02010609060101010101" pitchFamily="49" charset="-122"/>
                <a:ea typeface="楷体" panose="02010609060101010101" pitchFamily="49" charset="-122"/>
              </a:rPr>
              <a:t>）</a:t>
            </a:r>
            <a:r>
              <a:rPr lang="zh-CN" altLang="en-US" sz="2800" dirty="0">
                <a:solidFill>
                  <a:srgbClr val="000000"/>
                </a:solidFill>
                <a:latin typeface="楷体" panose="02010609060101010101" pitchFamily="49" charset="-122"/>
                <a:ea typeface="楷体" panose="02010609060101010101" pitchFamily="49" charset="-122"/>
              </a:rPr>
              <a:t>＝</a:t>
            </a:r>
            <a:r>
              <a:rPr lang="en-US" altLang="zh-CN" sz="2800" dirty="0">
                <a:solidFill>
                  <a:srgbClr val="000000"/>
                </a:solidFill>
                <a:latin typeface="楷体" panose="02010609060101010101" pitchFamily="49" charset="-122"/>
                <a:ea typeface="楷体" panose="02010609060101010101" pitchFamily="49" charset="-122"/>
              </a:rPr>
              <a:t>0.8V</a:t>
            </a:r>
            <a:r>
              <a:rPr lang="zh-CN" altLang="en-US" sz="2800" dirty="0">
                <a:solidFill>
                  <a:srgbClr val="000000"/>
                </a:solidFill>
                <a:latin typeface="楷体" panose="02010609060101010101" pitchFamily="49" charset="-122"/>
                <a:ea typeface="楷体" panose="02010609060101010101" pitchFamily="49" charset="-122"/>
              </a:rPr>
              <a:t>， </a:t>
            </a:r>
            <a:r>
              <a:rPr lang="en-US" altLang="zh-CN" sz="2800" i="1" dirty="0">
                <a:solidFill>
                  <a:srgbClr val="000000"/>
                </a:solidFill>
                <a:latin typeface="楷体" panose="02010609060101010101" pitchFamily="49" charset="-122"/>
                <a:ea typeface="楷体" panose="02010609060101010101" pitchFamily="49" charset="-122"/>
              </a:rPr>
              <a:t>I</a:t>
            </a:r>
            <a:r>
              <a:rPr lang="en-US" altLang="zh-CN" sz="2800" baseline="-25000" dirty="0">
                <a:solidFill>
                  <a:srgbClr val="000000"/>
                </a:solidFill>
                <a:latin typeface="楷体" panose="02010609060101010101" pitchFamily="49" charset="-122"/>
                <a:ea typeface="楷体" panose="02010609060101010101" pitchFamily="49" charset="-122"/>
              </a:rPr>
              <a:t>IH</a:t>
            </a:r>
            <a:r>
              <a:rPr lang="zh-CN" altLang="en-US" sz="2800" dirty="0">
                <a:solidFill>
                  <a:srgbClr val="000000"/>
                </a:solidFill>
                <a:latin typeface="楷体" panose="02010609060101010101" pitchFamily="49" charset="-122"/>
                <a:ea typeface="楷体" panose="02010609060101010101" pitchFamily="49" charset="-122"/>
              </a:rPr>
              <a:t>＝</a:t>
            </a:r>
            <a:r>
              <a:rPr lang="en-US" altLang="zh-CN" sz="2800" dirty="0">
                <a:solidFill>
                  <a:srgbClr val="000000"/>
                </a:solidFill>
                <a:latin typeface="楷体" panose="02010609060101010101" pitchFamily="49" charset="-122"/>
                <a:ea typeface="楷体" panose="02010609060101010101" pitchFamily="49" charset="-122"/>
              </a:rPr>
              <a:t>40μA</a:t>
            </a:r>
            <a:r>
              <a:rPr lang="zh-CN" altLang="en-US" sz="2800" dirty="0">
                <a:solidFill>
                  <a:srgbClr val="000000"/>
                </a:solidFill>
                <a:latin typeface="楷体" panose="02010609060101010101" pitchFamily="49" charset="-122"/>
                <a:ea typeface="楷体" panose="02010609060101010101" pitchFamily="49" charset="-122"/>
              </a:rPr>
              <a:t>， </a:t>
            </a:r>
            <a:r>
              <a:rPr lang="en-US" altLang="zh-CN" sz="2800" i="1" dirty="0">
                <a:solidFill>
                  <a:srgbClr val="000000"/>
                </a:solidFill>
                <a:latin typeface="楷体" panose="02010609060101010101" pitchFamily="49" charset="-122"/>
                <a:ea typeface="楷体" panose="02010609060101010101" pitchFamily="49" charset="-122"/>
              </a:rPr>
              <a:t>I</a:t>
            </a:r>
            <a:r>
              <a:rPr lang="en-US" altLang="zh-CN" sz="2800" baseline="-25000" dirty="0">
                <a:solidFill>
                  <a:srgbClr val="000000"/>
                </a:solidFill>
                <a:latin typeface="楷体" panose="02010609060101010101" pitchFamily="49" charset="-122"/>
                <a:ea typeface="楷体" panose="02010609060101010101" pitchFamily="49" charset="-122"/>
              </a:rPr>
              <a:t>IL</a:t>
            </a:r>
            <a:r>
              <a:rPr lang="zh-CN" altLang="en-US" sz="2800" dirty="0">
                <a:solidFill>
                  <a:srgbClr val="000000"/>
                </a:solidFill>
                <a:latin typeface="楷体" panose="02010609060101010101" pitchFamily="49" charset="-122"/>
                <a:ea typeface="楷体" panose="02010609060101010101" pitchFamily="49" charset="-122"/>
              </a:rPr>
              <a:t>＝</a:t>
            </a:r>
            <a:r>
              <a:rPr lang="en-US" altLang="zh-CN" sz="2800" dirty="0">
                <a:solidFill>
                  <a:srgbClr val="000000"/>
                </a:solidFill>
                <a:latin typeface="楷体" panose="02010609060101010101" pitchFamily="49" charset="-122"/>
                <a:ea typeface="楷体" panose="02010609060101010101" pitchFamily="49" charset="-122"/>
              </a:rPr>
              <a:t>-1mA</a:t>
            </a:r>
          </a:p>
        </p:txBody>
      </p:sp>
      <p:graphicFrame>
        <p:nvGraphicFramePr>
          <p:cNvPr id="8" name="Object 10"/>
          <p:cNvGraphicFramePr>
            <a:graphicFrameLocks noChangeAspect="1"/>
          </p:cNvGraphicFramePr>
          <p:nvPr/>
        </p:nvGraphicFramePr>
        <p:xfrm>
          <a:off x="467518" y="3974562"/>
          <a:ext cx="3600450" cy="665162"/>
        </p:xfrm>
        <a:graphic>
          <a:graphicData uri="http://schemas.openxmlformats.org/presentationml/2006/ole">
            <mc:AlternateContent xmlns:mc="http://schemas.openxmlformats.org/markup-compatibility/2006">
              <mc:Choice xmlns:v="urn:schemas-microsoft-com:vml" Requires="v">
                <p:oleObj spid="_x0000_s70821" name="Equation" r:id="rId5" imgW="31394400" imgH="5791200" progId="Equation.3">
                  <p:embed/>
                </p:oleObj>
              </mc:Choice>
              <mc:Fallback>
                <p:oleObj name="Equation" r:id="rId5" imgW="31394400" imgH="5791200" progId="Equation.3">
                  <p:embed/>
                  <p:pic>
                    <p:nvPicPr>
                      <p:cNvPr id="0" name="Object 10"/>
                      <p:cNvPicPr>
                        <a:picLocks noChangeAspect="1" noChangeArrowheads="1"/>
                      </p:cNvPicPr>
                      <p:nvPr/>
                    </p:nvPicPr>
                    <p:blipFill>
                      <a:blip r:embed="rId6"/>
                      <a:srcRect/>
                      <a:stretch>
                        <a:fillRect/>
                      </a:stretch>
                    </p:blipFill>
                    <p:spPr bwMode="auto">
                      <a:xfrm>
                        <a:off x="467518" y="3974562"/>
                        <a:ext cx="3600450" cy="665162"/>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11"/>
          <p:cNvGraphicFramePr>
            <a:graphicFrameLocks noChangeAspect="1"/>
          </p:cNvGraphicFramePr>
          <p:nvPr/>
        </p:nvGraphicFramePr>
        <p:xfrm>
          <a:off x="417438" y="4943891"/>
          <a:ext cx="5324475" cy="1030288"/>
        </p:xfrm>
        <a:graphic>
          <a:graphicData uri="http://schemas.openxmlformats.org/presentationml/2006/ole">
            <mc:AlternateContent xmlns:mc="http://schemas.openxmlformats.org/markup-compatibility/2006">
              <mc:Choice xmlns:v="urn:schemas-microsoft-com:vml" Requires="v">
                <p:oleObj spid="_x0000_s70822" name="公式" r:id="rId7" imgW="2362200" imgH="457200" progId="Equation.3">
                  <p:embed/>
                </p:oleObj>
              </mc:Choice>
              <mc:Fallback>
                <p:oleObj name="公式" r:id="rId7" imgW="2362200" imgH="457200" progId="Equation.3">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7438" y="4943891"/>
                        <a:ext cx="5324475" cy="1030288"/>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amond(in)">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1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9"/>
          <p:cNvGraphicFramePr>
            <a:graphicFrameLocks noChangeAspect="1"/>
          </p:cNvGraphicFramePr>
          <p:nvPr/>
        </p:nvGraphicFramePr>
        <p:xfrm>
          <a:off x="5697536" y="2097043"/>
          <a:ext cx="3157538" cy="3959225"/>
        </p:xfrm>
        <a:graphic>
          <a:graphicData uri="http://schemas.openxmlformats.org/presentationml/2006/ole">
            <mc:AlternateContent xmlns:mc="http://schemas.openxmlformats.org/markup-compatibility/2006">
              <mc:Choice xmlns:v="urn:schemas-microsoft-com:vml" Requires="v">
                <p:oleObj spid="_x0000_s71896" name="Visio" r:id="rId3" imgW="1443355" imgH="1801495" progId="Visio.Drawing.11">
                  <p:embed/>
                </p:oleObj>
              </mc:Choice>
              <mc:Fallback>
                <p:oleObj name="Visio" r:id="rId3" imgW="1443355" imgH="1801495" progId="Visio.Drawing.11">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t="1711" b="6917"/>
                      <a:stretch>
                        <a:fillRect/>
                      </a:stretch>
                    </p:blipFill>
                    <p:spPr bwMode="auto">
                      <a:xfrm>
                        <a:off x="5697536" y="2097043"/>
                        <a:ext cx="3157538" cy="3959225"/>
                      </a:xfrm>
                      <a:prstGeom prst="rect">
                        <a:avLst/>
                      </a:prstGeom>
                      <a:solidFill>
                        <a:srgbClr val="FFFFFF"/>
                      </a:solidFill>
                      <a:ln w="57150" cap="sq" cmpd="thickThin">
                        <a:solidFill>
                          <a:schemeClr val="bg1"/>
                        </a:solidFill>
                        <a:miter lim="800000"/>
                        <a:headEnd type="none" w="sm" len="sm"/>
                        <a:tailEnd type="none" w="sm" len="sm"/>
                      </a:ln>
                    </p:spPr>
                  </p:pic>
                </p:oleObj>
              </mc:Fallback>
            </mc:AlternateContent>
          </a:graphicData>
        </a:graphic>
      </p:graphicFrame>
      <p:sp>
        <p:nvSpPr>
          <p:cNvPr id="4" name="Rectangle 2"/>
          <p:cNvSpPr txBox="1">
            <a:spLocks noChangeArrowheads="1"/>
          </p:cNvSpPr>
          <p:nvPr/>
        </p:nvSpPr>
        <p:spPr bwMode="auto">
          <a:xfrm>
            <a:off x="214312" y="111919"/>
            <a:ext cx="4679950" cy="1512888"/>
          </a:xfrm>
          <a:prstGeom prst="rect">
            <a:avLst/>
          </a:prstGeom>
          <a:solidFill>
            <a:schemeClr val="bg1"/>
          </a:solidFill>
          <a:ln>
            <a:noFill/>
          </a:ln>
          <a:effectLst/>
        </p:spPr>
        <p:txBody>
          <a:bodyPr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当</a:t>
            </a:r>
            <a:r>
              <a:rPr lang="en-US" altLang="zh-CN" sz="2800" i="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v</a:t>
            </a:r>
            <a:r>
              <a:rPr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o1</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800" i="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V</a:t>
            </a:r>
            <a:r>
              <a:rPr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OL</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时，</a:t>
            </a:r>
            <a:r>
              <a:rPr lang="en-US" altLang="zh-CN" sz="2800" i="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G</a:t>
            </a:r>
            <a:r>
              <a:rPr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门的输入管</a:t>
            </a:r>
            <a:r>
              <a:rPr lang="en-US" altLang="zh-CN" sz="2800" i="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a:t>
            </a:r>
            <a:r>
              <a:rPr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导通，如图所示，若使   </a:t>
            </a:r>
            <a:r>
              <a:rPr lang="en-US" altLang="zh-CN" sz="2800" i="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v</a:t>
            </a:r>
            <a:r>
              <a:rPr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I2</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800" i="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V</a:t>
            </a:r>
            <a:r>
              <a:rPr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IL</a:t>
            </a:r>
            <a:r>
              <a:rPr lang="zh-CN" altLang="en-US"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max</a:t>
            </a:r>
            <a:r>
              <a:rPr lang="zh-CN" altLang="en-US"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，则</a:t>
            </a:r>
            <a:endParaRPr lang="zh-CN" altLang="en-US"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6" name="Object 6"/>
          <p:cNvGraphicFramePr>
            <a:graphicFrameLocks noChangeAspect="1"/>
          </p:cNvGraphicFramePr>
          <p:nvPr/>
        </p:nvGraphicFramePr>
        <p:xfrm>
          <a:off x="531812" y="3146425"/>
          <a:ext cx="4044950" cy="2125663"/>
        </p:xfrm>
        <a:graphic>
          <a:graphicData uri="http://schemas.openxmlformats.org/presentationml/2006/ole">
            <mc:AlternateContent xmlns:mc="http://schemas.openxmlformats.org/markup-compatibility/2006">
              <mc:Choice xmlns:v="urn:schemas-microsoft-com:vml" Requires="v">
                <p:oleObj spid="_x0000_s71897" name="公式" r:id="rId5" imgW="1714500" imgH="889000" progId="Equation.3">
                  <p:embed/>
                </p:oleObj>
              </mc:Choice>
              <mc:Fallback>
                <p:oleObj name="公式" r:id="rId5" imgW="1714500" imgH="8890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1812" y="3146425"/>
                        <a:ext cx="4044950" cy="2125663"/>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8"/>
          <p:cNvGraphicFramePr>
            <a:graphicFrameLocks noChangeAspect="1"/>
          </p:cNvGraphicFramePr>
          <p:nvPr/>
        </p:nvGraphicFramePr>
        <p:xfrm>
          <a:off x="5342486" y="311061"/>
          <a:ext cx="3743325" cy="1622425"/>
        </p:xfrm>
        <a:graphic>
          <a:graphicData uri="http://schemas.openxmlformats.org/presentationml/2006/ole">
            <mc:AlternateContent xmlns:mc="http://schemas.openxmlformats.org/markup-compatibility/2006">
              <mc:Choice xmlns:v="urn:schemas-microsoft-com:vml" Requires="v">
                <p:oleObj spid="_x0000_s71898" name="Visio" r:id="rId7" imgW="1371600" imgH="704850" progId="Visio.Drawing.11">
                  <p:embed/>
                </p:oleObj>
              </mc:Choice>
              <mc:Fallback>
                <p:oleObj name="Visio" r:id="rId7" imgW="1371600" imgH="704850" progId="Visio.Drawing.11">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l="3009" b="18484"/>
                      <a:stretch>
                        <a:fillRect/>
                      </a:stretch>
                    </p:blipFill>
                    <p:spPr bwMode="auto">
                      <a:xfrm>
                        <a:off x="5342486" y="311061"/>
                        <a:ext cx="3743325" cy="1622425"/>
                      </a:xfrm>
                      <a:prstGeom prst="rect">
                        <a:avLst/>
                      </a:prstGeom>
                      <a:solidFill>
                        <a:srgbClr val="FFFFFF"/>
                      </a:solidFill>
                      <a:ln w="57150" cmpd="thickThin">
                        <a:solidFill>
                          <a:schemeClr val="bg1"/>
                        </a:solidFill>
                        <a:miter lim="800000"/>
                        <a:headEnd/>
                        <a:tailEnd/>
                      </a:ln>
                    </p:spPr>
                  </p:pic>
                </p:oleObj>
              </mc:Fallback>
            </mc:AlternateContent>
          </a:graphicData>
        </a:graphic>
      </p:graphicFrame>
      <p:sp>
        <p:nvSpPr>
          <p:cNvPr id="10" name="Text Box 10"/>
          <p:cNvSpPr txBox="1">
            <a:spLocks noChangeArrowheads="1"/>
          </p:cNvSpPr>
          <p:nvPr/>
        </p:nvSpPr>
        <p:spPr bwMode="auto">
          <a:xfrm>
            <a:off x="358774" y="5449888"/>
            <a:ext cx="54006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故</a:t>
            </a:r>
            <a:r>
              <a:rPr lang="en-US" altLang="zh-CN" sz="2800" i="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R</a:t>
            </a:r>
            <a:r>
              <a:rPr lang="en-US" altLang="zh-CN" sz="2800" baseline="-2500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P</a:t>
            </a:r>
            <a:r>
              <a:rPr lang="zh-CN" altLang="en-US" sz="280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最大</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允许值为</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0.69kΩ</a:t>
            </a:r>
          </a:p>
        </p:txBody>
      </p:sp>
      <p:graphicFrame>
        <p:nvGraphicFramePr>
          <p:cNvPr id="5" name="Object 5"/>
          <p:cNvGraphicFramePr>
            <a:graphicFrameLocks noChangeAspect="1"/>
          </p:cNvGraphicFramePr>
          <p:nvPr/>
        </p:nvGraphicFramePr>
        <p:xfrm>
          <a:off x="358774" y="1778000"/>
          <a:ext cx="5184775" cy="1062038"/>
        </p:xfrm>
        <a:graphic>
          <a:graphicData uri="http://schemas.openxmlformats.org/presentationml/2006/ole">
            <mc:AlternateContent xmlns:mc="http://schemas.openxmlformats.org/markup-compatibility/2006">
              <mc:Choice xmlns:v="urn:schemas-microsoft-com:vml" Requires="v">
                <p:oleObj spid="_x0000_s71899" name="公式" r:id="rId9" imgW="2235200" imgH="457200" progId="Equation.3">
                  <p:embed/>
                </p:oleObj>
              </mc:Choice>
              <mc:Fallback>
                <p:oleObj name="公式" r:id="rId9" imgW="2235200" imgH="457200"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8774" y="1778000"/>
                        <a:ext cx="5184775" cy="1062038"/>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ox(i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1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10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10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179388" y="873419"/>
            <a:ext cx="7634288"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lang="en-US" altLang="zh-CN" sz="320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3.4.4   TTL</a:t>
            </a:r>
            <a:r>
              <a:rPr lang="zh-CN" altLang="en-US" sz="320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反相器的动态特性（自学）</a:t>
            </a:r>
          </a:p>
        </p:txBody>
      </p:sp>
      <p:sp>
        <p:nvSpPr>
          <p:cNvPr id="5" name="Rectangle 5"/>
          <p:cNvSpPr>
            <a:spLocks noChangeArrowheads="1"/>
          </p:cNvSpPr>
          <p:nvPr/>
        </p:nvSpPr>
        <p:spPr bwMode="auto">
          <a:xfrm>
            <a:off x="281120" y="1302722"/>
            <a:ext cx="30416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20000"/>
              </a:spcBef>
              <a:defRPr/>
            </a:pPr>
            <a:r>
              <a:rPr lang="zh-CN" altLang="en-US" sz="28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一、传输延迟时间</a:t>
            </a:r>
          </a:p>
        </p:txBody>
      </p:sp>
      <p:sp>
        <p:nvSpPr>
          <p:cNvPr id="6" name="Text Box 6"/>
          <p:cNvSpPr txBox="1">
            <a:spLocks noChangeArrowheads="1"/>
          </p:cNvSpPr>
          <p:nvPr/>
        </p:nvSpPr>
        <p:spPr bwMode="auto">
          <a:xfrm>
            <a:off x="179388" y="1788661"/>
            <a:ext cx="871378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信号通过一级门电路的延迟时间称为平均传输延迟时间，它是表示门电路工作速度的重要指标。如图所示</a:t>
            </a:r>
          </a:p>
        </p:txBody>
      </p:sp>
      <p:pic>
        <p:nvPicPr>
          <p:cNvPr id="131077"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l="11858" t="6058" r="7582" b="3029"/>
          <a:stretch>
            <a:fillRect/>
          </a:stretch>
        </p:blipFill>
        <p:spPr bwMode="auto">
          <a:xfrm>
            <a:off x="4845063" y="2914116"/>
            <a:ext cx="4048112" cy="3424772"/>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0" name="Text Box 10"/>
          <p:cNvSpPr txBox="1">
            <a:spLocks noChangeArrowheads="1"/>
          </p:cNvSpPr>
          <p:nvPr/>
        </p:nvSpPr>
        <p:spPr bwMode="auto">
          <a:xfrm>
            <a:off x="179388" y="2876663"/>
            <a:ext cx="4105275"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defRPr/>
            </a:pPr>
            <a:r>
              <a:rPr kumimoji="1" lang="en-US" altLang="zh-CN" sz="2800"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a:t>
            </a:r>
            <a:r>
              <a:rPr kumimoji="1" lang="en-US" altLang="zh-CN" sz="2800" baseline="-25000"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PHL</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－输出信号下降到</a:t>
            </a:r>
            <a:r>
              <a:rPr kumimoji="1" lang="en-US" altLang="zh-CN" sz="2800"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V</a:t>
            </a:r>
            <a:r>
              <a:rPr kumimoji="1" lang="en-US" altLang="zh-CN" sz="2800" baseline="-25000"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m</a:t>
            </a:r>
            <a:r>
              <a:rPr kumimoji="1"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2  </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相对于输入信号上升到 </a:t>
            </a:r>
            <a:r>
              <a:rPr kumimoji="1" lang="en-US" altLang="zh-CN" sz="2800"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V</a:t>
            </a:r>
            <a:r>
              <a:rPr kumimoji="1" lang="en-US" altLang="zh-CN" sz="2800" baseline="-25000"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m</a:t>
            </a:r>
            <a:r>
              <a:rPr kumimoji="1"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2 </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之间的延迟时间</a:t>
            </a:r>
          </a:p>
        </p:txBody>
      </p:sp>
      <p:sp>
        <p:nvSpPr>
          <p:cNvPr id="11" name="Text Box 12"/>
          <p:cNvSpPr txBox="1">
            <a:spLocks noChangeArrowheads="1"/>
          </p:cNvSpPr>
          <p:nvPr/>
        </p:nvSpPr>
        <p:spPr bwMode="auto">
          <a:xfrm>
            <a:off x="179388" y="4219979"/>
            <a:ext cx="4176712" cy="172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algn="l" eaLnBrk="1" hangingPunct="1">
              <a:spcBef>
                <a:spcPct val="50000"/>
              </a:spcBef>
              <a:defRPr/>
            </a:pPr>
            <a:r>
              <a:rPr lang="en-US" altLang="zh-CN" sz="2800" dirty="0" err="1">
                <a:effectLst/>
                <a:latin typeface="Times New Roman" panose="02020603050405020304" pitchFamily="18" charset="0"/>
                <a:ea typeface="楷体" panose="02010609060101010101" pitchFamily="49" charset="-122"/>
                <a:cs typeface="Times New Roman" panose="02020603050405020304" pitchFamily="18" charset="0"/>
              </a:rPr>
              <a:t>t</a:t>
            </a:r>
            <a:r>
              <a:rPr lang="en-US" altLang="zh-CN" sz="2800" baseline="-25000" dirty="0" err="1">
                <a:effectLst/>
                <a:latin typeface="Times New Roman" panose="02020603050405020304" pitchFamily="18" charset="0"/>
                <a:ea typeface="楷体" panose="02010609060101010101" pitchFamily="49" charset="-122"/>
                <a:cs typeface="Times New Roman" panose="02020603050405020304" pitchFamily="18" charset="0"/>
              </a:rPr>
              <a:t>PLH</a:t>
            </a:r>
            <a:r>
              <a:rPr lang="zh-CN" altLang="en-US" sz="2800" dirty="0">
                <a:effectLst/>
                <a:latin typeface="Times New Roman" panose="02020603050405020304" pitchFamily="18" charset="0"/>
                <a:ea typeface="楷体" panose="02010609060101010101" pitchFamily="49" charset="-122"/>
                <a:cs typeface="Times New Roman" panose="02020603050405020304" pitchFamily="18" charset="0"/>
              </a:rPr>
              <a:t>－输出信号上升到</a:t>
            </a:r>
            <a:r>
              <a:rPr lang="en-US" altLang="zh-CN" sz="2800" dirty="0" err="1">
                <a:effectLst/>
                <a:latin typeface="Times New Roman" panose="02020603050405020304" pitchFamily="18" charset="0"/>
                <a:ea typeface="楷体" panose="02010609060101010101" pitchFamily="49" charset="-122"/>
                <a:cs typeface="Times New Roman" panose="02020603050405020304" pitchFamily="18" charset="0"/>
              </a:rPr>
              <a:t>V</a:t>
            </a:r>
            <a:r>
              <a:rPr lang="en-US" altLang="zh-CN" sz="2800" baseline="-25000" dirty="0" err="1">
                <a:effectLst/>
                <a:latin typeface="Times New Roman" panose="02020603050405020304" pitchFamily="18" charset="0"/>
                <a:ea typeface="楷体" panose="02010609060101010101" pitchFamily="49" charset="-122"/>
                <a:cs typeface="Times New Roman" panose="02020603050405020304" pitchFamily="18" charset="0"/>
              </a:rPr>
              <a:t>m</a:t>
            </a:r>
            <a:r>
              <a:rPr lang="en-US" altLang="zh-CN" sz="2800" baseline="-25000" dirty="0">
                <a:effectLst/>
                <a:latin typeface="Times New Roman" panose="02020603050405020304" pitchFamily="18" charset="0"/>
                <a:ea typeface="楷体" panose="02010609060101010101" pitchFamily="49" charset="-122"/>
                <a:cs typeface="Times New Roman" panose="02020603050405020304" pitchFamily="18" charset="0"/>
              </a:rPr>
              <a:t> </a:t>
            </a:r>
            <a:r>
              <a:rPr lang="en-US" altLang="zh-CN" sz="2800" dirty="0">
                <a:effectLst/>
                <a:latin typeface="Times New Roman" panose="02020603050405020304" pitchFamily="18" charset="0"/>
                <a:ea typeface="楷体" panose="02010609060101010101" pitchFamily="49" charset="-122"/>
                <a:cs typeface="Times New Roman" panose="02020603050405020304" pitchFamily="18" charset="0"/>
              </a:rPr>
              <a:t>/ 2  </a:t>
            </a:r>
            <a:r>
              <a:rPr lang="zh-CN" altLang="en-US" sz="2800" dirty="0">
                <a:effectLst/>
                <a:latin typeface="Times New Roman" panose="02020603050405020304" pitchFamily="18" charset="0"/>
                <a:ea typeface="楷体" panose="02010609060101010101" pitchFamily="49" charset="-122"/>
                <a:cs typeface="Times New Roman" panose="02020603050405020304" pitchFamily="18" charset="0"/>
              </a:rPr>
              <a:t>相对于输入信号下降到 </a:t>
            </a:r>
            <a:r>
              <a:rPr lang="en-US" altLang="zh-CN" sz="2800" dirty="0" err="1">
                <a:effectLst/>
                <a:latin typeface="Times New Roman" panose="02020603050405020304" pitchFamily="18" charset="0"/>
                <a:ea typeface="楷体" panose="02010609060101010101" pitchFamily="49" charset="-122"/>
                <a:cs typeface="Times New Roman" panose="02020603050405020304" pitchFamily="18" charset="0"/>
              </a:rPr>
              <a:t>V</a:t>
            </a:r>
            <a:r>
              <a:rPr lang="en-US" altLang="zh-CN" sz="2800" baseline="-25000" dirty="0" err="1">
                <a:effectLst/>
                <a:latin typeface="Times New Roman" panose="02020603050405020304" pitchFamily="18" charset="0"/>
                <a:ea typeface="楷体" panose="02010609060101010101" pitchFamily="49" charset="-122"/>
                <a:cs typeface="Times New Roman" panose="02020603050405020304" pitchFamily="18" charset="0"/>
              </a:rPr>
              <a:t>m</a:t>
            </a:r>
            <a:r>
              <a:rPr lang="en-US" altLang="zh-CN" sz="2800" baseline="-25000" dirty="0">
                <a:effectLst/>
                <a:latin typeface="Times New Roman" panose="02020603050405020304" pitchFamily="18" charset="0"/>
                <a:ea typeface="楷体" panose="02010609060101010101" pitchFamily="49" charset="-122"/>
                <a:cs typeface="Times New Roman" panose="02020603050405020304" pitchFamily="18" charset="0"/>
              </a:rPr>
              <a:t> </a:t>
            </a:r>
            <a:r>
              <a:rPr lang="en-US" altLang="zh-CN" sz="2800" dirty="0">
                <a:effectLst/>
                <a:latin typeface="Times New Roman" panose="02020603050405020304" pitchFamily="18" charset="0"/>
                <a:ea typeface="楷体" panose="02010609060101010101" pitchFamily="49" charset="-122"/>
                <a:cs typeface="Times New Roman" panose="02020603050405020304" pitchFamily="18" charset="0"/>
              </a:rPr>
              <a:t>/ 2 </a:t>
            </a:r>
            <a:r>
              <a:rPr lang="zh-CN" altLang="en-US" sz="2800" dirty="0">
                <a:effectLst/>
                <a:latin typeface="Times New Roman" panose="02020603050405020304" pitchFamily="18" charset="0"/>
                <a:ea typeface="楷体" panose="02010609060101010101" pitchFamily="49" charset="-122"/>
                <a:cs typeface="Times New Roman" panose="02020603050405020304" pitchFamily="18" charset="0"/>
              </a:rPr>
              <a:t>之间的延迟时间</a:t>
            </a:r>
          </a:p>
        </p:txBody>
      </p:sp>
      <p:grpSp>
        <p:nvGrpSpPr>
          <p:cNvPr id="12" name="Group 15"/>
          <p:cNvGrpSpPr/>
          <p:nvPr/>
        </p:nvGrpSpPr>
        <p:grpSpPr bwMode="auto">
          <a:xfrm>
            <a:off x="179388" y="5907088"/>
            <a:ext cx="6935787" cy="955675"/>
            <a:chOff x="113" y="3612"/>
            <a:chExt cx="4369" cy="602"/>
          </a:xfrm>
        </p:grpSpPr>
        <p:sp>
          <p:nvSpPr>
            <p:cNvPr id="13" name="Text Box 13"/>
            <p:cNvSpPr txBox="1">
              <a:spLocks noChangeArrowheads="1"/>
            </p:cNvSpPr>
            <p:nvPr/>
          </p:nvSpPr>
          <p:spPr bwMode="auto">
            <a:xfrm>
              <a:off x="113" y="3612"/>
              <a:ext cx="2631" cy="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u="sng">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原因：结电容和寄生电容的存在。</a:t>
              </a:r>
            </a:p>
          </p:txBody>
        </p:sp>
        <p:sp>
          <p:nvSpPr>
            <p:cNvPr id="14" name="Rectangle 14"/>
            <p:cNvSpPr>
              <a:spLocks noChangeArrowheads="1"/>
            </p:cNvSpPr>
            <p:nvPr/>
          </p:nvSpPr>
          <p:spPr bwMode="auto">
            <a:xfrm>
              <a:off x="1066" y="3884"/>
              <a:ext cx="341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50000"/>
                </a:spcBef>
                <a:defRPr/>
              </a:pPr>
              <a:r>
                <a:rPr kumimoji="1" lang="en-US" altLang="zh-CN" sz="280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TTL</a:t>
              </a:r>
              <a:r>
                <a:rPr kumimoji="1" lang="zh-CN" altLang="en-US" sz="280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门的平均传输延时为</a:t>
              </a:r>
              <a:r>
                <a:rPr kumimoji="1" lang="en-US" altLang="zh-CN" sz="280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3 ~ 40ns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ox(in)">
                                      <p:cBhvr>
                                        <p:cTn id="13" dur="10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10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42"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arn(outHorizontal)">
                                      <p:cBhvr>
                                        <p:cTn id="23" dur="10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37"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arn(outVertical)">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8" presetClass="entr" presetSubtype="16"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amond(in)">
                                      <p:cBhvr>
                                        <p:cTn id="33"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utoUpdateAnimBg="0"/>
      <p:bldP spid="10" grpId="0" autoUpdateAnimBg="0"/>
      <p:bldP spid="11"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179388" y="972626"/>
            <a:ext cx="2663825"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二、交流噪声</a:t>
            </a:r>
          </a:p>
        </p:txBody>
      </p:sp>
      <p:sp>
        <p:nvSpPr>
          <p:cNvPr id="6" name="Text Box 5"/>
          <p:cNvSpPr txBox="1">
            <a:spLocks noChangeArrowheads="1"/>
          </p:cNvSpPr>
          <p:nvPr/>
        </p:nvSpPr>
        <p:spPr bwMode="auto">
          <a:xfrm>
            <a:off x="179388" y="1699472"/>
            <a:ext cx="8642350"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20000"/>
              </a:spcBef>
              <a:defRPr/>
            </a:pP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当输入信号为窄脉冲，且接近于</a:t>
            </a:r>
            <a:r>
              <a:rPr lang="en-US" altLang="zh-CN" sz="2800"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tpd</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时，输出变化跟不上，变化很小，因此交流噪声容限远大于直流噪声容限。</a:t>
            </a:r>
          </a:p>
        </p:txBody>
      </p:sp>
      <p:sp>
        <p:nvSpPr>
          <p:cNvPr id="7" name="Rectangle 6"/>
          <p:cNvSpPr>
            <a:spLocks noChangeArrowheads="1"/>
          </p:cNvSpPr>
          <p:nvPr/>
        </p:nvSpPr>
        <p:spPr bwMode="auto">
          <a:xfrm>
            <a:off x="79909" y="3426215"/>
            <a:ext cx="36115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kumimoji="1" lang="zh-CN"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正</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脉冲噪声容限</a:t>
            </a:r>
          </a:p>
        </p:txBody>
      </p:sp>
      <p:pic>
        <p:nvPicPr>
          <p:cNvPr id="132101"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l="3697" r="2316" b="55167"/>
          <a:stretch>
            <a:fillRect/>
          </a:stretch>
        </p:blipFill>
        <p:spPr bwMode="auto">
          <a:xfrm>
            <a:off x="4152633" y="3072659"/>
            <a:ext cx="4826000" cy="3124200"/>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1" name="Text Box 10"/>
          <p:cNvSpPr txBox="1">
            <a:spLocks noChangeArrowheads="1"/>
          </p:cNvSpPr>
          <p:nvPr/>
        </p:nvSpPr>
        <p:spPr bwMode="auto">
          <a:xfrm>
            <a:off x="184150" y="3950090"/>
            <a:ext cx="3744912"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将输出为高电平由额定值降到</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2.0V</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时输入正脉冲的幅度称为正脉冲噪声容限，如图</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3.5.27</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所示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1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amond(in)">
                                      <p:cBhvr>
                                        <p:cTn id="22"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11"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txBox="1">
            <a:spLocks noChangeArrowheads="1"/>
          </p:cNvSpPr>
          <p:nvPr/>
        </p:nvSpPr>
        <p:spPr bwMode="auto">
          <a:xfrm>
            <a:off x="0" y="1107007"/>
            <a:ext cx="3671888"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dirty="0">
                <a:solidFill>
                  <a:srgbClr val="000000"/>
                </a:solidFill>
                <a:latin typeface="楷体" panose="02010609060101010101" pitchFamily="49" charset="-122"/>
                <a:ea typeface="楷体" panose="02010609060101010101" pitchFamily="49" charset="-122"/>
              </a:rPr>
              <a:t>（</a:t>
            </a:r>
            <a:r>
              <a:rPr kumimoji="1" lang="en-US" altLang="zh-CN" sz="2800" dirty="0">
                <a:solidFill>
                  <a:srgbClr val="000000"/>
                </a:solidFill>
                <a:latin typeface="楷体" panose="02010609060101010101" pitchFamily="49" charset="-122"/>
                <a:ea typeface="楷体" panose="02010609060101010101" pitchFamily="49" charset="-122"/>
              </a:rPr>
              <a:t>b</a:t>
            </a:r>
            <a:r>
              <a:rPr kumimoji="1" lang="zh-CN" altLang="en-US" sz="2800" dirty="0">
                <a:solidFill>
                  <a:srgbClr val="000000"/>
                </a:solidFill>
                <a:latin typeface="楷体" panose="02010609060101010101" pitchFamily="49" charset="-122"/>
                <a:ea typeface="楷体" panose="02010609060101010101" pitchFamily="49" charset="-122"/>
              </a:rPr>
              <a:t>）负脉冲噪声容限</a:t>
            </a:r>
          </a:p>
        </p:txBody>
      </p:sp>
      <p:pic>
        <p:nvPicPr>
          <p:cNvPr id="133123"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l="6645" t="53775" r="5190" b="5069"/>
          <a:stretch>
            <a:fillRect/>
          </a:stretch>
        </p:blipFill>
        <p:spPr bwMode="auto">
          <a:xfrm>
            <a:off x="4058629" y="1107007"/>
            <a:ext cx="4897438" cy="3101975"/>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9" name="Text Box 9"/>
          <p:cNvSpPr txBox="1">
            <a:spLocks noChangeArrowheads="1"/>
          </p:cNvSpPr>
          <p:nvPr/>
        </p:nvSpPr>
        <p:spPr bwMode="auto">
          <a:xfrm>
            <a:off x="124618" y="1678611"/>
            <a:ext cx="3744913"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dirty="0">
                <a:solidFill>
                  <a:srgbClr val="000000"/>
                </a:solidFill>
                <a:latin typeface="楷体" panose="02010609060101010101" pitchFamily="49" charset="-122"/>
                <a:ea typeface="楷体" panose="02010609060101010101" pitchFamily="49" charset="-122"/>
              </a:rPr>
              <a:t>将输出为低电平由额定值上升到</a:t>
            </a:r>
            <a:r>
              <a:rPr lang="en-US" altLang="zh-CN" sz="2800" dirty="0">
                <a:solidFill>
                  <a:srgbClr val="000000"/>
                </a:solidFill>
                <a:latin typeface="楷体" panose="02010609060101010101" pitchFamily="49" charset="-122"/>
                <a:ea typeface="楷体" panose="02010609060101010101" pitchFamily="49" charset="-122"/>
              </a:rPr>
              <a:t>0.8V</a:t>
            </a:r>
            <a:r>
              <a:rPr lang="zh-CN" altLang="en-US" sz="2800" dirty="0">
                <a:solidFill>
                  <a:srgbClr val="000000"/>
                </a:solidFill>
                <a:latin typeface="楷体" panose="02010609060101010101" pitchFamily="49" charset="-122"/>
                <a:ea typeface="楷体" panose="02010609060101010101" pitchFamily="49" charset="-122"/>
              </a:rPr>
              <a:t>时输入负脉冲的幅度称为负脉冲噪声容限，如图所示。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amond(in)">
                                      <p:cBhvr>
                                        <p:cTn id="1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2"/>
          <p:cNvGrpSpPr/>
          <p:nvPr/>
        </p:nvGrpSpPr>
        <p:grpSpPr bwMode="auto">
          <a:xfrm>
            <a:off x="275610" y="1531952"/>
            <a:ext cx="8005228" cy="3047986"/>
            <a:chOff x="158" y="618"/>
            <a:chExt cx="5307" cy="2086"/>
          </a:xfrm>
        </p:grpSpPr>
        <p:pic>
          <p:nvPicPr>
            <p:cNvPr id="134150" name="Picture 4" descr="3-5-23"/>
            <p:cNvPicPr>
              <a:picLocks noChangeAspect="1" noChangeArrowheads="1"/>
            </p:cNvPicPr>
            <p:nvPr/>
          </p:nvPicPr>
          <p:blipFill>
            <a:blip r:embed="rId3" cstate="print">
              <a:extLst>
                <a:ext uri="{28A0092B-C50C-407E-A947-70E740481C1C}">
                  <a14:useLocalDpi xmlns:a14="http://schemas.microsoft.com/office/drawing/2010/main" val="0"/>
                </a:ext>
              </a:extLst>
            </a:blip>
            <a:srcRect b="9697"/>
            <a:stretch>
              <a:fillRect/>
            </a:stretch>
          </p:blipFill>
          <p:spPr bwMode="auto">
            <a:xfrm>
              <a:off x="158" y="618"/>
              <a:ext cx="5307" cy="2086"/>
            </a:xfrm>
            <a:prstGeom prst="rect">
              <a:avLst/>
            </a:prstGeom>
            <a:solidFill>
              <a:srgbClr val="FFFFFF"/>
            </a:solidFill>
            <a:ln w="57150" cmpd="thickThin">
              <a:solidFill>
                <a:srgbClr val="FF0000"/>
              </a:solidFill>
              <a:miter lim="800000"/>
              <a:headEnd/>
              <a:tailEnd/>
            </a:ln>
          </p:spPr>
        </p:pic>
        <p:graphicFrame>
          <p:nvGraphicFramePr>
            <p:cNvPr id="134151" name="Object 5"/>
            <p:cNvGraphicFramePr>
              <a:graphicFrameLocks noChangeAspect="1"/>
            </p:cNvGraphicFramePr>
            <p:nvPr/>
          </p:nvGraphicFramePr>
          <p:xfrm>
            <a:off x="158" y="663"/>
            <a:ext cx="635" cy="251"/>
          </p:xfrm>
          <a:graphic>
            <a:graphicData uri="http://schemas.openxmlformats.org/presentationml/2006/ole">
              <mc:AlternateContent xmlns:mc="http://schemas.openxmlformats.org/markup-compatibility/2006">
                <mc:Choice xmlns:v="urn:schemas-microsoft-com:vml" Requires="v">
                  <p:oleObj spid="_x0000_s72864" name="公式" r:id="rId4" imgW="482600" imgH="190500" progId="Equation.3">
                    <p:embed/>
                  </p:oleObj>
                </mc:Choice>
                <mc:Fallback>
                  <p:oleObj name="公式" r:id="rId4" imgW="482600" imgH="1905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 y="663"/>
                          <a:ext cx="635" cy="251"/>
                        </a:xfrm>
                        <a:prstGeom prst="rect">
                          <a:avLst/>
                        </a:prstGeom>
                        <a:solidFill>
                          <a:srgbClr val="FFFFFF"/>
                        </a:solidFill>
                        <a:ln>
                          <a:noFill/>
                        </a:ln>
                        <a:effectLst/>
                        <a:extLs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4152" name="Object 6"/>
            <p:cNvGraphicFramePr>
              <a:graphicFrameLocks noChangeAspect="1"/>
            </p:cNvGraphicFramePr>
            <p:nvPr/>
          </p:nvGraphicFramePr>
          <p:xfrm>
            <a:off x="2834" y="754"/>
            <a:ext cx="589" cy="227"/>
          </p:xfrm>
          <a:graphic>
            <a:graphicData uri="http://schemas.openxmlformats.org/presentationml/2006/ole">
              <mc:AlternateContent xmlns:mc="http://schemas.openxmlformats.org/markup-compatibility/2006">
                <mc:Choice xmlns:v="urn:schemas-microsoft-com:vml" Requires="v">
                  <p:oleObj spid="_x0000_s72865" name="公式" r:id="rId6" imgW="495300" imgH="190500" progId="Equation.3">
                    <p:embed/>
                  </p:oleObj>
                </mc:Choice>
                <mc:Fallback>
                  <p:oleObj name="公式" r:id="rId6" imgW="495300" imgH="19050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4" y="754"/>
                          <a:ext cx="589" cy="227"/>
                        </a:xfrm>
                        <a:prstGeom prst="rect">
                          <a:avLst/>
                        </a:prstGeom>
                        <a:solidFill>
                          <a:srgbClr val="FFFFFF"/>
                        </a:solidFill>
                        <a:ln>
                          <a:noFill/>
                        </a:ln>
                        <a:effectLst/>
                        <a:extLs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8" name="Object 7"/>
          <p:cNvGraphicFramePr>
            <a:graphicFrameLocks noChangeAspect="1"/>
          </p:cNvGraphicFramePr>
          <p:nvPr/>
        </p:nvGraphicFramePr>
        <p:xfrm>
          <a:off x="275610" y="5172075"/>
          <a:ext cx="8468956" cy="1589874"/>
        </p:xfrm>
        <a:graphic>
          <a:graphicData uri="http://schemas.openxmlformats.org/presentationml/2006/ole">
            <mc:AlternateContent xmlns:mc="http://schemas.openxmlformats.org/markup-compatibility/2006">
              <mc:Choice xmlns:v="urn:schemas-microsoft-com:vml" Requires="v">
                <p:oleObj spid="_x0000_s72866" name="公式" r:id="rId8" imgW="4318000" imgH="889000" progId="Equation.3">
                  <p:embed/>
                </p:oleObj>
              </mc:Choice>
              <mc:Fallback>
                <p:oleObj name="公式" r:id="rId8" imgW="4318000" imgH="889000" progId="Equation.3">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610" y="5172075"/>
                        <a:ext cx="8468956" cy="1589874"/>
                      </a:xfrm>
                      <a:prstGeom prst="rect">
                        <a:avLst/>
                      </a:prstGeom>
                      <a:solidFill>
                        <a:srgbClr val="FFFFFF"/>
                      </a:solidFill>
                      <a:ln w="57150" cmpd="thickThin">
                        <a:solidFill>
                          <a:srgbClr val="FF0000"/>
                        </a:solidFill>
                        <a:miter lim="800000"/>
                        <a:headEnd/>
                        <a:tailEnd/>
                      </a:ln>
                      <a:effectLst/>
                    </p:spPr>
                  </p:pic>
                </p:oleObj>
              </mc:Fallback>
            </mc:AlternateContent>
          </a:graphicData>
        </a:graphic>
      </p:graphicFrame>
      <p:sp>
        <p:nvSpPr>
          <p:cNvPr id="9" name="Rectangle 9"/>
          <p:cNvSpPr txBox="1">
            <a:spLocks noChangeArrowheads="1"/>
          </p:cNvSpPr>
          <p:nvPr/>
        </p:nvSpPr>
        <p:spPr bwMode="auto">
          <a:xfrm>
            <a:off x="179388" y="794046"/>
            <a:ext cx="4330700" cy="600075"/>
          </a:xfrm>
          <a:prstGeom prst="rect">
            <a:avLst/>
          </a:prstGeom>
          <a:noFill/>
          <a:ln>
            <a:noFill/>
          </a:ln>
          <a:effectLst/>
          <a:extLst>
            <a:ext uri="{909E8E84-426E-40DD-AFC4-6F175D3DCCD1}">
              <a14:hiddenFill xmlns:a14="http://schemas.microsoft.com/office/drawing/2010/main">
                <a:solidFill>
                  <a:srgbClr val="0066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lang="zh-CN" altLang="en-US" sz="2800" u="sng" dirty="0">
                <a:solidFill>
                  <a:srgbClr val="000000"/>
                </a:solidFill>
                <a:latin typeface="楷体" panose="02010609060101010101" pitchFamily="49" charset="-122"/>
                <a:ea typeface="楷体" panose="02010609060101010101" pitchFamily="49" charset="-122"/>
              </a:rPr>
              <a:t>三、电源的动态尖峰电流</a:t>
            </a:r>
          </a:p>
        </p:txBody>
      </p:sp>
      <p:sp>
        <p:nvSpPr>
          <p:cNvPr id="11" name="Text Box 14"/>
          <p:cNvSpPr txBox="1">
            <a:spLocks noChangeArrowheads="1"/>
          </p:cNvSpPr>
          <p:nvPr/>
        </p:nvSpPr>
        <p:spPr bwMode="auto">
          <a:xfrm>
            <a:off x="179388" y="4579938"/>
            <a:ext cx="88931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2800" u="sng" dirty="0">
                <a:solidFill>
                  <a:srgbClr val="000000"/>
                </a:solidFill>
                <a:latin typeface="楷体" panose="02010609060101010101" pitchFamily="49" charset="-122"/>
                <a:ea typeface="楷体" panose="02010609060101010101" pitchFamily="49" charset="-122"/>
              </a:rPr>
              <a:t>1.</a:t>
            </a:r>
            <a:r>
              <a:rPr lang="zh-CN" altLang="en-US" sz="2800" u="sng" dirty="0">
                <a:solidFill>
                  <a:srgbClr val="000000"/>
                </a:solidFill>
                <a:latin typeface="楷体" panose="02010609060101010101" pitchFamily="49" charset="-122"/>
                <a:ea typeface="楷体" panose="02010609060101010101" pitchFamily="49" charset="-122"/>
              </a:rPr>
              <a:t>两种状态下电源负载电流不等（空载情况下</a:t>
            </a:r>
            <a:r>
              <a:rPr lang="en-US" altLang="zh-CN" sz="2800" u="sng" dirty="0">
                <a:solidFill>
                  <a:srgbClr val="000000"/>
                </a:solidFill>
                <a:latin typeface="楷体" panose="02010609060101010101" pitchFamily="49" charset="-122"/>
                <a:ea typeface="楷体" panose="02010609060101010101"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2/3*#ppt_w"/>
                                          </p:val>
                                        </p:tav>
                                        <p:tav tm="100000">
                                          <p:val>
                                            <p:strVal val="#ppt_w"/>
                                          </p:val>
                                        </p:tav>
                                      </p:tavLst>
                                    </p:anim>
                                    <p:anim calcmode="lin" valueType="num">
                                      <p:cBhvr>
                                        <p:cTn id="8" dur="1000" fill="hold"/>
                                        <p:tgtEl>
                                          <p:spTgt spid="9"/>
                                        </p:tgtEl>
                                        <p:attrNameLst>
                                          <p:attrName>ppt_h</p:attrName>
                                        </p:attrNameLst>
                                      </p:cBhvr>
                                      <p:tavLst>
                                        <p:tav tm="0">
                                          <p:val>
                                            <p:strVal val="2/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10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8" presetClass="entr" presetSubtype="16"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diamond(in)">
                                      <p:cBhvr>
                                        <p:cTn id="18" dur="10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100" name="文本框 260099"/>
          <p:cNvSpPr txBox="1"/>
          <p:nvPr/>
        </p:nvSpPr>
        <p:spPr>
          <a:xfrm>
            <a:off x="385579" y="4183550"/>
            <a:ext cx="4173537" cy="2246313"/>
          </a:xfrm>
          <a:prstGeom prst="rect">
            <a:avLst/>
          </a:prstGeom>
          <a:solidFill>
            <a:schemeClr val="bg1"/>
          </a:solidFill>
          <a:ln w="57150" cap="flat" cmpd="thickThin">
            <a:solidFill>
              <a:schemeClr val="accent1">
                <a:lumMod val="75000"/>
              </a:schemeClr>
            </a:solidFill>
            <a:prstDash val="solid"/>
            <a:miter/>
            <a:headEnd type="none" w="sm" len="sm"/>
            <a:tailEnd type="none" w="sm" len="sm"/>
          </a:ln>
        </p:spPr>
        <p:txBody>
          <a:bodyPr>
            <a:spAutoFit/>
          </a:bodyPr>
          <a:lstStyle/>
          <a:p>
            <a:pPr eaLnBrk="1" hangingPunct="1">
              <a:buFont typeface="Arial" panose="020B0604020202020204" pitchFamily="34" charset="0"/>
              <a:buNone/>
              <a:defRPr/>
            </a:pPr>
            <a:r>
              <a:rPr lang="zh-CN" altLang="en-US" sz="2800" noProof="1">
                <a:latin typeface="Times New Roman" panose="02020603050405020304" pitchFamily="18" charset="0"/>
                <a:ea typeface="楷体" panose="02010609060101010101" pitchFamily="49" charset="-122"/>
                <a:cs typeface="Times New Roman" panose="02020603050405020304" pitchFamily="18" charset="0"/>
              </a:rPr>
              <a:t>设</a:t>
            </a:r>
            <a:r>
              <a:rPr lang="en-US" altLang="zh-CN" sz="2800" i="1" noProof="1">
                <a:latin typeface="Times New Roman" panose="02020603050405020304" pitchFamily="18" charset="0"/>
                <a:ea typeface="楷体" panose="02010609060101010101" pitchFamily="49" charset="-122"/>
                <a:cs typeface="Times New Roman" panose="02020603050405020304" pitchFamily="18" charset="0"/>
              </a:rPr>
              <a:t>v</a:t>
            </a:r>
            <a:r>
              <a:rPr lang="en-US" altLang="zh-CN" sz="2800" i="1" baseline="-25000" noProof="1">
                <a:latin typeface="Times New Roman" panose="02020603050405020304" pitchFamily="18" charset="0"/>
                <a:ea typeface="楷体" panose="02010609060101010101" pitchFamily="49" charset="-122"/>
                <a:cs typeface="Times New Roman" panose="02020603050405020304" pitchFamily="18" charset="0"/>
              </a:rPr>
              <a:t>i</a:t>
            </a:r>
            <a:r>
              <a:rPr lang="zh-CN" altLang="en-US" sz="2800" noProof="1">
                <a:latin typeface="Times New Roman" panose="02020603050405020304" pitchFamily="18" charset="0"/>
                <a:ea typeface="楷体" panose="02010609060101010101" pitchFamily="49" charset="-122"/>
                <a:cs typeface="Times New Roman" panose="02020603050405020304" pitchFamily="18" charset="0"/>
              </a:rPr>
              <a:t>的高电平</a:t>
            </a:r>
            <a:r>
              <a:rPr lang="en-US" altLang="zh-CN" sz="2800" i="1" noProof="1">
                <a:latin typeface="Times New Roman" panose="02020603050405020304" pitchFamily="18" charset="0"/>
                <a:ea typeface="楷体" panose="02010609060101010101" pitchFamily="49" charset="-122"/>
                <a:cs typeface="Times New Roman" panose="02020603050405020304" pitchFamily="18" charset="0"/>
              </a:rPr>
              <a:t>V</a:t>
            </a:r>
            <a:r>
              <a:rPr lang="en-US" altLang="zh-CN" sz="2800" baseline="-25000" noProof="1">
                <a:latin typeface="Times New Roman" panose="02020603050405020304" pitchFamily="18" charset="0"/>
                <a:ea typeface="楷体" panose="02010609060101010101" pitchFamily="49" charset="-122"/>
                <a:cs typeface="Times New Roman" panose="02020603050405020304" pitchFamily="18" charset="0"/>
              </a:rPr>
              <a:t>IH</a:t>
            </a:r>
            <a:r>
              <a:rPr lang="zh-CN" altLang="en-US" sz="2800" noProof="1">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i="1" noProof="1">
                <a:latin typeface="Times New Roman" panose="02020603050405020304" pitchFamily="18" charset="0"/>
                <a:ea typeface="楷体" panose="02010609060101010101" pitchFamily="49" charset="-122"/>
                <a:cs typeface="Times New Roman" panose="02020603050405020304" pitchFamily="18" charset="0"/>
              </a:rPr>
              <a:t>V</a:t>
            </a:r>
            <a:r>
              <a:rPr lang="en-US" altLang="zh-CN" sz="2800" baseline="-25000" noProof="1">
                <a:latin typeface="Times New Roman" panose="02020603050405020304" pitchFamily="18" charset="0"/>
                <a:ea typeface="楷体" panose="02010609060101010101" pitchFamily="49" charset="-122"/>
                <a:cs typeface="Times New Roman" panose="02020603050405020304" pitchFamily="18" charset="0"/>
              </a:rPr>
              <a:t>CC</a:t>
            </a:r>
            <a:r>
              <a:rPr lang="zh-CN" altLang="en-US" sz="2800" noProof="1">
                <a:latin typeface="Times New Roman" panose="02020603050405020304" pitchFamily="18" charset="0"/>
                <a:ea typeface="楷体" panose="02010609060101010101" pitchFamily="49" charset="-122"/>
                <a:cs typeface="Times New Roman" panose="02020603050405020304" pitchFamily="18" charset="0"/>
              </a:rPr>
              <a:t>， 低电平</a:t>
            </a:r>
            <a:r>
              <a:rPr lang="en-US" altLang="zh-CN" sz="2800" i="1" noProof="1">
                <a:latin typeface="Times New Roman" panose="02020603050405020304" pitchFamily="18" charset="0"/>
                <a:ea typeface="楷体" panose="02010609060101010101" pitchFamily="49" charset="-122"/>
                <a:cs typeface="Times New Roman" panose="02020603050405020304" pitchFamily="18" charset="0"/>
              </a:rPr>
              <a:t>V</a:t>
            </a:r>
            <a:r>
              <a:rPr lang="en-US" altLang="zh-CN" sz="2800" baseline="-25000" noProof="1">
                <a:latin typeface="Times New Roman" panose="02020603050405020304" pitchFamily="18" charset="0"/>
                <a:ea typeface="楷体" panose="02010609060101010101" pitchFamily="49" charset="-122"/>
                <a:cs typeface="Times New Roman" panose="02020603050405020304" pitchFamily="18" charset="0"/>
              </a:rPr>
              <a:t>IL</a:t>
            </a:r>
            <a:r>
              <a:rPr lang="zh-CN" altLang="en-US" sz="2800" noProof="1">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noProof="1">
                <a:latin typeface="Times New Roman" panose="02020603050405020304" pitchFamily="18" charset="0"/>
                <a:ea typeface="楷体" panose="02010609060101010101" pitchFamily="49" charset="-122"/>
                <a:cs typeface="Times New Roman" panose="02020603050405020304" pitchFamily="18" charset="0"/>
              </a:rPr>
              <a:t>0</a:t>
            </a:r>
            <a:r>
              <a:rPr lang="zh-CN" altLang="en-US" sz="2800" noProof="1">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noProof="1">
                <a:latin typeface="Times New Roman" panose="02020603050405020304" pitchFamily="18" charset="0"/>
                <a:ea typeface="楷体" panose="02010609060101010101" pitchFamily="49" charset="-122"/>
                <a:cs typeface="Times New Roman" panose="02020603050405020304" pitchFamily="18" charset="0"/>
              </a:rPr>
              <a:t>D</a:t>
            </a:r>
            <a:r>
              <a:rPr lang="zh-CN" altLang="en-US" sz="2800" noProof="1">
                <a:latin typeface="Times New Roman" panose="02020603050405020304" pitchFamily="18" charset="0"/>
                <a:ea typeface="楷体" panose="02010609060101010101" pitchFamily="49" charset="-122"/>
                <a:cs typeface="Times New Roman" panose="02020603050405020304" pitchFamily="18" charset="0"/>
              </a:rPr>
              <a:t>为理想元件，在稳态时，当</a:t>
            </a:r>
            <a:r>
              <a:rPr lang="en-US" altLang="zh-CN" sz="2800" i="1" noProof="1">
                <a:latin typeface="Times New Roman" panose="02020603050405020304" pitchFamily="18" charset="0"/>
                <a:ea typeface="楷体" panose="02010609060101010101" pitchFamily="49" charset="-122"/>
                <a:cs typeface="Times New Roman" panose="02020603050405020304" pitchFamily="18" charset="0"/>
              </a:rPr>
              <a:t>v</a:t>
            </a:r>
            <a:r>
              <a:rPr lang="en-US" altLang="zh-CN" sz="2800" i="1" baseline="-25000" noProof="1">
                <a:latin typeface="Times New Roman" panose="02020603050405020304" pitchFamily="18" charset="0"/>
                <a:ea typeface="楷体" panose="02010609060101010101" pitchFamily="49" charset="-122"/>
                <a:cs typeface="Times New Roman" panose="02020603050405020304" pitchFamily="18" charset="0"/>
              </a:rPr>
              <a:t>I</a:t>
            </a:r>
            <a:r>
              <a:rPr lang="zh-CN" altLang="en-US" sz="2800" noProof="1">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i="1" noProof="1">
                <a:latin typeface="Times New Roman" panose="02020603050405020304" pitchFamily="18" charset="0"/>
                <a:ea typeface="楷体" panose="02010609060101010101" pitchFamily="49" charset="-122"/>
                <a:cs typeface="Times New Roman" panose="02020603050405020304" pitchFamily="18" charset="0"/>
              </a:rPr>
              <a:t>V</a:t>
            </a:r>
            <a:r>
              <a:rPr lang="en-US" altLang="zh-CN" sz="2800" baseline="-25000" noProof="1">
                <a:latin typeface="Times New Roman" panose="02020603050405020304" pitchFamily="18" charset="0"/>
                <a:ea typeface="楷体" panose="02010609060101010101" pitchFamily="49" charset="-122"/>
                <a:cs typeface="Times New Roman" panose="02020603050405020304" pitchFamily="18" charset="0"/>
              </a:rPr>
              <a:t>IH</a:t>
            </a:r>
            <a:r>
              <a:rPr lang="zh-CN" altLang="en-US" sz="2800" noProof="1">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i="1" noProof="1">
                <a:latin typeface="Times New Roman" panose="02020603050405020304" pitchFamily="18" charset="0"/>
                <a:ea typeface="楷体" panose="02010609060101010101" pitchFamily="49" charset="-122"/>
                <a:cs typeface="Times New Roman" panose="02020603050405020304" pitchFamily="18" charset="0"/>
              </a:rPr>
              <a:t>V</a:t>
            </a:r>
            <a:r>
              <a:rPr lang="en-US" altLang="zh-CN" sz="2800" baseline="-25000" noProof="1">
                <a:latin typeface="Times New Roman" panose="02020603050405020304" pitchFamily="18" charset="0"/>
                <a:ea typeface="楷体" panose="02010609060101010101" pitchFamily="49" charset="-122"/>
                <a:cs typeface="Times New Roman" panose="02020603050405020304" pitchFamily="18" charset="0"/>
              </a:rPr>
              <a:t>CC</a:t>
            </a:r>
            <a:r>
              <a:rPr lang="zh-CN" altLang="en-US" sz="2800" noProof="1">
                <a:latin typeface="Times New Roman" panose="02020603050405020304" pitchFamily="18" charset="0"/>
                <a:ea typeface="楷体" panose="02010609060101010101" pitchFamily="49" charset="-122"/>
                <a:cs typeface="Times New Roman" panose="02020603050405020304" pitchFamily="18" charset="0"/>
              </a:rPr>
              <a:t>时，</a:t>
            </a:r>
            <a:r>
              <a:rPr lang="en-US" altLang="zh-CN" sz="2800" noProof="1">
                <a:latin typeface="Times New Roman" panose="02020603050405020304" pitchFamily="18" charset="0"/>
                <a:ea typeface="楷体" panose="02010609060101010101" pitchFamily="49" charset="-122"/>
                <a:cs typeface="Times New Roman" panose="02020603050405020304" pitchFamily="18" charset="0"/>
              </a:rPr>
              <a:t>D</a:t>
            </a:r>
            <a:r>
              <a:rPr lang="zh-CN" altLang="en-US" sz="2800" noProof="1">
                <a:latin typeface="Times New Roman" panose="02020603050405020304" pitchFamily="18" charset="0"/>
                <a:ea typeface="楷体" panose="02010609060101010101" pitchFamily="49" charset="-122"/>
                <a:cs typeface="Times New Roman" panose="02020603050405020304" pitchFamily="18" charset="0"/>
              </a:rPr>
              <a:t>截止，输出电压</a:t>
            </a:r>
            <a:r>
              <a:rPr lang="en-US" altLang="zh-CN" sz="2800" i="1" noProof="1">
                <a:latin typeface="Times New Roman" panose="02020603050405020304" pitchFamily="18" charset="0"/>
                <a:ea typeface="楷体" panose="02010609060101010101" pitchFamily="49" charset="-122"/>
                <a:cs typeface="Times New Roman" panose="02020603050405020304" pitchFamily="18" charset="0"/>
              </a:rPr>
              <a:t>v</a:t>
            </a:r>
            <a:r>
              <a:rPr lang="en-US" altLang="zh-CN" sz="1600" noProof="1">
                <a:latin typeface="Times New Roman" panose="02020603050405020304" pitchFamily="18" charset="0"/>
                <a:ea typeface="楷体" panose="02010609060101010101" pitchFamily="49" charset="-122"/>
                <a:cs typeface="Times New Roman" panose="02020603050405020304" pitchFamily="18" charset="0"/>
              </a:rPr>
              <a:t>o</a:t>
            </a:r>
            <a:r>
              <a:rPr lang="zh-CN" altLang="en-US" sz="2800" noProof="1">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i="1" noProof="1">
                <a:latin typeface="Times New Roman" panose="02020603050405020304" pitchFamily="18" charset="0"/>
                <a:ea typeface="楷体" panose="02010609060101010101" pitchFamily="49" charset="-122"/>
                <a:cs typeface="Times New Roman" panose="02020603050405020304" pitchFamily="18" charset="0"/>
              </a:rPr>
              <a:t>V</a:t>
            </a:r>
            <a:r>
              <a:rPr lang="en-US" altLang="zh-CN" sz="2800" baseline="-25000" noProof="1">
                <a:latin typeface="Times New Roman" panose="02020603050405020304" pitchFamily="18" charset="0"/>
                <a:ea typeface="楷体" panose="02010609060101010101" pitchFamily="49" charset="-122"/>
                <a:cs typeface="Times New Roman" panose="02020603050405020304" pitchFamily="18" charset="0"/>
              </a:rPr>
              <a:t>OH</a:t>
            </a:r>
            <a:r>
              <a:rPr lang="zh-CN" altLang="en-US" sz="2800" noProof="1">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i="1" noProof="1">
                <a:latin typeface="Times New Roman" panose="02020603050405020304" pitchFamily="18" charset="0"/>
                <a:ea typeface="楷体" panose="02010609060101010101" pitchFamily="49" charset="-122"/>
                <a:cs typeface="Times New Roman" panose="02020603050405020304" pitchFamily="18" charset="0"/>
              </a:rPr>
              <a:t>V</a:t>
            </a:r>
            <a:r>
              <a:rPr lang="en-US" altLang="zh-CN" sz="2800" baseline="-25000" noProof="1">
                <a:latin typeface="Times New Roman" panose="02020603050405020304" pitchFamily="18" charset="0"/>
                <a:ea typeface="楷体" panose="02010609060101010101" pitchFamily="49" charset="-122"/>
                <a:cs typeface="Times New Roman" panose="02020603050405020304" pitchFamily="18" charset="0"/>
              </a:rPr>
              <a:t>CC</a:t>
            </a:r>
          </a:p>
        </p:txBody>
      </p:sp>
      <p:sp>
        <p:nvSpPr>
          <p:cNvPr id="260101" name="文本框 260100"/>
          <p:cNvSpPr txBox="1">
            <a:spLocks noChangeArrowheads="1"/>
          </p:cNvSpPr>
          <p:nvPr/>
        </p:nvSpPr>
        <p:spPr bwMode="auto">
          <a:xfrm>
            <a:off x="568459" y="2117244"/>
            <a:ext cx="4776788" cy="138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800" dirty="0">
                <a:latin typeface="楷体" panose="02010609060101010101" pitchFamily="49" charset="-122"/>
                <a:ea typeface="楷体" panose="02010609060101010101" pitchFamily="49" charset="-122"/>
              </a:rPr>
              <a:t>当电路处于相对稳定状态下，二极管所呈现的开关特性称为</a:t>
            </a:r>
            <a:r>
              <a:rPr lang="zh-CN" altLang="en-US" sz="2800" dirty="0">
                <a:solidFill>
                  <a:srgbClr val="FF0000"/>
                </a:solidFill>
                <a:latin typeface="楷体" panose="02010609060101010101" pitchFamily="49" charset="-122"/>
                <a:ea typeface="楷体" panose="02010609060101010101" pitchFamily="49" charset="-122"/>
              </a:rPr>
              <a:t>稳态开关特性。</a:t>
            </a:r>
            <a:endParaRPr lang="en-US" altLang="zh-CN" sz="2800" dirty="0">
              <a:solidFill>
                <a:srgbClr val="FF0000"/>
              </a:solidFill>
              <a:latin typeface="楷体" panose="02010609060101010101" pitchFamily="49" charset="-122"/>
              <a:ea typeface="楷体" panose="02010609060101010101" pitchFamily="49" charset="-122"/>
            </a:endParaRPr>
          </a:p>
        </p:txBody>
      </p:sp>
      <p:grpSp>
        <p:nvGrpSpPr>
          <p:cNvPr id="260103" name="组合 260102"/>
          <p:cNvGrpSpPr/>
          <p:nvPr/>
        </p:nvGrpSpPr>
        <p:grpSpPr bwMode="auto">
          <a:xfrm>
            <a:off x="5472113" y="1145075"/>
            <a:ext cx="3671887" cy="3700463"/>
            <a:chOff x="3198" y="1752"/>
            <a:chExt cx="2313" cy="2331"/>
          </a:xfrm>
        </p:grpSpPr>
        <p:pic>
          <p:nvPicPr>
            <p:cNvPr id="14343" name="图片 260103" descr="3-2-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15" y="1752"/>
              <a:ext cx="1829" cy="1995"/>
            </a:xfrm>
            <a:prstGeom prst="rect">
              <a:avLst/>
            </a:prstGeom>
            <a:noFill/>
            <a:ln w="57150" cmpd="thickThin">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14344" name="文本框 260104"/>
            <p:cNvSpPr txBox="1">
              <a:spLocks noChangeArrowheads="1"/>
            </p:cNvSpPr>
            <p:nvPr/>
          </p:nvSpPr>
          <p:spPr bwMode="auto">
            <a:xfrm>
              <a:off x="3198" y="3793"/>
              <a:ext cx="2313" cy="290"/>
            </a:xfrm>
            <a:prstGeom prst="rect">
              <a:avLst/>
            </a:prstGeom>
            <a:noFill/>
            <a:ln w="12700">
              <a:solidFill>
                <a:schemeClr val="bg1"/>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二极管的开关电路</a:t>
              </a:r>
            </a:p>
          </p:txBody>
        </p:sp>
      </p:grpSp>
      <p:sp>
        <p:nvSpPr>
          <p:cNvPr id="10" name="文本框 57348"/>
          <p:cNvSpPr txBox="1">
            <a:spLocks noChangeArrowheads="1"/>
          </p:cNvSpPr>
          <p:nvPr/>
        </p:nvSpPr>
        <p:spPr bwMode="auto">
          <a:xfrm>
            <a:off x="3603137" y="189335"/>
            <a:ext cx="545196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3000" b="1" dirty="0">
                <a:latin typeface="Times New Roman" panose="02020603050405020304" pitchFamily="18" charset="0"/>
                <a:ea typeface="楷体" panose="02010609060101010101" pitchFamily="49" charset="-122"/>
                <a:cs typeface="Times New Roman" panose="02020603050405020304" pitchFamily="18" charset="0"/>
              </a:rPr>
              <a:t>3.2.1 </a:t>
            </a:r>
            <a:r>
              <a:rPr lang="zh-CN" altLang="en-US" sz="3000" b="1" dirty="0">
                <a:latin typeface="Times New Roman" panose="02020603050405020304" pitchFamily="18" charset="0"/>
                <a:ea typeface="楷体" panose="02010609060101010101" pitchFamily="49" charset="-122"/>
                <a:cs typeface="Times New Roman" panose="02020603050405020304" pitchFamily="18" charset="0"/>
              </a:rPr>
              <a:t>半导体二极管的开关特性</a:t>
            </a:r>
          </a:p>
        </p:txBody>
      </p:sp>
      <p:sp>
        <p:nvSpPr>
          <p:cNvPr id="12" name="文本框 57349"/>
          <p:cNvSpPr txBox="1">
            <a:spLocks noChangeArrowheads="1"/>
          </p:cNvSpPr>
          <p:nvPr/>
        </p:nvSpPr>
        <p:spPr bwMode="auto">
          <a:xfrm>
            <a:off x="456712" y="1263763"/>
            <a:ext cx="29718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u="sng"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800" u="sng" dirty="0">
                <a:latin typeface="Times New Roman" panose="02020603050405020304" pitchFamily="18" charset="0"/>
                <a:ea typeface="楷体" panose="02010609060101010101" pitchFamily="49" charset="-122"/>
                <a:cs typeface="Times New Roman" panose="02020603050405020304" pitchFamily="18" charset="0"/>
              </a:rPr>
              <a:t>稳态开关特性</a:t>
            </a:r>
          </a:p>
        </p:txBody>
      </p:sp>
      <p:sp>
        <p:nvSpPr>
          <p:cNvPr id="11" name="矩形 10"/>
          <p:cNvSpPr/>
          <p:nvPr/>
        </p:nvSpPr>
        <p:spPr>
          <a:xfrm>
            <a:off x="5825309" y="3012808"/>
            <a:ext cx="300082" cy="369332"/>
          </a:xfrm>
          <a:prstGeom prst="rect">
            <a:avLst/>
          </a:prstGeom>
        </p:spPr>
        <p:txBody>
          <a:bodyPr wrap="none">
            <a:spAutoFit/>
          </a:bodyPr>
          <a:lstStyle/>
          <a:p>
            <a:pPr>
              <a:spcBef>
                <a:spcPct val="50000"/>
              </a:spcBef>
            </a:pP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0</a:t>
            </a:r>
          </a:p>
        </p:txBody>
      </p:sp>
      <p:sp>
        <p:nvSpPr>
          <p:cNvPr id="13" name="矩形 12"/>
          <p:cNvSpPr/>
          <p:nvPr/>
        </p:nvSpPr>
        <p:spPr>
          <a:xfrm>
            <a:off x="6711116" y="2828142"/>
            <a:ext cx="817606" cy="369332"/>
          </a:xfrm>
          <a:prstGeom prst="rect">
            <a:avLst/>
          </a:prstGeom>
        </p:spPr>
        <p:txBody>
          <a:bodyPr wrap="square">
            <a:spAutoFit/>
          </a:bodyPr>
          <a:lstStyle/>
          <a:p>
            <a:pPr>
              <a:spcBef>
                <a:spcPct val="50000"/>
              </a:spcBef>
            </a:pPr>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末</a:t>
            </a: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&lt;</a:t>
            </a:r>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首</a:t>
            </a:r>
            <a:endPar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5" name="矩形 14"/>
          <p:cNvSpPr/>
          <p:nvPr/>
        </p:nvSpPr>
        <p:spPr>
          <a:xfrm>
            <a:off x="6778852" y="1932578"/>
            <a:ext cx="698544" cy="369332"/>
          </a:xfrm>
          <a:prstGeom prst="rect">
            <a:avLst/>
          </a:prstGeom>
        </p:spPr>
        <p:txBody>
          <a:bodyPr wrap="square">
            <a:spAutoFit/>
          </a:bodyPr>
          <a:lstStyle/>
          <a:p>
            <a:pPr>
              <a:spcBef>
                <a:spcPct val="50000"/>
              </a:spcBef>
            </a:pPr>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导通</a:t>
            </a:r>
            <a:endPar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6" name="矩形 15"/>
          <p:cNvSpPr/>
          <p:nvPr/>
        </p:nvSpPr>
        <p:spPr>
          <a:xfrm>
            <a:off x="8641534" y="3012808"/>
            <a:ext cx="300082" cy="369332"/>
          </a:xfrm>
          <a:prstGeom prst="rect">
            <a:avLst/>
          </a:prstGeom>
        </p:spPr>
        <p:txBody>
          <a:bodyPr wrap="none">
            <a:spAutoFit/>
          </a:bodyPr>
          <a:lstStyle/>
          <a:p>
            <a:pPr>
              <a:spcBef>
                <a:spcPct val="50000"/>
              </a:spcBef>
            </a:pP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0</a:t>
            </a:r>
          </a:p>
        </p:txBody>
      </p:sp>
      <p:sp>
        <p:nvSpPr>
          <p:cNvPr id="18" name="标题 8203"/>
          <p:cNvSpPr txBox="1">
            <a:spLocks noChangeArrowheads="1"/>
          </p:cNvSpPr>
          <p:nvPr/>
        </p:nvSpPr>
        <p:spPr bwMode="auto">
          <a:xfrm>
            <a:off x="5027613" y="5007463"/>
            <a:ext cx="3763962" cy="1422400"/>
          </a:xfrm>
          <a:prstGeom prst="rect">
            <a:avLst/>
          </a:prstGeom>
          <a:noFill/>
          <a:ln w="38100">
            <a:solidFill>
              <a:schemeClr val="accent1">
                <a:lumMod val="75000"/>
              </a:schemeClr>
            </a:solidFill>
            <a:round/>
          </a:ln>
          <a:extLst>
            <a:ext uri="{909E8E84-426E-40DD-AFC4-6F175D3DCCD1}">
              <a14:hiddenFill xmlns:a14="http://schemas.microsoft.com/office/drawing/2010/main">
                <a:solidFill>
                  <a:srgbClr val="FFFFFF"/>
                </a:solidFill>
              </a14:hiddenFill>
            </a:ext>
          </a:extLst>
        </p:spPr>
        <p:txBody>
          <a:bodyPr lIns="92075" tIns="46038" rIns="92075" bIns="46038" anchor="ctr"/>
          <a:lstStyle>
            <a:lvl1pPr>
              <a:buFont typeface="Arial" panose="020B0604020202020204" pitchFamily="34" charset="0"/>
              <a:defRPr sz="60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60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60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60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6000">
                <a:solidFill>
                  <a:schemeClr val="tx1"/>
                </a:solidFill>
                <a:latin typeface="Arial" panose="020B0604020202020204" pitchFamily="34" charset="0"/>
                <a:ea typeface="宋体" panose="02010600030101010101" pitchFamily="2" charset="-122"/>
              </a:defRPr>
            </a:lvl9pPr>
          </a:lstStyle>
          <a:p>
            <a:pPr>
              <a:spcBef>
                <a:spcPct val="50000"/>
              </a:spcBef>
              <a:defRPr/>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当</a:t>
            </a:r>
            <a:r>
              <a:rPr lang="en-US" altLang="zh-CN" sz="2800" i="1" dirty="0" err="1">
                <a:latin typeface="Times New Roman" panose="02020603050405020304" pitchFamily="18" charset="0"/>
                <a:ea typeface="楷体" panose="02010609060101010101" pitchFamily="49" charset="-122"/>
                <a:cs typeface="Times New Roman" panose="02020603050405020304" pitchFamily="18" charset="0"/>
              </a:rPr>
              <a:t>v</a:t>
            </a:r>
            <a:r>
              <a:rPr lang="en-US" altLang="zh-CN" sz="2800" i="1" baseline="-25000" dirty="0" err="1">
                <a:latin typeface="Times New Roman" panose="02020603050405020304" pitchFamily="18" charset="0"/>
                <a:ea typeface="楷体" panose="02010609060101010101" pitchFamily="49" charset="-122"/>
                <a:cs typeface="Times New Roman" panose="02020603050405020304" pitchFamily="18" charset="0"/>
              </a:rPr>
              <a:t>I</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i="1" dirty="0">
                <a:latin typeface="Times New Roman" panose="02020603050405020304" pitchFamily="18" charset="0"/>
                <a:ea typeface="楷体" panose="02010609060101010101" pitchFamily="49" charset="-122"/>
                <a:cs typeface="Times New Roman" panose="02020603050405020304" pitchFamily="18" charset="0"/>
              </a:rPr>
              <a:t>V</a:t>
            </a:r>
            <a:r>
              <a:rPr lang="en-US" altLang="zh-CN" sz="2800" baseline="-25000" dirty="0">
                <a:latin typeface="Times New Roman" panose="02020603050405020304" pitchFamily="18" charset="0"/>
                <a:ea typeface="楷体" panose="02010609060101010101" pitchFamily="49" charset="-122"/>
                <a:cs typeface="Times New Roman" panose="02020603050405020304" pitchFamily="18" charset="0"/>
              </a:rPr>
              <a:t>IL</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0</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时，</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D</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导通，输出电压</a:t>
            </a:r>
            <a:r>
              <a:rPr lang="en-US" altLang="zh-CN" sz="2800" i="1" dirty="0" err="1">
                <a:latin typeface="Times New Roman" panose="02020603050405020304" pitchFamily="18" charset="0"/>
                <a:ea typeface="楷体" panose="02010609060101010101" pitchFamily="49" charset="-122"/>
                <a:cs typeface="Times New Roman" panose="02020603050405020304" pitchFamily="18" charset="0"/>
              </a:rPr>
              <a:t>v</a:t>
            </a:r>
            <a:r>
              <a:rPr lang="en-US" altLang="zh-CN" sz="2800" i="1" baseline="-25000" dirty="0" err="1">
                <a:latin typeface="Times New Roman" panose="02020603050405020304" pitchFamily="18" charset="0"/>
                <a:ea typeface="楷体" panose="02010609060101010101" pitchFamily="49" charset="-122"/>
                <a:cs typeface="Times New Roman" panose="02020603050405020304" pitchFamily="18" charset="0"/>
              </a:rPr>
              <a:t>o</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800" i="1" dirty="0">
                <a:latin typeface="Times New Roman" panose="02020603050405020304" pitchFamily="18" charset="0"/>
                <a:ea typeface="楷体" panose="02010609060101010101" pitchFamily="49" charset="-122"/>
                <a:cs typeface="Times New Roman" panose="02020603050405020304" pitchFamily="18" charset="0"/>
              </a:rPr>
              <a:t>V</a:t>
            </a:r>
            <a:r>
              <a:rPr lang="en-US" altLang="zh-CN" sz="2800" baseline="-25000" dirty="0">
                <a:latin typeface="Times New Roman" panose="02020603050405020304" pitchFamily="18" charset="0"/>
                <a:ea typeface="楷体" panose="02010609060101010101" pitchFamily="49" charset="-122"/>
                <a:cs typeface="Times New Roman" panose="02020603050405020304" pitchFamily="18" charset="0"/>
              </a:rPr>
              <a:t>OL</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0V</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ox(i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50"/>
                                        <p:tgtEl>
                                          <p:spTgt spid="11"/>
                                        </p:tgtEl>
                                      </p:cBhvr>
                                    </p:animEffect>
                                    <p:anim calcmode="lin" valueType="num">
                                      <p:cBhvr>
                                        <p:cTn id="13" dur="250" fill="hold"/>
                                        <p:tgtEl>
                                          <p:spTgt spid="11"/>
                                        </p:tgtEl>
                                        <p:attrNameLst>
                                          <p:attrName>ppt_x</p:attrName>
                                        </p:attrNameLst>
                                      </p:cBhvr>
                                      <p:tavLst>
                                        <p:tav tm="0">
                                          <p:val>
                                            <p:strVal val="#ppt_x"/>
                                          </p:val>
                                        </p:tav>
                                        <p:tav tm="100000">
                                          <p:val>
                                            <p:strVal val="#ppt_x"/>
                                          </p:val>
                                        </p:tav>
                                      </p:tavLst>
                                    </p:anim>
                                    <p:anim calcmode="lin" valueType="num">
                                      <p:cBhvr>
                                        <p:cTn id="14" dur="25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250"/>
                                        <p:tgtEl>
                                          <p:spTgt spid="16"/>
                                        </p:tgtEl>
                                      </p:cBhvr>
                                    </p:animEffect>
                                    <p:anim calcmode="lin" valueType="num">
                                      <p:cBhvr>
                                        <p:cTn id="30" dur="250" fill="hold"/>
                                        <p:tgtEl>
                                          <p:spTgt spid="16"/>
                                        </p:tgtEl>
                                        <p:attrNameLst>
                                          <p:attrName>ppt_x</p:attrName>
                                        </p:attrNameLst>
                                      </p:cBhvr>
                                      <p:tavLst>
                                        <p:tav tm="0">
                                          <p:val>
                                            <p:strVal val="#ppt_x"/>
                                          </p:val>
                                        </p:tav>
                                        <p:tav tm="100000">
                                          <p:val>
                                            <p:strVal val="#ppt_x"/>
                                          </p:val>
                                        </p:tav>
                                      </p:tavLst>
                                    </p:anim>
                                    <p:anim calcmode="lin" valueType="num">
                                      <p:cBhvr>
                                        <p:cTn id="31" dur="25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P spid="16" grpId="0"/>
      <p:bldP spid="18" grpId="0" bldLvl="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85385" y="937723"/>
            <a:ext cx="3106737" cy="60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lang="en-US" altLang="zh-CN" sz="2800" dirty="0">
                <a:solidFill>
                  <a:srgbClr val="000000"/>
                </a:solidFill>
                <a:latin typeface="楷体" panose="02010609060101010101" pitchFamily="49" charset="-122"/>
                <a:ea typeface="楷体" panose="02010609060101010101" pitchFamily="49" charset="-122"/>
              </a:rPr>
              <a:t>2</a:t>
            </a:r>
            <a:r>
              <a:rPr lang="zh-CN" altLang="en-US" sz="2800" dirty="0">
                <a:solidFill>
                  <a:srgbClr val="000000"/>
                </a:solidFill>
                <a:latin typeface="楷体" panose="02010609060101010101" pitchFamily="49" charset="-122"/>
                <a:ea typeface="楷体" panose="02010609060101010101" pitchFamily="49" charset="-122"/>
              </a:rPr>
              <a:t>、动态尖峰电流</a:t>
            </a:r>
          </a:p>
        </p:txBody>
      </p:sp>
      <p:pic>
        <p:nvPicPr>
          <p:cNvPr id="6"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l="6801" t="4709" r="5083"/>
          <a:stretch>
            <a:fillRect/>
          </a:stretch>
        </p:blipFill>
        <p:spPr bwMode="auto">
          <a:xfrm>
            <a:off x="4554909" y="1718142"/>
            <a:ext cx="4321175" cy="3336925"/>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7" descr="3-5-25"/>
          <p:cNvPicPr>
            <a:picLocks noChangeAspect="1" noChangeArrowheads="1"/>
          </p:cNvPicPr>
          <p:nvPr/>
        </p:nvPicPr>
        <p:blipFill>
          <a:blip r:embed="rId4" cstate="print">
            <a:extLst>
              <a:ext uri="{28A0092B-C50C-407E-A947-70E740481C1C}">
                <a14:useLocalDpi xmlns:a14="http://schemas.microsoft.com/office/drawing/2010/main" val="0"/>
              </a:ext>
            </a:extLst>
          </a:blip>
          <a:srcRect r="3400"/>
          <a:stretch>
            <a:fillRect/>
          </a:stretch>
        </p:blipFill>
        <p:spPr bwMode="auto">
          <a:xfrm>
            <a:off x="179388" y="1718142"/>
            <a:ext cx="4176712" cy="3306763"/>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8" name="Object 8"/>
          <p:cNvGraphicFramePr>
            <a:graphicFrameLocks noChangeAspect="1"/>
          </p:cNvGraphicFramePr>
          <p:nvPr/>
        </p:nvGraphicFramePr>
        <p:xfrm>
          <a:off x="179388" y="5587347"/>
          <a:ext cx="8496300" cy="1187450"/>
        </p:xfrm>
        <a:graphic>
          <a:graphicData uri="http://schemas.openxmlformats.org/presentationml/2006/ole">
            <mc:AlternateContent xmlns:mc="http://schemas.openxmlformats.org/markup-compatibility/2006">
              <mc:Choice xmlns:v="urn:schemas-microsoft-com:vml" Requires="v">
                <p:oleObj spid="_x0000_s73784" name="公式" r:id="rId5" imgW="3454400" imgH="482600" progId="Equation.3">
                  <p:embed/>
                </p:oleObj>
              </mc:Choice>
              <mc:Fallback>
                <p:oleObj name="公式" r:id="rId5" imgW="3454400" imgH="48260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388" y="5587347"/>
                        <a:ext cx="8496300" cy="1187450"/>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1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165367" y="25222"/>
            <a:ext cx="5770562" cy="503237"/>
          </a:xfrm>
          <a:prstGeom prst="rect">
            <a:avLst/>
          </a:prstGeom>
          <a:solidFill>
            <a:schemeClr val="bg1"/>
          </a:solidFill>
          <a:ln>
            <a:noFill/>
          </a:ln>
          <a:effectLst/>
        </p:spPr>
        <p:txBody>
          <a:bodyPr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lang="en-US" altLang="zh-CN" sz="2800" dirty="0">
                <a:solidFill>
                  <a:srgbClr val="000000"/>
                </a:solidFill>
                <a:latin typeface="楷体" panose="02010609060101010101" pitchFamily="49" charset="-122"/>
                <a:ea typeface="楷体" panose="02010609060101010101" pitchFamily="49" charset="-122"/>
              </a:rPr>
              <a:t>3.4.5  </a:t>
            </a:r>
            <a:r>
              <a:rPr lang="zh-CN" altLang="en-US" sz="2800" dirty="0">
                <a:solidFill>
                  <a:srgbClr val="000000"/>
                </a:solidFill>
                <a:latin typeface="楷体" panose="02010609060101010101" pitchFamily="49" charset="-122"/>
                <a:ea typeface="楷体" panose="02010609060101010101" pitchFamily="49" charset="-122"/>
              </a:rPr>
              <a:t>其他类型的</a:t>
            </a:r>
            <a:r>
              <a:rPr lang="en-US" altLang="zh-CN" sz="2800" dirty="0">
                <a:solidFill>
                  <a:srgbClr val="000000"/>
                </a:solidFill>
                <a:latin typeface="楷体" panose="02010609060101010101" pitchFamily="49" charset="-122"/>
                <a:ea typeface="楷体" panose="02010609060101010101" pitchFamily="49" charset="-122"/>
              </a:rPr>
              <a:t>TTL</a:t>
            </a:r>
            <a:r>
              <a:rPr lang="zh-CN" altLang="en-US" sz="2800" dirty="0">
                <a:solidFill>
                  <a:srgbClr val="000000"/>
                </a:solidFill>
                <a:latin typeface="楷体" panose="02010609060101010101" pitchFamily="49" charset="-122"/>
                <a:ea typeface="楷体" panose="02010609060101010101" pitchFamily="49" charset="-122"/>
              </a:rPr>
              <a:t>与非门</a:t>
            </a:r>
          </a:p>
        </p:txBody>
      </p:sp>
      <p:sp>
        <p:nvSpPr>
          <p:cNvPr id="5" name="Rectangle 5"/>
          <p:cNvSpPr>
            <a:spLocks noChangeArrowheads="1"/>
          </p:cNvSpPr>
          <p:nvPr/>
        </p:nvSpPr>
        <p:spPr bwMode="auto">
          <a:xfrm>
            <a:off x="93930" y="469513"/>
            <a:ext cx="4824412" cy="519113"/>
          </a:xfrm>
          <a:prstGeom prst="rect">
            <a:avLst/>
          </a:prstGeom>
          <a:solidFill>
            <a:schemeClr val="bg1"/>
          </a:solidFill>
          <a:ln>
            <a:noFill/>
          </a:ln>
          <a:effectLst/>
        </p:spPr>
        <p:txBody>
          <a:bodyPr>
            <a:spAutoFit/>
          </a:bodyPr>
          <a:lstStyle/>
          <a:p>
            <a:pPr eaLnBrk="1" hangingPunct="1">
              <a:spcBef>
                <a:spcPct val="20000"/>
              </a:spcBef>
              <a:defRPr/>
            </a:pPr>
            <a:r>
              <a:rPr lang="zh-CN" altLang="en-US" sz="2800" dirty="0">
                <a:solidFill>
                  <a:srgbClr val="000000"/>
                </a:solidFill>
                <a:latin typeface="楷体" panose="02010609060101010101" pitchFamily="49" charset="-122"/>
                <a:ea typeface="楷体" panose="02010609060101010101" pitchFamily="49" charset="-122"/>
              </a:rPr>
              <a:t>一、其他逻辑功能的门电路</a:t>
            </a:r>
          </a:p>
        </p:txBody>
      </p:sp>
      <p:sp>
        <p:nvSpPr>
          <p:cNvPr id="6" name="Rectangle 6"/>
          <p:cNvSpPr>
            <a:spLocks noChangeArrowheads="1"/>
          </p:cNvSpPr>
          <p:nvPr/>
        </p:nvSpPr>
        <p:spPr bwMode="auto">
          <a:xfrm>
            <a:off x="173572" y="988626"/>
            <a:ext cx="20161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en-US" altLang="zh-CN" sz="2800" dirty="0">
                <a:solidFill>
                  <a:srgbClr val="000000"/>
                </a:solidFill>
                <a:latin typeface="楷体" panose="02010609060101010101" pitchFamily="49" charset="-122"/>
                <a:ea typeface="楷体" panose="02010609060101010101" pitchFamily="49" charset="-122"/>
              </a:rPr>
              <a:t>1. </a:t>
            </a:r>
            <a:r>
              <a:rPr lang="zh-CN" altLang="en-US" sz="2800" dirty="0">
                <a:solidFill>
                  <a:srgbClr val="000000"/>
                </a:solidFill>
                <a:latin typeface="楷体" panose="02010609060101010101" pitchFamily="49" charset="-122"/>
                <a:ea typeface="楷体" panose="02010609060101010101" pitchFamily="49" charset="-122"/>
              </a:rPr>
              <a:t>与非门</a:t>
            </a:r>
          </a:p>
        </p:txBody>
      </p:sp>
      <p:sp>
        <p:nvSpPr>
          <p:cNvPr id="7" name="Text Box 8"/>
          <p:cNvSpPr txBox="1">
            <a:spLocks noChangeArrowheads="1"/>
          </p:cNvSpPr>
          <p:nvPr/>
        </p:nvSpPr>
        <p:spPr bwMode="auto">
          <a:xfrm>
            <a:off x="100547" y="1564888"/>
            <a:ext cx="39608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dirty="0">
                <a:solidFill>
                  <a:srgbClr val="000000"/>
                </a:solidFill>
                <a:latin typeface="楷体" panose="02010609060101010101" pitchFamily="49" charset="-122"/>
                <a:ea typeface="楷体" panose="02010609060101010101" pitchFamily="49" charset="-122"/>
              </a:rPr>
              <a:t>电路如图所示</a:t>
            </a:r>
          </a:p>
        </p:txBody>
      </p:sp>
      <p:graphicFrame>
        <p:nvGraphicFramePr>
          <p:cNvPr id="8" name="Object 12"/>
          <p:cNvGraphicFramePr>
            <a:graphicFrameLocks noChangeAspect="1"/>
          </p:cNvGraphicFramePr>
          <p:nvPr/>
        </p:nvGraphicFramePr>
        <p:xfrm>
          <a:off x="5615781" y="-1826"/>
          <a:ext cx="2570162" cy="2806731"/>
        </p:xfrm>
        <a:graphic>
          <a:graphicData uri="http://schemas.openxmlformats.org/presentationml/2006/ole">
            <mc:AlternateContent xmlns:mc="http://schemas.openxmlformats.org/markup-compatibility/2006">
              <mc:Choice xmlns:v="urn:schemas-microsoft-com:vml" Requires="v">
                <p:oleObj spid="_x0000_s74864" name="Visio" r:id="rId3" imgW="1602740" imgH="2145030" progId="Visio.Drawing.11">
                  <p:embed/>
                </p:oleObj>
              </mc:Choice>
              <mc:Fallback>
                <p:oleObj name="Visio" r:id="rId3" imgW="1602740" imgH="2145030" progId="Visio.Drawing.11">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t="4408" b="5524"/>
                      <a:stretch>
                        <a:fillRect/>
                      </a:stretch>
                    </p:blipFill>
                    <p:spPr bwMode="auto">
                      <a:xfrm>
                        <a:off x="5615781" y="-1826"/>
                        <a:ext cx="2570162" cy="2806731"/>
                      </a:xfrm>
                      <a:prstGeom prst="rect">
                        <a:avLst/>
                      </a:prstGeom>
                      <a:solidFill>
                        <a:srgbClr val="FFFFFF"/>
                      </a:solidFill>
                      <a:ln w="57150" cmpd="thickThin">
                        <a:solidFill>
                          <a:srgbClr val="FF0000"/>
                        </a:solidFill>
                        <a:miter lim="800000"/>
                        <a:headEnd/>
                        <a:tailEnd/>
                      </a:ln>
                      <a:effectLst/>
                    </p:spPr>
                  </p:pic>
                </p:oleObj>
              </mc:Fallback>
            </mc:AlternateContent>
          </a:graphicData>
        </a:graphic>
      </p:graphicFrame>
      <p:graphicFrame>
        <p:nvGraphicFramePr>
          <p:cNvPr id="9" name="Object 13"/>
          <p:cNvGraphicFramePr>
            <a:graphicFrameLocks noChangeAspect="1"/>
          </p:cNvGraphicFramePr>
          <p:nvPr/>
        </p:nvGraphicFramePr>
        <p:xfrm>
          <a:off x="5597807" y="2997577"/>
          <a:ext cx="2609334" cy="2715449"/>
        </p:xfrm>
        <a:graphic>
          <a:graphicData uri="http://schemas.openxmlformats.org/presentationml/2006/ole">
            <mc:AlternateContent xmlns:mc="http://schemas.openxmlformats.org/markup-compatibility/2006">
              <mc:Choice xmlns:v="urn:schemas-microsoft-com:vml" Requires="v">
                <p:oleObj spid="_x0000_s74865" name="Visio" r:id="rId5" imgW="1501140" imgH="1501140" progId="Visio.Drawing.11">
                  <p:embed/>
                </p:oleObj>
              </mc:Choice>
              <mc:Fallback>
                <p:oleObj name="Visio" r:id="rId5" imgW="1501140" imgH="1501140" progId="Visio.Drawing.11">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l="4514" t="6349" r="5505"/>
                      <a:stretch>
                        <a:fillRect/>
                      </a:stretch>
                    </p:blipFill>
                    <p:spPr bwMode="auto">
                      <a:xfrm>
                        <a:off x="5597807" y="2997577"/>
                        <a:ext cx="2609334" cy="2715449"/>
                      </a:xfrm>
                      <a:prstGeom prst="rect">
                        <a:avLst/>
                      </a:prstGeom>
                      <a:solidFill>
                        <a:srgbClr val="FFFFFF"/>
                      </a:solidFill>
                      <a:ln w="57150" cmpd="thickThin">
                        <a:solidFill>
                          <a:srgbClr val="FF0000"/>
                        </a:solidFill>
                        <a:miter lim="800000"/>
                        <a:headEnd/>
                        <a:tailEnd/>
                      </a:ln>
                      <a:effectLst/>
                    </p:spPr>
                  </p:pic>
                </p:oleObj>
              </mc:Fallback>
            </mc:AlternateContent>
          </a:graphicData>
        </a:graphic>
      </p:graphicFrame>
      <p:sp>
        <p:nvSpPr>
          <p:cNvPr id="10" name="AutoShape 14"/>
          <p:cNvSpPr>
            <a:spLocks noChangeArrowheads="1"/>
          </p:cNvSpPr>
          <p:nvPr/>
        </p:nvSpPr>
        <p:spPr bwMode="auto">
          <a:xfrm>
            <a:off x="7775341" y="1893179"/>
            <a:ext cx="863600" cy="2016125"/>
          </a:xfrm>
          <a:prstGeom prst="curvedLeftArrow">
            <a:avLst>
              <a:gd name="adj1" fmla="val 46691"/>
              <a:gd name="adj2" fmla="val 93382"/>
              <a:gd name="adj3" fmla="val 33333"/>
            </a:avLst>
          </a:prstGeom>
          <a:solidFill>
            <a:srgbClr val="FFCC00"/>
          </a:solidFill>
          <a:ln w="12700" cap="sq">
            <a:solidFill>
              <a:srgbClr val="FFFFFF"/>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ct val="50000"/>
              </a:spcBef>
              <a:spcAft>
                <a:spcPts val="0"/>
              </a:spcAft>
              <a:defRPr/>
            </a:pPr>
            <a:endParaRPr lang="zh-CN" altLang="en-US" sz="2800" kern="0">
              <a:solidFill>
                <a:srgbClr val="000000"/>
              </a:solidFill>
              <a:latin typeface="楷体" panose="02010609060101010101" pitchFamily="49" charset="-122"/>
              <a:ea typeface="楷体" panose="02010609060101010101" pitchFamily="49" charset="-122"/>
            </a:endParaRPr>
          </a:p>
        </p:txBody>
      </p:sp>
      <p:grpSp>
        <p:nvGrpSpPr>
          <p:cNvPr id="11" name="Group 21"/>
          <p:cNvGrpSpPr/>
          <p:nvPr/>
        </p:nvGrpSpPr>
        <p:grpSpPr bwMode="auto">
          <a:xfrm>
            <a:off x="245010" y="2141151"/>
            <a:ext cx="4608512" cy="3702050"/>
            <a:chOff x="295" y="1634"/>
            <a:chExt cx="2903" cy="2332"/>
          </a:xfrm>
        </p:grpSpPr>
        <p:pic>
          <p:nvPicPr>
            <p:cNvPr id="136202" name="Picture 7" descr="3-5-27"/>
            <p:cNvPicPr>
              <a:picLocks noChangeAspect="1" noChangeArrowheads="1"/>
            </p:cNvPicPr>
            <p:nvPr/>
          </p:nvPicPr>
          <p:blipFill>
            <a:blip r:embed="rId7" cstate="print">
              <a:extLst>
                <a:ext uri="{28A0092B-C50C-407E-A947-70E740481C1C}">
                  <a14:useLocalDpi xmlns:a14="http://schemas.microsoft.com/office/drawing/2010/main" val="0"/>
                </a:ext>
              </a:extLst>
            </a:blip>
            <a:srcRect b="4387"/>
            <a:stretch>
              <a:fillRect/>
            </a:stretch>
          </p:blipFill>
          <p:spPr bwMode="auto">
            <a:xfrm>
              <a:off x="295" y="1634"/>
              <a:ext cx="2903" cy="2332"/>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3" name="Line 15"/>
            <p:cNvSpPr>
              <a:spLocks noChangeShapeType="1"/>
            </p:cNvSpPr>
            <p:nvPr/>
          </p:nvSpPr>
          <p:spPr bwMode="auto">
            <a:xfrm>
              <a:off x="1610" y="1661"/>
              <a:ext cx="0" cy="2132"/>
            </a:xfrm>
            <a:prstGeom prst="line">
              <a:avLst/>
            </a:prstGeom>
            <a:noFill/>
            <a:ln w="28575">
              <a:solidFill>
                <a:srgbClr val="FF0000"/>
              </a:solidFill>
              <a:prstDash val="sysDot"/>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hangingPunct="1">
                <a:spcBef>
                  <a:spcPct val="50000"/>
                </a:spcBef>
                <a:defRPr/>
              </a:pPr>
              <a:endParaRPr lang="zh-CN" altLang="en-US" sz="2800">
                <a:solidFill>
                  <a:srgbClr val="000000"/>
                </a:solidFill>
                <a:latin typeface="楷体" panose="02010609060101010101" pitchFamily="49" charset="-122"/>
                <a:ea typeface="楷体" panose="02010609060101010101" pitchFamily="49" charset="-122"/>
              </a:endParaRPr>
            </a:p>
          </p:txBody>
        </p:sp>
        <p:sp>
          <p:nvSpPr>
            <p:cNvPr id="14" name="Line 16"/>
            <p:cNvSpPr>
              <a:spLocks noChangeShapeType="1"/>
            </p:cNvSpPr>
            <p:nvPr/>
          </p:nvSpPr>
          <p:spPr bwMode="auto">
            <a:xfrm>
              <a:off x="2200" y="1752"/>
              <a:ext cx="0" cy="2132"/>
            </a:xfrm>
            <a:prstGeom prst="line">
              <a:avLst/>
            </a:prstGeom>
            <a:noFill/>
            <a:ln w="28575">
              <a:solidFill>
                <a:srgbClr val="FF0000"/>
              </a:solidFill>
              <a:prstDash val="sysDot"/>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hangingPunct="1">
                <a:spcBef>
                  <a:spcPct val="50000"/>
                </a:spcBef>
                <a:defRPr/>
              </a:pPr>
              <a:endParaRPr lang="zh-CN" altLang="en-US" sz="2800">
                <a:solidFill>
                  <a:srgbClr val="000000"/>
                </a:solidFill>
                <a:latin typeface="楷体" panose="02010609060101010101" pitchFamily="49" charset="-122"/>
                <a:ea typeface="楷体" panose="02010609060101010101" pitchFamily="49" charset="-122"/>
              </a:endParaRPr>
            </a:p>
          </p:txBody>
        </p:sp>
        <p:sp>
          <p:nvSpPr>
            <p:cNvPr id="15" name="Line 17"/>
            <p:cNvSpPr>
              <a:spLocks noChangeShapeType="1"/>
            </p:cNvSpPr>
            <p:nvPr/>
          </p:nvSpPr>
          <p:spPr bwMode="auto">
            <a:xfrm>
              <a:off x="3016" y="1706"/>
              <a:ext cx="0" cy="2132"/>
            </a:xfrm>
            <a:prstGeom prst="line">
              <a:avLst/>
            </a:prstGeom>
            <a:noFill/>
            <a:ln w="28575">
              <a:solidFill>
                <a:srgbClr val="FF0000"/>
              </a:solidFill>
              <a:prstDash val="sysDot"/>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hangingPunct="1">
                <a:spcBef>
                  <a:spcPct val="50000"/>
                </a:spcBef>
                <a:defRPr/>
              </a:pPr>
              <a:endParaRPr lang="zh-CN" altLang="en-US" sz="2800">
                <a:solidFill>
                  <a:srgbClr val="000000"/>
                </a:solidFill>
                <a:latin typeface="楷体" panose="02010609060101010101" pitchFamily="49" charset="-122"/>
                <a:ea typeface="楷体" panose="02010609060101010101" pitchFamily="49" charset="-122"/>
              </a:endParaRPr>
            </a:p>
          </p:txBody>
        </p:sp>
        <p:sp>
          <p:nvSpPr>
            <p:cNvPr id="16" name="Text Box 18"/>
            <p:cNvSpPr txBox="1">
              <a:spLocks noChangeArrowheads="1"/>
            </p:cNvSpPr>
            <p:nvPr/>
          </p:nvSpPr>
          <p:spPr bwMode="auto">
            <a:xfrm>
              <a:off x="475" y="2523"/>
              <a:ext cx="817"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dirty="0">
                  <a:solidFill>
                    <a:srgbClr val="000000"/>
                  </a:solidFill>
                  <a:latin typeface="楷体" panose="02010609060101010101" pitchFamily="49" charset="-122"/>
                  <a:ea typeface="楷体" panose="02010609060101010101" pitchFamily="49" charset="-122"/>
                </a:rPr>
                <a:t>输入级</a:t>
              </a:r>
            </a:p>
          </p:txBody>
        </p:sp>
        <p:sp>
          <p:nvSpPr>
            <p:cNvPr id="17" name="Text Box 19"/>
            <p:cNvSpPr txBox="1">
              <a:spLocks noChangeArrowheads="1"/>
            </p:cNvSpPr>
            <p:nvPr/>
          </p:nvSpPr>
          <p:spPr bwMode="auto">
            <a:xfrm>
              <a:off x="1519" y="2478"/>
              <a:ext cx="817"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dirty="0">
                  <a:solidFill>
                    <a:srgbClr val="000000"/>
                  </a:solidFill>
                  <a:latin typeface="楷体" panose="02010609060101010101" pitchFamily="49" charset="-122"/>
                  <a:ea typeface="楷体" panose="02010609060101010101" pitchFamily="49" charset="-122"/>
                </a:rPr>
                <a:t>倒相级</a:t>
              </a:r>
            </a:p>
          </p:txBody>
        </p:sp>
        <p:sp>
          <p:nvSpPr>
            <p:cNvPr id="18" name="Text Box 20"/>
            <p:cNvSpPr txBox="1">
              <a:spLocks noChangeArrowheads="1"/>
            </p:cNvSpPr>
            <p:nvPr/>
          </p:nvSpPr>
          <p:spPr bwMode="auto">
            <a:xfrm>
              <a:off x="2290" y="3430"/>
              <a:ext cx="90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dirty="0">
                  <a:solidFill>
                    <a:srgbClr val="000000"/>
                  </a:solidFill>
                  <a:latin typeface="楷体" panose="02010609060101010101" pitchFamily="49" charset="-122"/>
                  <a:ea typeface="楷体" panose="02010609060101010101" pitchFamily="49" charset="-122"/>
                </a:rPr>
                <a:t>输出级</a:t>
              </a:r>
            </a:p>
          </p:txBody>
        </p:sp>
      </p:grpSp>
      <p:sp>
        <p:nvSpPr>
          <p:cNvPr id="20" name="矩形 19"/>
          <p:cNvSpPr/>
          <p:nvPr/>
        </p:nvSpPr>
        <p:spPr>
          <a:xfrm>
            <a:off x="637430" y="4725120"/>
            <a:ext cx="1190317" cy="987906"/>
          </a:xfrm>
          <a:prstGeom prst="rect">
            <a:avLst/>
          </a:prstGeom>
          <a:solidFill>
            <a:schemeClr val="accent4">
              <a:lumMod val="60000"/>
              <a:lumOff val="4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矩形 20"/>
          <p:cNvSpPr/>
          <p:nvPr/>
        </p:nvSpPr>
        <p:spPr>
          <a:xfrm>
            <a:off x="627294" y="5568564"/>
            <a:ext cx="1210588" cy="400110"/>
          </a:xfrm>
          <a:prstGeom prst="rect">
            <a:avLst/>
          </a:prstGeom>
        </p:spPr>
        <p:txBody>
          <a:bodyPr wrap="none">
            <a:spAutoFit/>
          </a:bodyPr>
          <a:lstStyle/>
          <a:p>
            <a:r>
              <a:rPr lang="zh-CN" altLang="en-US" sz="2000" b="1" dirty="0" smtClean="0"/>
              <a:t>保护作用</a:t>
            </a:r>
            <a:endParaRPr lang="zh-CN" altLang="en-US" sz="20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10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ox(in)">
                                      <p:cBhvr>
                                        <p:cTn id="18" dur="10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6"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Horizontal)">
                                      <p:cBhvr>
                                        <p:cTn id="23" dur="10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10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dissolve">
                                      <p:cBhvr>
                                        <p:cTn id="33" dur="10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dissolve">
                                      <p:cBhvr>
                                        <p:cTn id="43"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246260" y="93945"/>
            <a:ext cx="2016125" cy="431800"/>
          </a:xfrm>
          <a:prstGeom prst="rect">
            <a:avLst/>
          </a:prstGeom>
          <a:solidFill>
            <a:schemeClr val="bg1"/>
          </a:solidFill>
          <a:ln>
            <a:noFill/>
          </a:ln>
          <a:effectLst/>
        </p:spPr>
        <p:txBody>
          <a:bodyPr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lang="zh-CN" altLang="en-US" sz="2800" b="1" u="sng" dirty="0">
                <a:solidFill>
                  <a:srgbClr val="000000"/>
                </a:solidFill>
                <a:latin typeface="楷体" panose="02010609060101010101" pitchFamily="49" charset="-122"/>
                <a:ea typeface="楷体" panose="02010609060101010101" pitchFamily="49" charset="-122"/>
              </a:rPr>
              <a:t>工作原理：</a:t>
            </a:r>
          </a:p>
        </p:txBody>
      </p:sp>
      <p:graphicFrame>
        <p:nvGraphicFramePr>
          <p:cNvPr id="5" name="Object 4"/>
          <p:cNvGraphicFramePr>
            <a:graphicFrameLocks noChangeAspect="1"/>
          </p:cNvGraphicFramePr>
          <p:nvPr/>
        </p:nvGraphicFramePr>
        <p:xfrm>
          <a:off x="255785" y="641632"/>
          <a:ext cx="3889375" cy="2865438"/>
        </p:xfrm>
        <a:graphic>
          <a:graphicData uri="http://schemas.openxmlformats.org/presentationml/2006/ole">
            <mc:AlternateContent xmlns:mc="http://schemas.openxmlformats.org/markup-compatibility/2006">
              <mc:Choice xmlns:v="urn:schemas-microsoft-com:vml" Requires="v">
                <p:oleObj spid="_x0000_s75890" name="公式" r:id="rId3" imgW="1778000" imgH="1397000" progId="Equation.3">
                  <p:embed/>
                </p:oleObj>
              </mc:Choice>
              <mc:Fallback>
                <p:oleObj name="公式" r:id="rId3" imgW="1778000" imgH="13970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785" y="641632"/>
                        <a:ext cx="3889375" cy="2865438"/>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 name="Group 5"/>
          <p:cNvGrpSpPr/>
          <p:nvPr/>
        </p:nvGrpSpPr>
        <p:grpSpPr bwMode="auto">
          <a:xfrm>
            <a:off x="4395243" y="233645"/>
            <a:ext cx="4608513" cy="3702050"/>
            <a:chOff x="295" y="1634"/>
            <a:chExt cx="2903" cy="2332"/>
          </a:xfrm>
        </p:grpSpPr>
        <p:pic>
          <p:nvPicPr>
            <p:cNvPr id="137225" name="Picture 7" descr="3-5-27"/>
            <p:cNvPicPr>
              <a:picLocks noChangeAspect="1" noChangeArrowheads="1"/>
            </p:cNvPicPr>
            <p:nvPr/>
          </p:nvPicPr>
          <p:blipFill>
            <a:blip r:embed="rId5" cstate="print">
              <a:extLst>
                <a:ext uri="{28A0092B-C50C-407E-A947-70E740481C1C}">
                  <a14:useLocalDpi xmlns:a14="http://schemas.microsoft.com/office/drawing/2010/main" val="0"/>
                </a:ext>
              </a:extLst>
            </a:blip>
            <a:srcRect b="4387"/>
            <a:stretch>
              <a:fillRect/>
            </a:stretch>
          </p:blipFill>
          <p:spPr bwMode="auto">
            <a:xfrm>
              <a:off x="295" y="1634"/>
              <a:ext cx="2903" cy="2332"/>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8" name="Line 9"/>
            <p:cNvSpPr>
              <a:spLocks noChangeShapeType="1"/>
            </p:cNvSpPr>
            <p:nvPr/>
          </p:nvSpPr>
          <p:spPr bwMode="auto">
            <a:xfrm>
              <a:off x="1610" y="1661"/>
              <a:ext cx="0" cy="2132"/>
            </a:xfrm>
            <a:prstGeom prst="line">
              <a:avLst/>
            </a:prstGeom>
            <a:noFill/>
            <a:ln w="28575">
              <a:solidFill>
                <a:srgbClr val="FF0000"/>
              </a:solidFill>
              <a:prstDash val="sysDot"/>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hangingPunct="1">
                <a:spcBef>
                  <a:spcPct val="50000"/>
                </a:spcBef>
                <a:defRPr/>
              </a:pPr>
              <a:endParaRPr lang="zh-CN" altLang="en-US" sz="2800" b="1">
                <a:solidFill>
                  <a:srgbClr val="000000"/>
                </a:solidFill>
                <a:latin typeface="楷体" panose="02010609060101010101" pitchFamily="49" charset="-122"/>
                <a:ea typeface="楷体" panose="02010609060101010101" pitchFamily="49" charset="-122"/>
              </a:endParaRPr>
            </a:p>
          </p:txBody>
        </p:sp>
        <p:sp>
          <p:nvSpPr>
            <p:cNvPr id="9" name="Line 10"/>
            <p:cNvSpPr>
              <a:spLocks noChangeShapeType="1"/>
            </p:cNvSpPr>
            <p:nvPr/>
          </p:nvSpPr>
          <p:spPr bwMode="auto">
            <a:xfrm>
              <a:off x="2200" y="1752"/>
              <a:ext cx="0" cy="2132"/>
            </a:xfrm>
            <a:prstGeom prst="line">
              <a:avLst/>
            </a:prstGeom>
            <a:noFill/>
            <a:ln w="28575">
              <a:solidFill>
                <a:srgbClr val="FF0000"/>
              </a:solidFill>
              <a:prstDash val="sysDot"/>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hangingPunct="1">
                <a:spcBef>
                  <a:spcPct val="50000"/>
                </a:spcBef>
                <a:defRPr/>
              </a:pPr>
              <a:endParaRPr lang="zh-CN" altLang="en-US" sz="2800" b="1">
                <a:solidFill>
                  <a:srgbClr val="000000"/>
                </a:solidFill>
                <a:latin typeface="楷体" panose="02010609060101010101" pitchFamily="49" charset="-122"/>
                <a:ea typeface="楷体" panose="02010609060101010101" pitchFamily="49" charset="-122"/>
              </a:endParaRPr>
            </a:p>
          </p:txBody>
        </p:sp>
        <p:sp>
          <p:nvSpPr>
            <p:cNvPr id="10" name="Line 11"/>
            <p:cNvSpPr>
              <a:spLocks noChangeShapeType="1"/>
            </p:cNvSpPr>
            <p:nvPr/>
          </p:nvSpPr>
          <p:spPr bwMode="auto">
            <a:xfrm>
              <a:off x="3016" y="1706"/>
              <a:ext cx="0" cy="2132"/>
            </a:xfrm>
            <a:prstGeom prst="line">
              <a:avLst/>
            </a:prstGeom>
            <a:noFill/>
            <a:ln w="28575">
              <a:solidFill>
                <a:srgbClr val="FF0000"/>
              </a:solidFill>
              <a:prstDash val="sysDot"/>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hangingPunct="1">
                <a:spcBef>
                  <a:spcPct val="50000"/>
                </a:spcBef>
                <a:defRPr/>
              </a:pPr>
              <a:endParaRPr lang="zh-CN" altLang="en-US" sz="2800" b="1">
                <a:solidFill>
                  <a:srgbClr val="000000"/>
                </a:solidFill>
                <a:latin typeface="楷体" panose="02010609060101010101" pitchFamily="49" charset="-122"/>
                <a:ea typeface="楷体" panose="02010609060101010101" pitchFamily="49" charset="-122"/>
              </a:endParaRPr>
            </a:p>
          </p:txBody>
        </p:sp>
        <p:sp>
          <p:nvSpPr>
            <p:cNvPr id="11" name="Text Box 12"/>
            <p:cNvSpPr txBox="1">
              <a:spLocks noChangeArrowheads="1"/>
            </p:cNvSpPr>
            <p:nvPr/>
          </p:nvSpPr>
          <p:spPr bwMode="auto">
            <a:xfrm>
              <a:off x="521" y="2523"/>
              <a:ext cx="77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400" b="1">
                  <a:solidFill>
                    <a:srgbClr val="000000"/>
                  </a:solidFill>
                  <a:latin typeface="楷体" panose="02010609060101010101" pitchFamily="49" charset="-122"/>
                  <a:ea typeface="楷体" panose="02010609060101010101" pitchFamily="49" charset="-122"/>
                </a:rPr>
                <a:t>输入级</a:t>
              </a:r>
            </a:p>
          </p:txBody>
        </p:sp>
        <p:sp>
          <p:nvSpPr>
            <p:cNvPr id="12" name="Text Box 13"/>
            <p:cNvSpPr txBox="1">
              <a:spLocks noChangeArrowheads="1"/>
            </p:cNvSpPr>
            <p:nvPr/>
          </p:nvSpPr>
          <p:spPr bwMode="auto">
            <a:xfrm>
              <a:off x="1519" y="2478"/>
              <a:ext cx="77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400" b="1">
                  <a:solidFill>
                    <a:srgbClr val="000000"/>
                  </a:solidFill>
                  <a:latin typeface="楷体" panose="02010609060101010101" pitchFamily="49" charset="-122"/>
                  <a:ea typeface="楷体" panose="02010609060101010101" pitchFamily="49" charset="-122"/>
                </a:rPr>
                <a:t>倒相级</a:t>
              </a:r>
            </a:p>
          </p:txBody>
        </p:sp>
        <p:sp>
          <p:nvSpPr>
            <p:cNvPr id="13" name="Text Box 14"/>
            <p:cNvSpPr txBox="1">
              <a:spLocks noChangeArrowheads="1"/>
            </p:cNvSpPr>
            <p:nvPr/>
          </p:nvSpPr>
          <p:spPr bwMode="auto">
            <a:xfrm>
              <a:off x="2290" y="3430"/>
              <a:ext cx="77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400" b="1">
                  <a:solidFill>
                    <a:srgbClr val="000000"/>
                  </a:solidFill>
                  <a:latin typeface="楷体" panose="02010609060101010101" pitchFamily="49" charset="-122"/>
                  <a:ea typeface="楷体" panose="02010609060101010101" pitchFamily="49" charset="-122"/>
                </a:rPr>
                <a:t>输出级</a:t>
              </a:r>
            </a:p>
          </p:txBody>
        </p:sp>
      </p:grpSp>
      <p:sp>
        <p:nvSpPr>
          <p:cNvPr id="17" name="Text Box 16"/>
          <p:cNvSpPr txBox="1">
            <a:spLocks noChangeArrowheads="1"/>
          </p:cNvSpPr>
          <p:nvPr/>
        </p:nvSpPr>
        <p:spPr bwMode="auto">
          <a:xfrm>
            <a:off x="184348" y="3672170"/>
            <a:ext cx="10080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b="1">
                <a:solidFill>
                  <a:srgbClr val="000000"/>
                </a:solidFill>
                <a:latin typeface="楷体" panose="02010609060101010101" pitchFamily="49" charset="-122"/>
                <a:ea typeface="楷体" panose="02010609060101010101" pitchFamily="49" charset="-122"/>
              </a:rPr>
              <a:t>故：</a:t>
            </a:r>
          </a:p>
        </p:txBody>
      </p:sp>
      <p:graphicFrame>
        <p:nvGraphicFramePr>
          <p:cNvPr id="18" name="Object 17"/>
          <p:cNvGraphicFramePr>
            <a:graphicFrameLocks noChangeAspect="1"/>
          </p:cNvGraphicFramePr>
          <p:nvPr/>
        </p:nvGraphicFramePr>
        <p:xfrm>
          <a:off x="1120973" y="3743607"/>
          <a:ext cx="1584325" cy="506413"/>
        </p:xfrm>
        <a:graphic>
          <a:graphicData uri="http://schemas.openxmlformats.org/presentationml/2006/ole">
            <mc:AlternateContent xmlns:mc="http://schemas.openxmlformats.org/markup-compatibility/2006">
              <mc:Choice xmlns:v="urn:schemas-microsoft-com:vml" Requires="v">
                <p:oleObj spid="_x0000_s75891" name="公式" r:id="rId6" imgW="635000" imgH="203200" progId="Equation.3">
                  <p:embed/>
                </p:oleObj>
              </mc:Choice>
              <mc:Fallback>
                <p:oleObj name="公式" r:id="rId6" imgW="635000" imgH="203200" progId="Equation.3">
                  <p:embed/>
                  <p:pic>
                    <p:nvPicPr>
                      <p:cNvPr id="0"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0973" y="3743607"/>
                        <a:ext cx="1584325" cy="506413"/>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Rectangle 18"/>
          <p:cNvSpPr>
            <a:spLocks noChangeArrowheads="1"/>
          </p:cNvSpPr>
          <p:nvPr/>
        </p:nvSpPr>
        <p:spPr bwMode="auto">
          <a:xfrm>
            <a:off x="170843" y="4245151"/>
            <a:ext cx="1330262" cy="53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algn="l" eaLnBrk="1" hangingPunct="1">
              <a:defRPr/>
            </a:pPr>
            <a:r>
              <a:rPr lang="zh-CN" altLang="en-US" sz="2800" b="1" u="sng" dirty="0">
                <a:effectLst/>
                <a:latin typeface="楷体" panose="02010609060101010101" pitchFamily="49" charset="-122"/>
                <a:ea typeface="楷体" panose="02010609060101010101" pitchFamily="49" charset="-122"/>
              </a:rPr>
              <a:t>注意：</a:t>
            </a:r>
          </a:p>
        </p:txBody>
      </p:sp>
      <p:sp>
        <p:nvSpPr>
          <p:cNvPr id="20" name="Text Box 19"/>
          <p:cNvSpPr txBox="1">
            <a:spLocks noChangeArrowheads="1"/>
          </p:cNvSpPr>
          <p:nvPr/>
        </p:nvSpPr>
        <p:spPr bwMode="auto">
          <a:xfrm>
            <a:off x="170842" y="4776964"/>
            <a:ext cx="8973157"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p>
            <a:pPr eaLnBrk="1" hangingPunct="1">
              <a:spcBef>
                <a:spcPct val="50000"/>
              </a:spcBef>
              <a:defRPr/>
            </a:pPr>
            <a:r>
              <a:rPr kumimoji="1" lang="en-US" altLang="zh-CN" sz="2800" b="1" dirty="0">
                <a:solidFill>
                  <a:srgbClr val="000000"/>
                </a:solidFill>
                <a:latin typeface="楷体" panose="02010609060101010101" pitchFamily="49" charset="-122"/>
                <a:ea typeface="楷体" panose="02010609060101010101" pitchFamily="49" charset="-122"/>
              </a:rPr>
              <a:t>1.</a:t>
            </a:r>
            <a:r>
              <a:rPr kumimoji="1" lang="zh-CN" altLang="en-US" sz="2800" b="1" dirty="0">
                <a:solidFill>
                  <a:srgbClr val="000000"/>
                </a:solidFill>
                <a:latin typeface="楷体" panose="02010609060101010101" pitchFamily="49" charset="-122"/>
                <a:ea typeface="楷体" panose="02010609060101010101" pitchFamily="49" charset="-122"/>
              </a:rPr>
              <a:t>由于与非门电路结构和电路参数与反相器相同，故反相器的输出特性也适用于与非门；</a:t>
            </a:r>
          </a:p>
        </p:txBody>
      </p:sp>
      <p:sp>
        <p:nvSpPr>
          <p:cNvPr id="21" name="矩形 20"/>
          <p:cNvSpPr/>
          <p:nvPr/>
        </p:nvSpPr>
        <p:spPr>
          <a:xfrm>
            <a:off x="4395243" y="2216651"/>
            <a:ext cx="1943100" cy="1715075"/>
          </a:xfrm>
          <a:prstGeom prst="rect">
            <a:avLst/>
          </a:prstGeom>
          <a:solidFill>
            <a:schemeClr val="accent4">
              <a:lumMod val="60000"/>
              <a:lumOff val="4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 name="矩形 2"/>
          <p:cNvSpPr/>
          <p:nvPr/>
        </p:nvSpPr>
        <p:spPr>
          <a:xfrm>
            <a:off x="4808787" y="4020337"/>
            <a:ext cx="1423788" cy="461665"/>
          </a:xfrm>
          <a:prstGeom prst="rect">
            <a:avLst/>
          </a:prstGeom>
        </p:spPr>
        <p:txBody>
          <a:bodyPr wrap="none">
            <a:spAutoFit/>
          </a:bodyPr>
          <a:lstStyle/>
          <a:p>
            <a:r>
              <a:rPr kumimoji="1" lang="en-US" altLang="zh-CN" sz="2400" b="1" dirty="0" smtClean="0">
                <a:solidFill>
                  <a:srgbClr val="000000"/>
                </a:solidFill>
                <a:latin typeface="楷体" panose="02010609060101010101" pitchFamily="49" charset="-122"/>
                <a:ea typeface="楷体" panose="02010609060101010101" pitchFamily="49" charset="-122"/>
              </a:rPr>
              <a:t>A</a:t>
            </a:r>
            <a:r>
              <a:rPr kumimoji="1" lang="zh-CN" altLang="en-US" sz="2400" b="1" dirty="0" smtClean="0">
                <a:solidFill>
                  <a:srgbClr val="000000"/>
                </a:solidFill>
                <a:latin typeface="楷体" panose="02010609060101010101" pitchFamily="49" charset="-122"/>
                <a:ea typeface="楷体" panose="02010609060101010101" pitchFamily="49" charset="-122"/>
              </a:rPr>
              <a:t>和</a:t>
            </a:r>
            <a:r>
              <a:rPr kumimoji="1" lang="en-US" altLang="zh-CN" sz="2400" b="1" dirty="0" smtClean="0">
                <a:solidFill>
                  <a:srgbClr val="000000"/>
                </a:solidFill>
                <a:latin typeface="楷体" panose="02010609060101010101" pitchFamily="49" charset="-122"/>
                <a:ea typeface="楷体" panose="02010609060101010101" pitchFamily="49" charset="-122"/>
              </a:rPr>
              <a:t>B</a:t>
            </a:r>
            <a:r>
              <a:rPr kumimoji="1" lang="zh-CN" altLang="en-US" sz="2400" b="1" dirty="0" smtClean="0">
                <a:solidFill>
                  <a:srgbClr val="FF0000"/>
                </a:solidFill>
                <a:latin typeface="楷体" panose="02010609060101010101" pitchFamily="49" charset="-122"/>
                <a:ea typeface="楷体" panose="02010609060101010101" pitchFamily="49" charset="-122"/>
              </a:rPr>
              <a:t>相与</a:t>
            </a:r>
            <a:endParaRPr lang="zh-CN" altLang="en-US"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1000" fill="hold"/>
                                        <p:tgtEl>
                                          <p:spTgt spid="5"/>
                                        </p:tgtEl>
                                        <p:attrNameLst>
                                          <p:attrName>ppt_x</p:attrName>
                                        </p:attrNameLst>
                                      </p:cBhvr>
                                      <p:tavLst>
                                        <p:tav tm="0">
                                          <p:val>
                                            <p:strVal val="#ppt_x-.2"/>
                                          </p:val>
                                        </p:tav>
                                        <p:tav tm="100000">
                                          <p:val>
                                            <p:strVal val="#ppt_x"/>
                                          </p:val>
                                        </p:tav>
                                      </p:tavLst>
                                    </p:anim>
                                    <p:anim calcmode="lin" valueType="num">
                                      <p:cBhvr>
                                        <p:cTn id="18" dur="1000" fill="hold"/>
                                        <p:tgtEl>
                                          <p:spTgt spid="5"/>
                                        </p:tgtEl>
                                        <p:attrNameLst>
                                          <p:attrName>ppt_y</p:attrName>
                                        </p:attrNameLst>
                                      </p:cBhvr>
                                      <p:tavLst>
                                        <p:tav tm="0">
                                          <p:val>
                                            <p:strVal val="#ppt_y"/>
                                          </p:val>
                                        </p:tav>
                                        <p:tav tm="100000">
                                          <p:val>
                                            <p:strVal val="#ppt_y"/>
                                          </p:val>
                                        </p:tav>
                                      </p:tavLst>
                                    </p:anim>
                                    <p:animEffect transition="in" filter="wipe(right)" prLst="gradientSize: 0.1">
                                      <p:cBhvr>
                                        <p:cTn id="19" dur="10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272"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p:cTn id="24" dur="1000" fill="hold"/>
                                        <p:tgtEl>
                                          <p:spTgt spid="17"/>
                                        </p:tgtEl>
                                        <p:attrNameLst>
                                          <p:attrName>ppt_w</p:attrName>
                                        </p:attrNameLst>
                                      </p:cBhvr>
                                      <p:tavLst>
                                        <p:tav tm="0">
                                          <p:val>
                                            <p:strVal val="2/3*#ppt_w"/>
                                          </p:val>
                                        </p:tav>
                                        <p:tav tm="100000">
                                          <p:val>
                                            <p:strVal val="#ppt_w"/>
                                          </p:val>
                                        </p:tav>
                                      </p:tavLst>
                                    </p:anim>
                                    <p:anim calcmode="lin" valueType="num">
                                      <p:cBhvr>
                                        <p:cTn id="25" dur="1000" fill="hold"/>
                                        <p:tgtEl>
                                          <p:spTgt spid="17"/>
                                        </p:tgtEl>
                                        <p:attrNameLst>
                                          <p:attrName>ppt_h</p:attrName>
                                        </p:attrNameLst>
                                      </p:cBhvr>
                                      <p:tavLst>
                                        <p:tav tm="0">
                                          <p:val>
                                            <p:strVal val="2/3*#ppt_h"/>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dissolve">
                                      <p:cBhvr>
                                        <p:cTn id="30" dur="10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272"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1000" fill="hold"/>
                                        <p:tgtEl>
                                          <p:spTgt spid="19"/>
                                        </p:tgtEl>
                                        <p:attrNameLst>
                                          <p:attrName>ppt_w</p:attrName>
                                        </p:attrNameLst>
                                      </p:cBhvr>
                                      <p:tavLst>
                                        <p:tav tm="0">
                                          <p:val>
                                            <p:strVal val="2/3*#ppt_w"/>
                                          </p:val>
                                        </p:tav>
                                        <p:tav tm="100000">
                                          <p:val>
                                            <p:strVal val="#ppt_w"/>
                                          </p:val>
                                        </p:tav>
                                      </p:tavLst>
                                    </p:anim>
                                    <p:anim calcmode="lin" valueType="num">
                                      <p:cBhvr>
                                        <p:cTn id="36" dur="1000" fill="hold"/>
                                        <p:tgtEl>
                                          <p:spTgt spid="19"/>
                                        </p:tgtEl>
                                        <p:attrNameLst>
                                          <p:attrName>ppt_h</p:attrName>
                                        </p:attrNameLst>
                                      </p:cBhvr>
                                      <p:tavLst>
                                        <p:tav tm="0">
                                          <p:val>
                                            <p:strVal val="2/3*#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20"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wedge">
                                      <p:cBhvr>
                                        <p:cTn id="4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7" grpId="0"/>
      <p:bldP spid="19" grpId="0"/>
      <p:bldP spid="20" grpId="0" autoUpdateAnimBg="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1"/>
          <p:cNvSpPr txBox="1">
            <a:spLocks noChangeArrowheads="1"/>
          </p:cNvSpPr>
          <p:nvPr/>
        </p:nvSpPr>
        <p:spPr bwMode="auto">
          <a:xfrm>
            <a:off x="343323" y="88197"/>
            <a:ext cx="8640762" cy="1295400"/>
          </a:xfrm>
          <a:prstGeom prst="rect">
            <a:avLst/>
          </a:prstGeom>
          <a:solidFill>
            <a:schemeClr val="bg1"/>
          </a:solidFill>
          <a:ln>
            <a:noFill/>
          </a:ln>
          <a:effectLst/>
        </p:spPr>
        <p:txBody>
          <a:bodyPr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dirty="0">
                <a:solidFill>
                  <a:srgbClr val="000000"/>
                </a:solidFill>
                <a:latin typeface="楷体" panose="02010609060101010101" pitchFamily="49" charset="-122"/>
                <a:ea typeface="楷体" panose="02010609060101010101" pitchFamily="49" charset="-122"/>
              </a:rPr>
              <a:t>2.</a:t>
            </a:r>
            <a:r>
              <a:rPr kumimoji="1" lang="zh-CN" altLang="en-US" sz="2800" dirty="0">
                <a:solidFill>
                  <a:srgbClr val="000000"/>
                </a:solidFill>
                <a:latin typeface="楷体" panose="02010609060101010101" pitchFamily="49" charset="-122"/>
                <a:ea typeface="楷体" panose="02010609060101010101" pitchFamily="49" charset="-122"/>
              </a:rPr>
              <a:t>在计算与非门每个输入端的输入电流时，应根据输入端的不同工作状态分别对待。当把两个输入端并联使用时，如图</a:t>
            </a:r>
            <a:r>
              <a:rPr kumimoji="1" lang="en-US" altLang="zh-CN" sz="2800" dirty="0">
                <a:solidFill>
                  <a:srgbClr val="000000"/>
                </a:solidFill>
                <a:latin typeface="楷体" panose="02010609060101010101" pitchFamily="49" charset="-122"/>
                <a:ea typeface="楷体" panose="02010609060101010101" pitchFamily="49" charset="-122"/>
              </a:rPr>
              <a:t>a</a:t>
            </a:r>
            <a:r>
              <a:rPr kumimoji="1" lang="zh-CN" altLang="en-US" sz="2800" dirty="0">
                <a:solidFill>
                  <a:srgbClr val="000000"/>
                </a:solidFill>
                <a:latin typeface="楷体" panose="02010609060101010101" pitchFamily="49" charset="-122"/>
                <a:ea typeface="楷体" panose="02010609060101010101" pitchFamily="49" charset="-122"/>
              </a:rPr>
              <a:t>所示。等效电路如（</a:t>
            </a:r>
            <a:r>
              <a:rPr kumimoji="1" lang="en-US" altLang="zh-CN" sz="2800" dirty="0">
                <a:solidFill>
                  <a:srgbClr val="000000"/>
                </a:solidFill>
                <a:latin typeface="楷体" panose="02010609060101010101" pitchFamily="49" charset="-122"/>
                <a:ea typeface="楷体" panose="02010609060101010101" pitchFamily="49" charset="-122"/>
              </a:rPr>
              <a:t>b</a:t>
            </a:r>
            <a:r>
              <a:rPr kumimoji="1" lang="zh-CN" altLang="en-US" sz="2800" dirty="0">
                <a:solidFill>
                  <a:srgbClr val="000000"/>
                </a:solidFill>
                <a:latin typeface="楷体" panose="02010609060101010101" pitchFamily="49" charset="-122"/>
                <a:ea typeface="楷体" panose="02010609060101010101" pitchFamily="49" charset="-122"/>
              </a:rPr>
              <a:t>）</a:t>
            </a:r>
          </a:p>
        </p:txBody>
      </p:sp>
      <p:sp>
        <p:nvSpPr>
          <p:cNvPr id="6" name="Text Box 12"/>
          <p:cNvSpPr txBox="1">
            <a:spLocks noChangeArrowheads="1"/>
          </p:cNvSpPr>
          <p:nvPr/>
        </p:nvSpPr>
        <p:spPr bwMode="auto">
          <a:xfrm>
            <a:off x="362002" y="1553306"/>
            <a:ext cx="3887787"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eaLnBrk="1" hangingPunct="1">
              <a:spcBef>
                <a:spcPct val="50000"/>
              </a:spcBef>
              <a:defRPr/>
            </a:pPr>
            <a:r>
              <a:rPr kumimoji="1" lang="zh-CN" altLang="en-US" sz="2800" dirty="0">
                <a:solidFill>
                  <a:srgbClr val="000000"/>
                </a:solidFill>
                <a:latin typeface="楷体" panose="02010609060101010101" pitchFamily="49" charset="-122"/>
                <a:ea typeface="楷体" panose="02010609060101010101" pitchFamily="49" charset="-122"/>
              </a:rPr>
              <a:t>若输入端接低电平时，输入电流的计算和反相器相同 ，即</a:t>
            </a:r>
          </a:p>
        </p:txBody>
      </p:sp>
      <p:graphicFrame>
        <p:nvGraphicFramePr>
          <p:cNvPr id="7" name="Object 13"/>
          <p:cNvGraphicFramePr>
            <a:graphicFrameLocks noChangeAspect="1"/>
          </p:cNvGraphicFramePr>
          <p:nvPr/>
        </p:nvGraphicFramePr>
        <p:xfrm>
          <a:off x="467571" y="3169380"/>
          <a:ext cx="2952750" cy="955675"/>
        </p:xfrm>
        <a:graphic>
          <a:graphicData uri="http://schemas.openxmlformats.org/presentationml/2006/ole">
            <mc:AlternateContent xmlns:mc="http://schemas.openxmlformats.org/markup-compatibility/2006">
              <mc:Choice xmlns:v="urn:schemas-microsoft-com:vml" Requires="v">
                <p:oleObj spid="_x0000_s76910" name="Equation" r:id="rId3" imgW="1333500" imgH="431800" progId="Equation.3">
                  <p:embed/>
                </p:oleObj>
              </mc:Choice>
              <mc:Fallback>
                <p:oleObj name="Equation" r:id="rId3" imgW="1333500" imgH="431800" progId="Equation.3">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71" y="3169380"/>
                        <a:ext cx="2952750" cy="955675"/>
                      </a:xfrm>
                      <a:prstGeom prst="rect">
                        <a:avLst/>
                      </a:prstGeom>
                      <a:solidFill>
                        <a:srgbClr val="FFFFFF"/>
                      </a:solidFill>
                      <a:ln w="57150" cmpd="thickThin">
                        <a:solidFill>
                          <a:schemeClr val="bg1"/>
                        </a:solidFill>
                        <a:miter lim="800000"/>
                        <a:headEnd/>
                        <a:tailEnd/>
                      </a:ln>
                    </p:spPr>
                  </p:pic>
                </p:oleObj>
              </mc:Fallback>
            </mc:AlternateContent>
          </a:graphicData>
        </a:graphic>
      </p:graphicFrame>
      <p:sp>
        <p:nvSpPr>
          <p:cNvPr id="8" name="Text Box 14"/>
          <p:cNvSpPr txBox="1">
            <a:spLocks noChangeArrowheads="1"/>
          </p:cNvSpPr>
          <p:nvPr/>
        </p:nvSpPr>
        <p:spPr bwMode="auto">
          <a:xfrm>
            <a:off x="343323" y="4568249"/>
            <a:ext cx="86423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eaLnBrk="1" hangingPunct="1">
              <a:spcBef>
                <a:spcPct val="50000"/>
              </a:spcBef>
              <a:defRPr/>
            </a:pPr>
            <a:r>
              <a:rPr kumimoji="1" lang="zh-CN" altLang="en-US" sz="2800" dirty="0">
                <a:solidFill>
                  <a:srgbClr val="000000"/>
                </a:solidFill>
                <a:latin typeface="楷体" panose="02010609060101010101" pitchFamily="49" charset="-122"/>
                <a:ea typeface="楷体" panose="02010609060101010101" pitchFamily="49" charset="-122"/>
              </a:rPr>
              <a:t>若输入端接高电平，</a:t>
            </a:r>
            <a:r>
              <a:rPr kumimoji="1" lang="en-US" altLang="zh-CN" sz="2800" dirty="0">
                <a:solidFill>
                  <a:srgbClr val="000000"/>
                </a:solidFill>
                <a:latin typeface="楷体" panose="02010609060101010101" pitchFamily="49" charset="-122"/>
                <a:ea typeface="楷体" panose="02010609060101010101" pitchFamily="49" charset="-122"/>
              </a:rPr>
              <a:t>T</a:t>
            </a:r>
            <a:r>
              <a:rPr kumimoji="1" lang="en-US" altLang="zh-CN" sz="2800" baseline="-25000" dirty="0">
                <a:solidFill>
                  <a:srgbClr val="000000"/>
                </a:solidFill>
                <a:latin typeface="楷体" panose="02010609060101010101" pitchFamily="49" charset="-122"/>
                <a:ea typeface="楷体" panose="02010609060101010101" pitchFamily="49" charset="-122"/>
              </a:rPr>
              <a:t>1</a:t>
            </a:r>
            <a:r>
              <a:rPr kumimoji="1" lang="zh-CN" altLang="en-US" sz="2800" dirty="0">
                <a:solidFill>
                  <a:srgbClr val="000000"/>
                </a:solidFill>
                <a:latin typeface="楷体" panose="02010609060101010101" pitchFamily="49" charset="-122"/>
                <a:ea typeface="楷体" panose="02010609060101010101" pitchFamily="49" charset="-122"/>
              </a:rPr>
              <a:t>的两个发射结反偏，故输入电流为单个输入端高电平输入电流的</a:t>
            </a:r>
            <a:r>
              <a:rPr kumimoji="1" lang="en-US" altLang="zh-CN" sz="2800" dirty="0">
                <a:solidFill>
                  <a:srgbClr val="000000"/>
                </a:solidFill>
                <a:latin typeface="楷体" panose="02010609060101010101" pitchFamily="49" charset="-122"/>
                <a:ea typeface="楷体" panose="02010609060101010101" pitchFamily="49" charset="-122"/>
              </a:rPr>
              <a:t>2</a:t>
            </a:r>
            <a:r>
              <a:rPr kumimoji="1" lang="zh-CN" altLang="en-US" sz="2800" dirty="0">
                <a:solidFill>
                  <a:srgbClr val="000000"/>
                </a:solidFill>
                <a:latin typeface="楷体" panose="02010609060101010101" pitchFamily="49" charset="-122"/>
                <a:ea typeface="楷体" panose="02010609060101010101" pitchFamily="49" charset="-122"/>
              </a:rPr>
              <a:t>倍。</a:t>
            </a:r>
          </a:p>
        </p:txBody>
      </p:sp>
      <p:grpSp>
        <p:nvGrpSpPr>
          <p:cNvPr id="9" name="Group 20"/>
          <p:cNvGrpSpPr/>
          <p:nvPr/>
        </p:nvGrpSpPr>
        <p:grpSpPr bwMode="auto">
          <a:xfrm>
            <a:off x="4321227" y="1631093"/>
            <a:ext cx="4751388" cy="2890838"/>
            <a:chOff x="2608" y="1344"/>
            <a:chExt cx="2993" cy="1821"/>
          </a:xfrm>
        </p:grpSpPr>
        <p:graphicFrame>
          <p:nvGraphicFramePr>
            <p:cNvPr id="138247" name="Object 9"/>
            <p:cNvGraphicFramePr>
              <a:graphicFrameLocks noChangeAspect="1"/>
            </p:cNvGraphicFramePr>
            <p:nvPr/>
          </p:nvGraphicFramePr>
          <p:xfrm>
            <a:off x="2608" y="1344"/>
            <a:ext cx="2993" cy="1821"/>
          </p:xfrm>
          <a:graphic>
            <a:graphicData uri="http://schemas.openxmlformats.org/presentationml/2006/ole">
              <mc:AlternateContent xmlns:mc="http://schemas.openxmlformats.org/markup-compatibility/2006">
                <mc:Choice xmlns:v="urn:schemas-microsoft-com:vml" Requires="v">
                  <p:oleObj spid="_x0000_s76911" name="Visio" r:id="rId5" imgW="1894840" imgH="1101725" progId="Visio.Drawing.11">
                    <p:embed/>
                  </p:oleObj>
                </mc:Choice>
                <mc:Fallback>
                  <p:oleObj name="Visio" r:id="rId5" imgW="1894840" imgH="1101725" progId="Visio.Drawing.11">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l="6763" t="4709" r="4082"/>
                        <a:stretch>
                          <a:fillRect/>
                        </a:stretch>
                      </p:blipFill>
                      <p:spPr bwMode="auto">
                        <a:xfrm>
                          <a:off x="2608" y="1344"/>
                          <a:ext cx="2993" cy="1821"/>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AutoShape 15"/>
            <p:cNvSpPr>
              <a:spLocks noChangeArrowheads="1"/>
            </p:cNvSpPr>
            <p:nvPr/>
          </p:nvSpPr>
          <p:spPr bwMode="auto">
            <a:xfrm>
              <a:off x="4468" y="2478"/>
              <a:ext cx="226" cy="136"/>
            </a:xfrm>
            <a:prstGeom prst="rightArrow">
              <a:avLst>
                <a:gd name="adj1" fmla="val 50000"/>
                <a:gd name="adj2" fmla="val 41544"/>
              </a:avLst>
            </a:prstGeom>
            <a:solidFill>
              <a:srgbClr val="FF0000"/>
            </a:solidFill>
            <a:ln w="12700" cap="sq">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ct val="50000"/>
                </a:spcBef>
                <a:spcAft>
                  <a:spcPts val="0"/>
                </a:spcAft>
                <a:defRPr/>
              </a:pPr>
              <a:endParaRPr lang="zh-CN" altLang="en-US" sz="2800" kern="0">
                <a:solidFill>
                  <a:srgbClr val="000000"/>
                </a:solidFill>
                <a:latin typeface="楷体" panose="02010609060101010101" pitchFamily="49" charset="-122"/>
                <a:ea typeface="楷体" panose="02010609060101010101" pitchFamily="49" charset="-122"/>
              </a:endParaRPr>
            </a:p>
          </p:txBody>
        </p:sp>
        <p:sp>
          <p:nvSpPr>
            <p:cNvPr id="12" name="Text Box 16"/>
            <p:cNvSpPr txBox="1">
              <a:spLocks noChangeArrowheads="1"/>
            </p:cNvSpPr>
            <p:nvPr/>
          </p:nvSpPr>
          <p:spPr bwMode="auto">
            <a:xfrm>
              <a:off x="4422" y="2160"/>
              <a:ext cx="317" cy="327"/>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en-US" altLang="zh-CN" sz="2800" i="1" kern="0">
                  <a:solidFill>
                    <a:srgbClr val="080808"/>
                  </a:solidFill>
                  <a:latin typeface="楷体" panose="02010609060101010101" pitchFamily="49" charset="-122"/>
                  <a:ea typeface="楷体" panose="02010609060101010101" pitchFamily="49" charset="-122"/>
                </a:rPr>
                <a:t>I</a:t>
              </a:r>
              <a:r>
                <a:rPr lang="en-US" altLang="zh-CN" sz="2800" kern="0" baseline="-25000">
                  <a:solidFill>
                    <a:srgbClr val="080808"/>
                  </a:solidFill>
                  <a:latin typeface="楷体" panose="02010609060101010101" pitchFamily="49" charset="-122"/>
                  <a:ea typeface="楷体" panose="02010609060101010101" pitchFamily="49" charset="-122"/>
                </a:rPr>
                <a:t>I</a:t>
              </a:r>
            </a:p>
          </p:txBody>
        </p:sp>
        <p:sp>
          <p:nvSpPr>
            <p:cNvPr id="14" name="Text Box 18"/>
            <p:cNvSpPr txBox="1">
              <a:spLocks noChangeArrowheads="1"/>
            </p:cNvSpPr>
            <p:nvPr/>
          </p:nvSpPr>
          <p:spPr bwMode="auto">
            <a:xfrm>
              <a:off x="2971" y="1706"/>
              <a:ext cx="317" cy="327"/>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en-US" altLang="zh-CN" sz="2800" i="1" kern="0">
                  <a:solidFill>
                    <a:srgbClr val="080808"/>
                  </a:solidFill>
                  <a:latin typeface="楷体" panose="02010609060101010101" pitchFamily="49" charset="-122"/>
                  <a:ea typeface="楷体" panose="02010609060101010101" pitchFamily="49" charset="-122"/>
                </a:rPr>
                <a:t>I</a:t>
              </a:r>
              <a:r>
                <a:rPr lang="en-US" altLang="zh-CN" sz="2800" kern="0" baseline="-25000">
                  <a:solidFill>
                    <a:srgbClr val="080808"/>
                  </a:solidFill>
                  <a:latin typeface="楷体" panose="02010609060101010101" pitchFamily="49" charset="-122"/>
                  <a:ea typeface="楷体" panose="02010609060101010101" pitchFamily="49" charset="-122"/>
                </a:rPr>
                <a:t>I</a:t>
              </a:r>
            </a:p>
          </p:txBody>
        </p:sp>
        <p:sp>
          <p:nvSpPr>
            <p:cNvPr id="13" name="AutoShape 17"/>
            <p:cNvSpPr>
              <a:spLocks noChangeArrowheads="1"/>
            </p:cNvSpPr>
            <p:nvPr/>
          </p:nvSpPr>
          <p:spPr bwMode="auto">
            <a:xfrm>
              <a:off x="3061" y="2024"/>
              <a:ext cx="226" cy="136"/>
            </a:xfrm>
            <a:prstGeom prst="rightArrow">
              <a:avLst>
                <a:gd name="adj1" fmla="val 50000"/>
                <a:gd name="adj2" fmla="val 41544"/>
              </a:avLst>
            </a:prstGeom>
            <a:solidFill>
              <a:srgbClr val="FF0000"/>
            </a:solidFill>
            <a:ln w="12700" cap="sq">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ct val="50000"/>
                </a:spcBef>
                <a:spcAft>
                  <a:spcPts val="0"/>
                </a:spcAft>
                <a:defRPr/>
              </a:pPr>
              <a:endParaRPr lang="zh-CN" altLang="en-US" sz="2800" kern="0">
                <a:solidFill>
                  <a:srgbClr val="000000"/>
                </a:solidFill>
                <a:latin typeface="楷体" panose="02010609060101010101" pitchFamily="49" charset="-122"/>
                <a:ea typeface="楷体" panose="0201060906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amond(in)">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1000" fill="hold"/>
                                        <p:tgtEl>
                                          <p:spTgt spid="6"/>
                                        </p:tgtEl>
                                        <p:attrNameLst>
                                          <p:attrName>ppt_x</p:attrName>
                                        </p:attrNameLst>
                                      </p:cBhvr>
                                      <p:tavLst>
                                        <p:tav tm="0">
                                          <p:val>
                                            <p:strVal val="#ppt_x-.2"/>
                                          </p:val>
                                        </p:tav>
                                        <p:tav tm="100000">
                                          <p:val>
                                            <p:strVal val="#ppt_x"/>
                                          </p:val>
                                        </p:tav>
                                      </p:tavLst>
                                    </p:anim>
                                    <p:anim calcmode="lin" valueType="num">
                                      <p:cBhvr>
                                        <p:cTn id="18" dur="10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19" dur="10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dissolve">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9"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p:cTn id="29" dur="1000" fill="hold"/>
                                        <p:tgtEl>
                                          <p:spTgt spid="8"/>
                                        </p:tgtEl>
                                        <p:attrNameLst>
                                          <p:attrName>ppt_x</p:attrName>
                                        </p:attrNameLst>
                                      </p:cBhvr>
                                      <p:tavLst>
                                        <p:tav tm="0">
                                          <p:val>
                                            <p:strVal val="#ppt_x-.2"/>
                                          </p:val>
                                        </p:tav>
                                        <p:tav tm="100000">
                                          <p:val>
                                            <p:strVal val="#ppt_x"/>
                                          </p:val>
                                        </p:tav>
                                      </p:tavLst>
                                    </p:anim>
                                    <p:anim calcmode="lin" valueType="num">
                                      <p:cBhvr>
                                        <p:cTn id="30" dur="10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31"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utoUpdateAnimBg="0"/>
      <p:bldP spid="8" grpId="0" autoUpdateAnimBg="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361781" y="0"/>
            <a:ext cx="2232025" cy="431800"/>
          </a:xfrm>
          <a:prstGeom prst="rect">
            <a:avLst/>
          </a:prstGeom>
          <a:solidFill>
            <a:schemeClr val="bg1"/>
          </a:solidFill>
          <a:ln>
            <a:noFill/>
          </a:ln>
          <a:effectLst/>
        </p:spPr>
        <p:txBody>
          <a:bodyPr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lang="en-US" altLang="zh-CN" sz="28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2.</a:t>
            </a:r>
            <a:r>
              <a:rPr lang="zh-CN" altLang="en-US" sz="28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或非门</a:t>
            </a:r>
          </a:p>
        </p:txBody>
      </p:sp>
      <p:sp>
        <p:nvSpPr>
          <p:cNvPr id="5" name="Text Box 6"/>
          <p:cNvSpPr txBox="1">
            <a:spLocks noChangeArrowheads="1"/>
          </p:cNvSpPr>
          <p:nvPr/>
        </p:nvSpPr>
        <p:spPr bwMode="auto">
          <a:xfrm>
            <a:off x="285580" y="431800"/>
            <a:ext cx="3424238" cy="954087"/>
          </a:xfrm>
          <a:prstGeom prst="rect">
            <a:avLst/>
          </a:prstGeom>
          <a:solidFill>
            <a:schemeClr val="bg1"/>
          </a:solidFill>
          <a:ln>
            <a:noFill/>
          </a:ln>
          <a:effectLst/>
        </p:spPr>
        <p:txBody>
          <a:bodyPr>
            <a:spAutoFit/>
          </a:bodyPr>
          <a:lstStyle/>
          <a:p>
            <a:pPr eaLnBrk="1" hangingPunct="1">
              <a:spcBef>
                <a:spcPct val="50000"/>
              </a:spcBef>
              <a:defRPr/>
            </a:pPr>
            <a:r>
              <a:rPr kumimoji="1" lang="zh-CN" altLang="en-US" sz="28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如图为</a:t>
            </a:r>
            <a:r>
              <a:rPr kumimoji="1" lang="en-US" altLang="zh-CN" sz="28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TTL</a:t>
            </a:r>
            <a:r>
              <a:rPr kumimoji="1" lang="zh-CN" altLang="en-US" sz="28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或非门的电路，其输出为</a:t>
            </a:r>
          </a:p>
        </p:txBody>
      </p:sp>
      <p:graphicFrame>
        <p:nvGraphicFramePr>
          <p:cNvPr id="6" name="Object 7"/>
          <p:cNvGraphicFramePr>
            <a:graphicFrameLocks noChangeAspect="1"/>
          </p:cNvGraphicFramePr>
          <p:nvPr/>
        </p:nvGraphicFramePr>
        <p:xfrm>
          <a:off x="1232539" y="1461613"/>
          <a:ext cx="2035175" cy="525463"/>
        </p:xfrm>
        <a:graphic>
          <a:graphicData uri="http://schemas.openxmlformats.org/presentationml/2006/ole">
            <mc:AlternateContent xmlns:mc="http://schemas.openxmlformats.org/markup-compatibility/2006">
              <mc:Choice xmlns:v="urn:schemas-microsoft-com:vml" Requires="v">
                <p:oleObj spid="_x0000_s77987" name="公式" r:id="rId3" imgW="786765" imgH="203200" progId="Equation.3">
                  <p:embed/>
                </p:oleObj>
              </mc:Choice>
              <mc:Fallback>
                <p:oleObj name="公式" r:id="rId3" imgW="786765" imgH="2032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2539" y="1461613"/>
                        <a:ext cx="2035175" cy="525463"/>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39269" name="Picture 10" descr="3-5-2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51922" y="225186"/>
            <a:ext cx="4859338" cy="4105275"/>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11" name="Object 13"/>
          <p:cNvGraphicFramePr>
            <a:graphicFrameLocks noChangeAspect="1"/>
          </p:cNvGraphicFramePr>
          <p:nvPr/>
        </p:nvGraphicFramePr>
        <p:xfrm>
          <a:off x="409576" y="2166655"/>
          <a:ext cx="3455988" cy="2409825"/>
        </p:xfrm>
        <a:graphic>
          <a:graphicData uri="http://schemas.openxmlformats.org/presentationml/2006/ole">
            <mc:AlternateContent xmlns:mc="http://schemas.openxmlformats.org/markup-compatibility/2006">
              <mc:Choice xmlns:v="urn:schemas-microsoft-com:vml" Requires="v">
                <p:oleObj spid="_x0000_s77988" name="Equation" r:id="rId6" imgW="42367200" imgH="29565600" progId="Equation.3">
                  <p:embed/>
                </p:oleObj>
              </mc:Choice>
              <mc:Fallback>
                <p:oleObj name="Equation" r:id="rId6" imgW="42367200" imgH="29565600" progId="Equation.3">
                  <p:embed/>
                  <p:pic>
                    <p:nvPicPr>
                      <p:cNvPr id="0" name="Object 13"/>
                      <p:cNvPicPr>
                        <a:picLocks noChangeAspect="1" noChangeArrowheads="1"/>
                      </p:cNvPicPr>
                      <p:nvPr/>
                    </p:nvPicPr>
                    <p:blipFill>
                      <a:blip r:embed="rId7"/>
                      <a:srcRect/>
                      <a:stretch>
                        <a:fillRect/>
                      </a:stretch>
                    </p:blipFill>
                    <p:spPr bwMode="auto">
                      <a:xfrm>
                        <a:off x="409576" y="2166655"/>
                        <a:ext cx="3455988" cy="2409825"/>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14"/>
          <p:cNvGraphicFramePr>
            <a:graphicFrameLocks noChangeAspect="1"/>
          </p:cNvGraphicFramePr>
          <p:nvPr/>
        </p:nvGraphicFramePr>
        <p:xfrm>
          <a:off x="409576" y="4727931"/>
          <a:ext cx="8431213" cy="1106487"/>
        </p:xfrm>
        <a:graphic>
          <a:graphicData uri="http://schemas.openxmlformats.org/presentationml/2006/ole">
            <mc:AlternateContent xmlns:mc="http://schemas.openxmlformats.org/markup-compatibility/2006">
              <mc:Choice xmlns:v="urn:schemas-microsoft-com:vml" Requires="v">
                <p:oleObj spid="_x0000_s77989" name="Equation" r:id="rId8" imgW="77419200" imgH="10972800" progId="Equation.3">
                  <p:embed/>
                </p:oleObj>
              </mc:Choice>
              <mc:Fallback>
                <p:oleObj name="Equation" r:id="rId8" imgW="77419200" imgH="10972800" progId="Equation.3">
                  <p:embed/>
                  <p:pic>
                    <p:nvPicPr>
                      <p:cNvPr id="0" name="Object 14"/>
                      <p:cNvPicPr>
                        <a:picLocks noChangeAspect="1" noChangeArrowheads="1"/>
                      </p:cNvPicPr>
                      <p:nvPr/>
                    </p:nvPicPr>
                    <p:blipFill>
                      <a:blip r:embed="rId9"/>
                      <a:srcRect/>
                      <a:stretch>
                        <a:fillRect/>
                      </a:stretch>
                    </p:blipFill>
                    <p:spPr bwMode="auto">
                      <a:xfrm>
                        <a:off x="409576" y="4727931"/>
                        <a:ext cx="8431213" cy="1106487"/>
                      </a:xfrm>
                      <a:prstGeom prst="rect">
                        <a:avLst/>
                      </a:prstGeom>
                      <a:solidFill>
                        <a:srgbClr val="FFFFFF"/>
                      </a:solidFill>
                      <a:ln w="57150" cap="sq" cmpd="thickThin">
                        <a:solidFill>
                          <a:srgbClr val="FF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Horizontal)">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1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autoUpdateAnimBg="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242279" y="969168"/>
            <a:ext cx="2233613" cy="50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lang="en-US" altLang="zh-CN" sz="2800" dirty="0">
                <a:solidFill>
                  <a:srgbClr val="000000"/>
                </a:solidFill>
                <a:latin typeface="楷体" panose="02010609060101010101" pitchFamily="49" charset="-122"/>
                <a:ea typeface="楷体" panose="02010609060101010101" pitchFamily="49" charset="-122"/>
              </a:rPr>
              <a:t>3.</a:t>
            </a:r>
            <a:r>
              <a:rPr lang="zh-CN" altLang="en-US" sz="2800" dirty="0">
                <a:solidFill>
                  <a:srgbClr val="000000"/>
                </a:solidFill>
                <a:latin typeface="楷体" panose="02010609060101010101" pitchFamily="49" charset="-122"/>
                <a:ea typeface="楷体" panose="02010609060101010101" pitchFamily="49" charset="-122"/>
              </a:rPr>
              <a:t>与或非门</a:t>
            </a:r>
          </a:p>
        </p:txBody>
      </p:sp>
      <p:sp>
        <p:nvSpPr>
          <p:cNvPr id="6" name="Text Box 6"/>
          <p:cNvSpPr txBox="1">
            <a:spLocks noChangeArrowheads="1"/>
          </p:cNvSpPr>
          <p:nvPr/>
        </p:nvSpPr>
        <p:spPr bwMode="auto">
          <a:xfrm>
            <a:off x="170843" y="1509712"/>
            <a:ext cx="396081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2800" dirty="0">
                <a:solidFill>
                  <a:srgbClr val="000000"/>
                </a:solidFill>
                <a:latin typeface="楷体" panose="02010609060101010101" pitchFamily="49" charset="-122"/>
                <a:ea typeface="楷体" panose="02010609060101010101" pitchFamily="49" charset="-122"/>
              </a:rPr>
              <a:t> </a:t>
            </a:r>
            <a:r>
              <a:rPr lang="zh-CN" altLang="en-US" sz="2800" dirty="0">
                <a:solidFill>
                  <a:srgbClr val="000000"/>
                </a:solidFill>
                <a:latin typeface="楷体" panose="02010609060101010101" pitchFamily="49" charset="-122"/>
                <a:ea typeface="楷体" panose="02010609060101010101" pitchFamily="49" charset="-122"/>
              </a:rPr>
              <a:t>与或非门电路如图所示，</a:t>
            </a:r>
          </a:p>
        </p:txBody>
      </p:sp>
      <p:pic>
        <p:nvPicPr>
          <p:cNvPr id="140292" name="Picture 5" descr="3-5-3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8370" y="1075302"/>
            <a:ext cx="4608512" cy="4397375"/>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0" name="Text Box 9"/>
          <p:cNvSpPr txBox="1">
            <a:spLocks noChangeArrowheads="1"/>
          </p:cNvSpPr>
          <p:nvPr/>
        </p:nvSpPr>
        <p:spPr bwMode="auto">
          <a:xfrm>
            <a:off x="323850" y="2060575"/>
            <a:ext cx="3887788"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dirty="0">
                <a:solidFill>
                  <a:srgbClr val="000000"/>
                </a:solidFill>
                <a:latin typeface="楷体" panose="02010609060101010101" pitchFamily="49" charset="-122"/>
                <a:ea typeface="楷体" panose="02010609060101010101" pitchFamily="49" charset="-122"/>
              </a:rPr>
              <a:t>与或门相比，输入管</a:t>
            </a:r>
            <a:r>
              <a:rPr lang="en-US" altLang="zh-CN" sz="2800" dirty="0">
                <a:solidFill>
                  <a:srgbClr val="000000"/>
                </a:solidFill>
                <a:latin typeface="楷体" panose="02010609060101010101" pitchFamily="49" charset="-122"/>
                <a:ea typeface="楷体" panose="02010609060101010101" pitchFamily="49" charset="-122"/>
              </a:rPr>
              <a:t>T</a:t>
            </a:r>
            <a:r>
              <a:rPr lang="en-US" altLang="zh-CN" sz="2800" baseline="-25000" dirty="0">
                <a:solidFill>
                  <a:srgbClr val="000000"/>
                </a:solidFill>
                <a:latin typeface="楷体" panose="02010609060101010101" pitchFamily="49" charset="-122"/>
                <a:ea typeface="楷体" panose="02010609060101010101" pitchFamily="49" charset="-122"/>
              </a:rPr>
              <a:t>1</a:t>
            </a:r>
            <a:r>
              <a:rPr lang="zh-CN" altLang="en-US" sz="2800" dirty="0">
                <a:solidFill>
                  <a:srgbClr val="000000"/>
                </a:solidFill>
                <a:latin typeface="楷体" panose="02010609060101010101" pitchFamily="49" charset="-122"/>
                <a:ea typeface="楷体" panose="02010609060101010101" pitchFamily="49" charset="-122"/>
              </a:rPr>
              <a:t>和</a:t>
            </a:r>
            <a:r>
              <a:rPr lang="en-US" altLang="zh-CN" sz="2800" dirty="0">
                <a:solidFill>
                  <a:srgbClr val="000000"/>
                </a:solidFill>
                <a:latin typeface="楷体" panose="02010609060101010101" pitchFamily="49" charset="-122"/>
                <a:ea typeface="楷体" panose="02010609060101010101" pitchFamily="49" charset="-122"/>
              </a:rPr>
              <a:t>T</a:t>
            </a:r>
            <a:r>
              <a:rPr lang="en-US" altLang="zh-CN" sz="2800" dirty="0">
                <a:solidFill>
                  <a:srgbClr val="000000"/>
                </a:solidFill>
                <a:latin typeface="楷体" panose="02010609060101010101" pitchFamily="49" charset="-122"/>
                <a:ea typeface="楷体" panose="02010609060101010101" pitchFamily="49" charset="-122"/>
                <a:sym typeface="Symbol" panose="05050102010706020507" pitchFamily="18" charset="2"/>
              </a:rPr>
              <a:t></a:t>
            </a:r>
            <a:r>
              <a:rPr lang="en-US" altLang="zh-CN" sz="2800" baseline="-25000" dirty="0">
                <a:solidFill>
                  <a:srgbClr val="000000"/>
                </a:solidFill>
                <a:latin typeface="楷体" panose="02010609060101010101" pitchFamily="49" charset="-122"/>
                <a:ea typeface="楷体" panose="02010609060101010101" pitchFamily="49" charset="-122"/>
              </a:rPr>
              <a:t>1</a:t>
            </a:r>
            <a:r>
              <a:rPr lang="zh-CN" altLang="en-US" sz="2800" dirty="0">
                <a:solidFill>
                  <a:srgbClr val="000000"/>
                </a:solidFill>
                <a:latin typeface="楷体" panose="02010609060101010101" pitchFamily="49" charset="-122"/>
                <a:ea typeface="楷体" panose="02010609060101010101" pitchFamily="49" charset="-122"/>
              </a:rPr>
              <a:t>都是多发射极的三极管，构成与门电路，其输出为</a:t>
            </a:r>
            <a:endParaRPr lang="zh-CN" altLang="en-US" sz="2800" baseline="-25000" dirty="0">
              <a:solidFill>
                <a:srgbClr val="000000"/>
              </a:solidFill>
              <a:latin typeface="楷体" panose="02010609060101010101" pitchFamily="49" charset="-122"/>
              <a:ea typeface="楷体" panose="02010609060101010101" pitchFamily="49" charset="-122"/>
            </a:endParaRPr>
          </a:p>
        </p:txBody>
      </p:sp>
      <p:graphicFrame>
        <p:nvGraphicFramePr>
          <p:cNvPr id="11" name="Object 10"/>
          <p:cNvGraphicFramePr>
            <a:graphicFrameLocks noChangeAspect="1"/>
          </p:cNvGraphicFramePr>
          <p:nvPr/>
        </p:nvGraphicFramePr>
        <p:xfrm>
          <a:off x="539750" y="4149725"/>
          <a:ext cx="2808288" cy="584200"/>
        </p:xfrm>
        <a:graphic>
          <a:graphicData uri="http://schemas.openxmlformats.org/presentationml/2006/ole">
            <mc:AlternateContent xmlns:mc="http://schemas.openxmlformats.org/markup-compatibility/2006">
              <mc:Choice xmlns:v="urn:schemas-microsoft-com:vml" Requires="v">
                <p:oleObj spid="_x0000_s78904" name="公式" r:id="rId4" imgW="977265" imgH="203200" progId="Equation.3">
                  <p:embed/>
                </p:oleObj>
              </mc:Choice>
              <mc:Fallback>
                <p:oleObj name="公式" r:id="rId4" imgW="977265" imgH="203200" progId="Equation.3">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750" y="4149725"/>
                        <a:ext cx="2808288" cy="584200"/>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2/3*#ppt_w"/>
                                          </p:val>
                                        </p:tav>
                                        <p:tav tm="100000">
                                          <p:val>
                                            <p:strVal val="#ppt_w"/>
                                          </p:val>
                                        </p:tav>
                                      </p:tavLst>
                                    </p:anim>
                                    <p:anim calcmode="lin" valueType="num">
                                      <p:cBhvr>
                                        <p:cTn id="8" dur="1000" fill="hold"/>
                                        <p:tgtEl>
                                          <p:spTgt spid="4"/>
                                        </p:tgtEl>
                                        <p:attrNameLst>
                                          <p:attrName>ppt_h</p:attrName>
                                        </p:attrNameLst>
                                      </p:cBhvr>
                                      <p:tavLst>
                                        <p:tav tm="0">
                                          <p:val>
                                            <p:strVal val="2/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ox(i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6"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arn(inHorizont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dissolv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0"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277134" y="163285"/>
            <a:ext cx="1811337" cy="455612"/>
          </a:xfrm>
          <a:prstGeom prst="rect">
            <a:avLst/>
          </a:prstGeom>
          <a:solidFill>
            <a:schemeClr val="bg1"/>
          </a:solidFill>
          <a:ln>
            <a:noFill/>
          </a:ln>
          <a:effectLst/>
        </p:spPr>
        <p:txBody>
          <a:bodyPr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lang="en-US" altLang="zh-CN" sz="2800" dirty="0">
                <a:solidFill>
                  <a:srgbClr val="000000"/>
                </a:solidFill>
                <a:latin typeface="楷体" panose="02010609060101010101" pitchFamily="49" charset="-122"/>
                <a:ea typeface="楷体" panose="02010609060101010101" pitchFamily="49" charset="-122"/>
              </a:rPr>
              <a:t>4.</a:t>
            </a:r>
            <a:r>
              <a:rPr lang="zh-CN" altLang="en-US" sz="2800" dirty="0">
                <a:solidFill>
                  <a:srgbClr val="000000"/>
                </a:solidFill>
                <a:latin typeface="楷体" panose="02010609060101010101" pitchFamily="49" charset="-122"/>
                <a:ea typeface="楷体" panose="02010609060101010101" pitchFamily="49" charset="-122"/>
              </a:rPr>
              <a:t>异或门</a:t>
            </a:r>
          </a:p>
        </p:txBody>
      </p:sp>
      <p:sp>
        <p:nvSpPr>
          <p:cNvPr id="5" name="Rectangle 5"/>
          <p:cNvSpPr>
            <a:spLocks noChangeArrowheads="1"/>
          </p:cNvSpPr>
          <p:nvPr/>
        </p:nvSpPr>
        <p:spPr bwMode="auto">
          <a:xfrm>
            <a:off x="204107" y="610940"/>
            <a:ext cx="2520950" cy="954107"/>
          </a:xfrm>
          <a:prstGeom prst="rect">
            <a:avLst/>
          </a:prstGeom>
          <a:solidFill>
            <a:schemeClr val="bg1"/>
          </a:solidFill>
          <a:ln>
            <a:noFill/>
          </a:ln>
          <a:effectLst/>
        </p:spPr>
        <p:txBody>
          <a:bodyPr>
            <a:spAutoFit/>
          </a:bodyPr>
          <a:lstStyle/>
          <a:p>
            <a:pPr eaLnBrk="1" hangingPunct="1">
              <a:spcBef>
                <a:spcPct val="50000"/>
              </a:spcBef>
              <a:defRPr/>
            </a:pPr>
            <a:r>
              <a:rPr lang="zh-CN" altLang="en-US" sz="2800" dirty="0">
                <a:solidFill>
                  <a:srgbClr val="000000"/>
                </a:solidFill>
                <a:latin typeface="楷体" panose="02010609060101010101" pitchFamily="49" charset="-122"/>
                <a:ea typeface="楷体" panose="02010609060101010101" pitchFamily="49" charset="-122"/>
              </a:rPr>
              <a:t>异或门电路如图所示，则</a:t>
            </a:r>
          </a:p>
        </p:txBody>
      </p:sp>
      <p:graphicFrame>
        <p:nvGraphicFramePr>
          <p:cNvPr id="6" name="Object 8"/>
          <p:cNvGraphicFramePr>
            <a:graphicFrameLocks noChangeAspect="1"/>
          </p:cNvGraphicFramePr>
          <p:nvPr/>
        </p:nvGraphicFramePr>
        <p:xfrm>
          <a:off x="258083" y="1738085"/>
          <a:ext cx="2727325" cy="1892300"/>
        </p:xfrm>
        <a:graphic>
          <a:graphicData uri="http://schemas.openxmlformats.org/presentationml/2006/ole">
            <mc:AlternateContent xmlns:mc="http://schemas.openxmlformats.org/markup-compatibility/2006">
              <mc:Choice xmlns:v="urn:schemas-microsoft-com:vml" Requires="v">
                <p:oleObj spid="_x0000_s79930" name="公式" r:id="rId3" imgW="1244600" imgH="863600" progId="Equation.3">
                  <p:embed/>
                </p:oleObj>
              </mc:Choice>
              <mc:Fallback>
                <p:oleObj name="公式" r:id="rId3" imgW="1244600" imgH="86360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083" y="1738085"/>
                        <a:ext cx="2727325" cy="1892300"/>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 Box 10"/>
          <p:cNvSpPr txBox="1">
            <a:spLocks noChangeArrowheads="1"/>
          </p:cNvSpPr>
          <p:nvPr/>
        </p:nvSpPr>
        <p:spPr bwMode="auto">
          <a:xfrm>
            <a:off x="0" y="3776435"/>
            <a:ext cx="3137808"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defRPr/>
            </a:pPr>
            <a:r>
              <a:rPr kumimoji="1" lang="zh-CN" altLang="en-US" sz="2800" dirty="0">
                <a:solidFill>
                  <a:srgbClr val="000000"/>
                </a:solidFill>
                <a:latin typeface="楷体" panose="02010609060101010101" pitchFamily="49" charset="-122"/>
                <a:ea typeface="楷体" panose="02010609060101010101" pitchFamily="49" charset="-122"/>
              </a:rPr>
              <a:t>注：与门和或门是在与非门和或非门的基础上加了一级反相器构成。</a:t>
            </a:r>
          </a:p>
        </p:txBody>
      </p:sp>
      <p:grpSp>
        <p:nvGrpSpPr>
          <p:cNvPr id="9" name="Group 16"/>
          <p:cNvGrpSpPr/>
          <p:nvPr/>
        </p:nvGrpSpPr>
        <p:grpSpPr bwMode="auto">
          <a:xfrm>
            <a:off x="3137808" y="182335"/>
            <a:ext cx="5905500" cy="5299075"/>
            <a:chOff x="1927" y="636"/>
            <a:chExt cx="3720" cy="3338"/>
          </a:xfrm>
        </p:grpSpPr>
        <p:pic>
          <p:nvPicPr>
            <p:cNvPr id="141319" name="Picture 4" descr="3-5-3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27" y="636"/>
              <a:ext cx="3720" cy="3338"/>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2" name="Text Box 12"/>
            <p:cNvSpPr txBox="1">
              <a:spLocks noChangeArrowheads="1"/>
            </p:cNvSpPr>
            <p:nvPr/>
          </p:nvSpPr>
          <p:spPr bwMode="auto">
            <a:xfrm>
              <a:off x="3198" y="1389"/>
              <a:ext cx="4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2400">
                  <a:solidFill>
                    <a:srgbClr val="000000"/>
                  </a:solidFill>
                  <a:latin typeface="楷体" panose="02010609060101010101" pitchFamily="49" charset="-122"/>
                  <a:ea typeface="楷体" panose="02010609060101010101" pitchFamily="49" charset="-122"/>
                </a:rPr>
                <a:t>AB</a:t>
              </a:r>
            </a:p>
          </p:txBody>
        </p:sp>
        <p:sp>
          <p:nvSpPr>
            <p:cNvPr id="13" name="Text Box 13"/>
            <p:cNvSpPr txBox="1">
              <a:spLocks noChangeArrowheads="1"/>
            </p:cNvSpPr>
            <p:nvPr/>
          </p:nvSpPr>
          <p:spPr bwMode="auto">
            <a:xfrm>
              <a:off x="3696" y="2024"/>
              <a:ext cx="127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400">
                  <a:solidFill>
                    <a:srgbClr val="000000"/>
                  </a:solidFill>
                  <a:latin typeface="楷体" panose="02010609060101010101" pitchFamily="49" charset="-122"/>
                  <a:ea typeface="楷体" panose="02010609060101010101" pitchFamily="49" charset="-122"/>
                </a:rPr>
                <a:t>（</a:t>
              </a:r>
              <a:r>
                <a:rPr lang="en-US" altLang="zh-CN" sz="2400">
                  <a:solidFill>
                    <a:srgbClr val="000000"/>
                  </a:solidFill>
                  <a:latin typeface="楷体" panose="02010609060101010101" pitchFamily="49" charset="-122"/>
                  <a:ea typeface="楷体" panose="02010609060101010101" pitchFamily="49" charset="-122"/>
                </a:rPr>
                <a:t>A</a:t>
              </a:r>
              <a:r>
                <a:rPr lang="zh-CN" altLang="en-US" sz="2400">
                  <a:solidFill>
                    <a:srgbClr val="000000"/>
                  </a:solidFill>
                  <a:latin typeface="楷体" panose="02010609060101010101" pitchFamily="49" charset="-122"/>
                  <a:ea typeface="楷体" panose="02010609060101010101" pitchFamily="49" charset="-122"/>
                </a:rPr>
                <a:t>＋</a:t>
              </a:r>
              <a:r>
                <a:rPr lang="en-US" altLang="zh-CN" sz="2400">
                  <a:solidFill>
                    <a:srgbClr val="000000"/>
                  </a:solidFill>
                  <a:latin typeface="楷体" panose="02010609060101010101" pitchFamily="49" charset="-122"/>
                  <a:ea typeface="楷体" panose="02010609060101010101" pitchFamily="49" charset="-122"/>
                </a:rPr>
                <a:t>B</a:t>
              </a:r>
              <a:r>
                <a:rPr lang="zh-CN" altLang="en-US" sz="2400">
                  <a:solidFill>
                    <a:srgbClr val="000000"/>
                  </a:solidFill>
                  <a:latin typeface="楷体" panose="02010609060101010101" pitchFamily="49" charset="-122"/>
                  <a:ea typeface="楷体" panose="02010609060101010101" pitchFamily="49" charset="-122"/>
                </a:rPr>
                <a:t>）</a:t>
              </a:r>
              <a:r>
                <a:rPr lang="en-US" altLang="zh-CN" sz="2800">
                  <a:solidFill>
                    <a:srgbClr val="000000"/>
                  </a:solidFill>
                  <a:latin typeface="楷体" panose="02010609060101010101" pitchFamily="49" charset="-122"/>
                  <a:ea typeface="楷体" panose="02010609060101010101" pitchFamily="49" charset="-122"/>
                </a:rPr>
                <a:t>′</a:t>
              </a:r>
            </a:p>
          </p:txBody>
        </p:sp>
      </p:grpSp>
      <p:sp>
        <p:nvSpPr>
          <p:cNvPr id="10" name="矩形 9"/>
          <p:cNvSpPr/>
          <p:nvPr/>
        </p:nvSpPr>
        <p:spPr>
          <a:xfrm>
            <a:off x="6600373" y="1377723"/>
            <a:ext cx="1074057" cy="1126451"/>
          </a:xfrm>
          <a:prstGeom prst="rect">
            <a:avLst/>
          </a:prstGeom>
          <a:solidFill>
            <a:schemeClr val="accent4">
              <a:lumMod val="60000"/>
              <a:lumOff val="4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矩形 10"/>
          <p:cNvSpPr/>
          <p:nvPr/>
        </p:nvSpPr>
        <p:spPr>
          <a:xfrm>
            <a:off x="5337630" y="2649984"/>
            <a:ext cx="1074057" cy="1126451"/>
          </a:xfrm>
          <a:prstGeom prst="rect">
            <a:avLst/>
          </a:prstGeom>
          <a:solidFill>
            <a:schemeClr val="accent4">
              <a:lumMod val="60000"/>
              <a:lumOff val="4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2/3*#ppt_w"/>
                                          </p:val>
                                        </p:tav>
                                        <p:tav tm="100000">
                                          <p:val>
                                            <p:strVal val="#ppt_w"/>
                                          </p:val>
                                        </p:tav>
                                      </p:tavLst>
                                    </p:anim>
                                    <p:anim calcmode="lin" valueType="num">
                                      <p:cBhvr>
                                        <p:cTn id="8" dur="1000" fill="hold"/>
                                        <p:tgtEl>
                                          <p:spTgt spid="4"/>
                                        </p:tgtEl>
                                        <p:attrNameLst>
                                          <p:attrName>ppt_h</p:attrName>
                                        </p:attrNameLst>
                                      </p:cBhvr>
                                      <p:tavLst>
                                        <p:tav tm="0">
                                          <p:val>
                                            <p:strVal val="2/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ox(in)">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10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8" presetClass="entr" presetSubtype="16"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diamond(in)">
                                      <p:cBhvr>
                                        <p:cTn id="28"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utoUpdateAnimBg="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5447" name="Picture 7" descr="3-5-9"/>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1573" r="33263" b="17755"/>
          <a:stretch>
            <a:fillRect/>
          </a:stretch>
        </p:blipFill>
        <p:spPr bwMode="auto">
          <a:xfrm>
            <a:off x="931300" y="1553447"/>
            <a:ext cx="1178041" cy="3503009"/>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9" name="Rectangle 8"/>
          <p:cNvSpPr>
            <a:spLocks noChangeArrowheads="1"/>
          </p:cNvSpPr>
          <p:nvPr/>
        </p:nvSpPr>
        <p:spPr bwMode="auto">
          <a:xfrm>
            <a:off x="3255948" y="178594"/>
            <a:ext cx="6150924"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200" dirty="0">
                <a:effectLst/>
                <a:latin typeface="华文楷体" panose="02010600040101010101" pitchFamily="2" charset="-122"/>
                <a:ea typeface="华文楷体" panose="02010600040101010101" pitchFamily="2" charset="-122"/>
              </a:rPr>
              <a:t>TTL</a:t>
            </a:r>
            <a:r>
              <a:rPr kumimoji="1" lang="zh-CN" altLang="en-US" sz="3200" dirty="0">
                <a:effectLst/>
                <a:latin typeface="华文楷体" panose="02010600040101010101" pitchFamily="2" charset="-122"/>
                <a:ea typeface="华文楷体" panose="02010600040101010101" pitchFamily="2" charset="-122"/>
              </a:rPr>
              <a:t>集成门电路</a:t>
            </a:r>
            <a:r>
              <a:rPr kumimoji="1" lang="zh-CN" altLang="en-US" sz="3200" dirty="0" smtClean="0">
                <a:effectLst/>
                <a:latin typeface="华文楷体" panose="02010600040101010101" pitchFamily="2" charset="-122"/>
                <a:ea typeface="华文楷体" panose="02010600040101010101" pitchFamily="2" charset="-122"/>
              </a:rPr>
              <a:t>典型中间级</a:t>
            </a:r>
            <a:r>
              <a:rPr kumimoji="1" lang="zh-CN" altLang="en-US" sz="3200" dirty="0">
                <a:effectLst/>
                <a:latin typeface="华文楷体" panose="02010600040101010101" pitchFamily="2" charset="-122"/>
                <a:ea typeface="华文楷体" panose="02010600040101010101" pitchFamily="2" charset="-122"/>
              </a:rPr>
              <a:t>形式</a:t>
            </a:r>
          </a:p>
        </p:txBody>
      </p:sp>
      <p:sp>
        <p:nvSpPr>
          <p:cNvPr id="27" name="矩形 26"/>
          <p:cNvSpPr/>
          <p:nvPr/>
        </p:nvSpPr>
        <p:spPr>
          <a:xfrm>
            <a:off x="1085497" y="3389621"/>
            <a:ext cx="356188" cy="400110"/>
          </a:xfrm>
          <a:prstGeom prst="rect">
            <a:avLst/>
          </a:prstGeom>
          <a:noFill/>
        </p:spPr>
        <p:txBody>
          <a:bodyPr wrap="none">
            <a:spAutoFit/>
          </a:bodyPr>
          <a:lstStyle/>
          <a:p>
            <a:r>
              <a:rPr lang="en-US" altLang="zh-CN" sz="2000" b="1" i="1" dirty="0">
                <a:solidFill>
                  <a:srgbClr val="FF0000"/>
                </a:solidFill>
                <a:latin typeface="Times New Roman" panose="02020603050405020304" pitchFamily="18" charset="0"/>
                <a:cs typeface="Times New Roman" panose="02020603050405020304" pitchFamily="18" charset="0"/>
              </a:rPr>
              <a:t>C</a:t>
            </a:r>
            <a:endParaRPr lang="x-none" sz="2000" b="1" i="1" baseline="-25000" dirty="0">
              <a:solidFill>
                <a:srgbClr val="FF0000"/>
              </a:solidFill>
              <a:latin typeface="Times New Roman" panose="02020603050405020304" pitchFamily="18" charset="0"/>
              <a:cs typeface="Times New Roman" panose="02020603050405020304" pitchFamily="18" charset="0"/>
            </a:endParaRPr>
          </a:p>
        </p:txBody>
      </p:sp>
      <p:sp>
        <p:nvSpPr>
          <p:cNvPr id="445442" name="Rectangle 2"/>
          <p:cNvSpPr>
            <a:spLocks noGrp="1" noChangeArrowheads="1"/>
          </p:cNvSpPr>
          <p:nvPr>
            <p:ph type="title"/>
          </p:nvPr>
        </p:nvSpPr>
        <p:spPr>
          <a:xfrm>
            <a:off x="310814" y="1002474"/>
            <a:ext cx="2475929" cy="455613"/>
          </a:xfrm>
        </p:spPr>
        <p:txBody>
          <a:bodyPr>
            <a:noAutofit/>
          </a:bodyPr>
          <a:lstStyle/>
          <a:p>
            <a:r>
              <a:rPr lang="zh-CN" altLang="en-US" sz="2800" b="1" u="sng" dirty="0" smtClean="0">
                <a:latin typeface="华文楷体" panose="02010600040101010101" pitchFamily="2" charset="-122"/>
                <a:ea typeface="华文楷体" panose="02010600040101010101" pitchFamily="2" charset="-122"/>
              </a:rPr>
              <a:t>单变量分相器</a:t>
            </a:r>
            <a:endParaRPr lang="zh-CN" altLang="en-US" sz="2800" b="1" u="sng" dirty="0">
              <a:latin typeface="华文楷体" panose="02010600040101010101" pitchFamily="2" charset="-122"/>
              <a:ea typeface="华文楷体" panose="02010600040101010101" pitchFamily="2" charset="-122"/>
            </a:endParaRPr>
          </a:p>
        </p:txBody>
      </p:sp>
      <p:sp>
        <p:nvSpPr>
          <p:cNvPr id="5" name="矩形 4"/>
          <p:cNvSpPr/>
          <p:nvPr/>
        </p:nvSpPr>
        <p:spPr>
          <a:xfrm>
            <a:off x="452750" y="5341371"/>
            <a:ext cx="2135137" cy="461665"/>
          </a:xfrm>
          <a:prstGeom prst="rect">
            <a:avLst/>
          </a:prstGeom>
        </p:spPr>
        <p:txBody>
          <a:bodyPr wrap="square">
            <a:spAutoFit/>
          </a:bodyPr>
          <a:lstStyle/>
          <a:p>
            <a:pPr algn="just"/>
            <a:r>
              <a:rPr lang="en-US" altLang="zh-CN" sz="2400" b="1" dirty="0" smtClean="0">
                <a:solidFill>
                  <a:srgbClr val="FF0000"/>
                </a:solidFill>
                <a:latin typeface="华文楷体" panose="02010600040101010101" pitchFamily="2" charset="-122"/>
                <a:ea typeface="华文楷体" panose="02010600040101010101" pitchFamily="2" charset="-122"/>
              </a:rPr>
              <a:t>F</a:t>
            </a:r>
            <a:r>
              <a:rPr lang="en-US" altLang="zh-CN" sz="2400" b="1" baseline="-25000" dirty="0" smtClean="0">
                <a:solidFill>
                  <a:srgbClr val="FF0000"/>
                </a:solidFill>
                <a:latin typeface="华文楷体" panose="02010600040101010101" pitchFamily="2" charset="-122"/>
                <a:ea typeface="华文楷体" panose="02010600040101010101" pitchFamily="2" charset="-122"/>
              </a:rPr>
              <a:t>1</a:t>
            </a:r>
            <a:r>
              <a:rPr lang="en-US" altLang="zh-CN" sz="2400" b="1" dirty="0" smtClean="0">
                <a:solidFill>
                  <a:srgbClr val="FF0000"/>
                </a:solidFill>
                <a:latin typeface="华文楷体" panose="02010600040101010101" pitchFamily="2" charset="-122"/>
                <a:ea typeface="华文楷体" panose="02010600040101010101" pitchFamily="2" charset="-122"/>
              </a:rPr>
              <a:t>=C</a:t>
            </a:r>
            <a:r>
              <a:rPr lang="en-US" altLang="zh-CN" sz="2400" b="1" dirty="0" smtClean="0">
                <a:solidFill>
                  <a:srgbClr val="FF0000"/>
                </a:solidFill>
                <a:latin typeface="Times New Roman" panose="02020603050405020304"/>
                <a:ea typeface="华文楷体" panose="02010600040101010101" pitchFamily="2" charset="-122"/>
                <a:cs typeface="Times New Roman" panose="02020603050405020304"/>
              </a:rPr>
              <a:t>'</a:t>
            </a:r>
            <a:r>
              <a:rPr lang="zh-CN" altLang="en-US" sz="2400" b="1" dirty="0" smtClean="0">
                <a:solidFill>
                  <a:srgbClr val="FF0000"/>
                </a:solidFill>
                <a:latin typeface="华文楷体" panose="02010600040101010101" pitchFamily="2" charset="-122"/>
                <a:ea typeface="华文楷体" panose="02010600040101010101" pitchFamily="2" charset="-122"/>
              </a:rPr>
              <a:t>，</a:t>
            </a:r>
            <a:r>
              <a:rPr lang="en-US" altLang="zh-CN" sz="2400" b="1" dirty="0">
                <a:solidFill>
                  <a:srgbClr val="FF0000"/>
                </a:solidFill>
                <a:latin typeface="华文楷体" panose="02010600040101010101" pitchFamily="2" charset="-122"/>
                <a:ea typeface="华文楷体" panose="02010600040101010101" pitchFamily="2" charset="-122"/>
              </a:rPr>
              <a:t> </a:t>
            </a:r>
            <a:r>
              <a:rPr lang="en-US" altLang="zh-CN" sz="2400" b="1" dirty="0" smtClean="0">
                <a:solidFill>
                  <a:srgbClr val="FF0000"/>
                </a:solidFill>
                <a:latin typeface="华文楷体" panose="02010600040101010101" pitchFamily="2" charset="-122"/>
                <a:ea typeface="华文楷体" panose="02010600040101010101" pitchFamily="2" charset="-122"/>
              </a:rPr>
              <a:t>F</a:t>
            </a:r>
            <a:r>
              <a:rPr lang="en-US" altLang="zh-CN" sz="2400" b="1" baseline="-25000" dirty="0" smtClean="0">
                <a:solidFill>
                  <a:srgbClr val="FF0000"/>
                </a:solidFill>
                <a:latin typeface="华文楷体" panose="02010600040101010101" pitchFamily="2" charset="-122"/>
                <a:ea typeface="华文楷体" panose="02010600040101010101" pitchFamily="2" charset="-122"/>
              </a:rPr>
              <a:t>2</a:t>
            </a:r>
            <a:r>
              <a:rPr lang="en-US" altLang="zh-CN" sz="2400" b="1" dirty="0" smtClean="0">
                <a:solidFill>
                  <a:srgbClr val="FF0000"/>
                </a:solidFill>
                <a:latin typeface="华文楷体" panose="02010600040101010101" pitchFamily="2" charset="-122"/>
                <a:ea typeface="华文楷体" panose="02010600040101010101" pitchFamily="2" charset="-122"/>
              </a:rPr>
              <a:t>=C</a:t>
            </a:r>
            <a:endParaRPr lang="en-US" altLang="zh-CN" sz="2400" b="1" dirty="0">
              <a:solidFill>
                <a:srgbClr val="FF0000"/>
              </a:solidFill>
              <a:latin typeface="华文楷体" panose="02010600040101010101" pitchFamily="2" charset="-122"/>
              <a:ea typeface="华文楷体" panose="02010600040101010101" pitchFamily="2" charset="-122"/>
            </a:endParaRPr>
          </a:p>
        </p:txBody>
      </p:sp>
      <p:sp>
        <p:nvSpPr>
          <p:cNvPr id="32" name="矩形 31"/>
          <p:cNvSpPr/>
          <p:nvPr/>
        </p:nvSpPr>
        <p:spPr>
          <a:xfrm>
            <a:off x="1668195" y="2402169"/>
            <a:ext cx="441146" cy="400110"/>
          </a:xfrm>
          <a:prstGeom prst="rect">
            <a:avLst/>
          </a:prstGeom>
          <a:noFill/>
        </p:spPr>
        <p:txBody>
          <a:bodyPr wrap="none">
            <a:spAutoFit/>
          </a:bodyPr>
          <a:lstStyle/>
          <a:p>
            <a:r>
              <a:rPr lang="en-US" altLang="zh-CN" sz="2000" b="1" i="1" dirty="0" smtClean="0">
                <a:solidFill>
                  <a:srgbClr val="FF0000"/>
                </a:solidFill>
                <a:latin typeface="Times New Roman" panose="02020603050405020304" pitchFamily="18" charset="0"/>
                <a:cs typeface="Times New Roman" panose="02020603050405020304" pitchFamily="18" charset="0"/>
              </a:rPr>
              <a:t>F</a:t>
            </a:r>
            <a:r>
              <a:rPr lang="en-US" altLang="zh-CN" sz="2000" b="1" baseline="-25000" dirty="0" smtClean="0">
                <a:solidFill>
                  <a:srgbClr val="FF0000"/>
                </a:solidFill>
                <a:latin typeface="Times New Roman" panose="02020603050405020304" pitchFamily="18" charset="0"/>
                <a:cs typeface="Times New Roman" panose="02020603050405020304" pitchFamily="18" charset="0"/>
              </a:rPr>
              <a:t>1</a:t>
            </a:r>
            <a:endParaRPr lang="x-none" sz="2000" b="1" baseline="-25000" dirty="0">
              <a:solidFill>
                <a:srgbClr val="FF0000"/>
              </a:solidFill>
              <a:latin typeface="Times New Roman" panose="02020603050405020304" pitchFamily="18" charset="0"/>
              <a:cs typeface="Times New Roman" panose="02020603050405020304" pitchFamily="18" charset="0"/>
            </a:endParaRPr>
          </a:p>
        </p:txBody>
      </p:sp>
      <p:sp>
        <p:nvSpPr>
          <p:cNvPr id="34" name="矩形 33"/>
          <p:cNvSpPr/>
          <p:nvPr/>
        </p:nvSpPr>
        <p:spPr>
          <a:xfrm>
            <a:off x="1668195" y="3733717"/>
            <a:ext cx="441146" cy="400110"/>
          </a:xfrm>
          <a:prstGeom prst="rect">
            <a:avLst/>
          </a:prstGeom>
          <a:noFill/>
        </p:spPr>
        <p:txBody>
          <a:bodyPr wrap="none">
            <a:spAutoFit/>
          </a:bodyPr>
          <a:lstStyle/>
          <a:p>
            <a:r>
              <a:rPr lang="en-US" altLang="zh-CN" sz="2000" b="1" i="1" dirty="0" smtClean="0">
                <a:solidFill>
                  <a:srgbClr val="FF0000"/>
                </a:solidFill>
                <a:latin typeface="Times New Roman" panose="02020603050405020304" pitchFamily="18" charset="0"/>
                <a:cs typeface="Times New Roman" panose="02020603050405020304" pitchFamily="18" charset="0"/>
              </a:rPr>
              <a:t>F</a:t>
            </a:r>
            <a:r>
              <a:rPr lang="en-US" altLang="zh-CN" sz="2000" b="1" baseline="-25000" dirty="0" smtClean="0">
                <a:solidFill>
                  <a:srgbClr val="FF0000"/>
                </a:solidFill>
                <a:latin typeface="Times New Roman" panose="02020603050405020304" pitchFamily="18" charset="0"/>
                <a:cs typeface="Times New Roman" panose="02020603050405020304" pitchFamily="18" charset="0"/>
              </a:rPr>
              <a:t>2</a:t>
            </a:r>
            <a:endParaRPr lang="x-none" sz="2000" b="1" baseline="-25000" dirty="0">
              <a:solidFill>
                <a:srgbClr val="FF0000"/>
              </a:solidFill>
              <a:latin typeface="Times New Roman" panose="02020603050405020304" pitchFamily="18" charset="0"/>
              <a:cs typeface="Times New Roman" panose="02020603050405020304" pitchFamily="18" charset="0"/>
            </a:endParaRPr>
          </a:p>
        </p:txBody>
      </p:sp>
      <p:sp>
        <p:nvSpPr>
          <p:cNvPr id="25" name="Rectangle 2"/>
          <p:cNvSpPr txBox="1">
            <a:spLocks noChangeArrowheads="1"/>
          </p:cNvSpPr>
          <p:nvPr/>
        </p:nvSpPr>
        <p:spPr>
          <a:xfrm>
            <a:off x="4476413" y="994617"/>
            <a:ext cx="3593529" cy="4556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u="sng" dirty="0">
                <a:latin typeface="华文楷体" panose="02010600040101010101" pitchFamily="2" charset="-122"/>
                <a:ea typeface="华文楷体" panose="02010600040101010101" pitchFamily="2" charset="-122"/>
              </a:rPr>
              <a:t>两</a:t>
            </a:r>
            <a:r>
              <a:rPr lang="zh-CN" altLang="en-US" sz="2800" b="1" u="sng" dirty="0" smtClean="0">
                <a:latin typeface="华文楷体" panose="02010600040101010101" pitchFamily="2" charset="-122"/>
                <a:ea typeface="华文楷体" panose="02010600040101010101" pitchFamily="2" charset="-122"/>
              </a:rPr>
              <a:t>变量之或的分相器</a:t>
            </a:r>
            <a:endParaRPr lang="zh-CN" altLang="en-US" sz="2800" b="1" u="sng" dirty="0">
              <a:latin typeface="华文楷体" panose="02010600040101010101" pitchFamily="2" charset="-122"/>
              <a:ea typeface="华文楷体" panose="02010600040101010101" pitchFamily="2" charset="-122"/>
            </a:endParaRPr>
          </a:p>
        </p:txBody>
      </p:sp>
      <p:pic>
        <p:nvPicPr>
          <p:cNvPr id="911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4750" y="1648616"/>
            <a:ext cx="4536854" cy="34820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矩形 29"/>
          <p:cNvSpPr/>
          <p:nvPr/>
        </p:nvSpPr>
        <p:spPr>
          <a:xfrm>
            <a:off x="5205608" y="5239771"/>
            <a:ext cx="3335996" cy="460375"/>
          </a:xfrm>
          <a:prstGeom prst="rect">
            <a:avLst/>
          </a:prstGeom>
        </p:spPr>
        <p:txBody>
          <a:bodyPr wrap="square">
            <a:spAutoFit/>
          </a:bodyPr>
          <a:lstStyle/>
          <a:p>
            <a:pPr algn="just"/>
            <a:r>
              <a:rPr lang="en-US" altLang="zh-CN" sz="2400" b="1" dirty="0" smtClean="0">
                <a:solidFill>
                  <a:srgbClr val="FF0000"/>
                </a:solidFill>
                <a:latin typeface="华文楷体" panose="02010600040101010101" pitchFamily="2" charset="-122"/>
                <a:ea typeface="华文楷体" panose="02010600040101010101" pitchFamily="2" charset="-122"/>
              </a:rPr>
              <a:t>F</a:t>
            </a:r>
            <a:r>
              <a:rPr lang="en-US" altLang="zh-CN" sz="2400" b="1" baseline="-25000" dirty="0" smtClean="0">
                <a:solidFill>
                  <a:srgbClr val="FF0000"/>
                </a:solidFill>
                <a:latin typeface="华文楷体" panose="02010600040101010101" pitchFamily="2" charset="-122"/>
                <a:ea typeface="华文楷体" panose="02010600040101010101" pitchFamily="2" charset="-122"/>
              </a:rPr>
              <a:t>2</a:t>
            </a:r>
            <a:r>
              <a:rPr lang="en-US" altLang="zh-CN" sz="2400" b="1" dirty="0" smtClean="0">
                <a:solidFill>
                  <a:srgbClr val="FF0000"/>
                </a:solidFill>
                <a:latin typeface="华文楷体" panose="02010600040101010101" pitchFamily="2" charset="-122"/>
                <a:ea typeface="华文楷体" panose="02010600040101010101" pitchFamily="2" charset="-122"/>
              </a:rPr>
              <a:t>=A+B</a:t>
            </a:r>
            <a:r>
              <a:rPr lang="zh-CN" altLang="en-US" sz="2400" b="1" dirty="0" smtClean="0">
                <a:solidFill>
                  <a:srgbClr val="FF0000"/>
                </a:solidFill>
                <a:latin typeface="华文楷体" panose="02010600040101010101" pitchFamily="2" charset="-122"/>
                <a:ea typeface="华文楷体" panose="02010600040101010101" pitchFamily="2" charset="-122"/>
              </a:rPr>
              <a:t>，</a:t>
            </a:r>
            <a:r>
              <a:rPr lang="en-US" altLang="zh-CN" sz="2400" b="1" dirty="0" smtClean="0">
                <a:solidFill>
                  <a:srgbClr val="FF0000"/>
                </a:solidFill>
                <a:latin typeface="华文楷体" panose="02010600040101010101" pitchFamily="2" charset="-122"/>
                <a:ea typeface="华文楷体" panose="02010600040101010101" pitchFamily="2" charset="-122"/>
              </a:rPr>
              <a:t> F</a:t>
            </a:r>
            <a:r>
              <a:rPr lang="en-US" altLang="zh-CN" sz="2400" b="1" baseline="-25000" dirty="0" smtClean="0">
                <a:solidFill>
                  <a:srgbClr val="FF0000"/>
                </a:solidFill>
                <a:latin typeface="华文楷体" panose="02010600040101010101" pitchFamily="2" charset="-122"/>
                <a:ea typeface="华文楷体" panose="02010600040101010101" pitchFamily="2" charset="-122"/>
              </a:rPr>
              <a:t>1</a:t>
            </a:r>
            <a:r>
              <a:rPr lang="en-US" altLang="zh-CN" sz="2400" b="1" dirty="0" smtClean="0">
                <a:solidFill>
                  <a:srgbClr val="FF0000"/>
                </a:solidFill>
                <a:latin typeface="华文楷体" panose="02010600040101010101" pitchFamily="2" charset="-122"/>
                <a:ea typeface="华文楷体" panose="02010600040101010101" pitchFamily="2" charset="-122"/>
              </a:rPr>
              <a:t>=(A+B)’</a:t>
            </a:r>
            <a:endParaRPr lang="en-US" altLang="zh-CN" sz="2400" b="1" dirty="0">
              <a:solidFill>
                <a:srgbClr val="FF0000"/>
              </a:solidFill>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277134" y="163285"/>
            <a:ext cx="1811337" cy="455612"/>
          </a:xfrm>
          <a:prstGeom prst="rect">
            <a:avLst/>
          </a:prstGeom>
          <a:solidFill>
            <a:schemeClr val="bg1"/>
          </a:solidFill>
          <a:ln>
            <a:noFill/>
          </a:ln>
          <a:effectLst/>
        </p:spPr>
        <p:txBody>
          <a:bodyPr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lang="en-US" altLang="zh-CN" sz="2800" dirty="0">
                <a:solidFill>
                  <a:srgbClr val="000000"/>
                </a:solidFill>
                <a:latin typeface="楷体" panose="02010609060101010101" pitchFamily="49" charset="-122"/>
                <a:ea typeface="楷体" panose="02010609060101010101" pitchFamily="49" charset="-122"/>
              </a:rPr>
              <a:t>4.</a:t>
            </a:r>
            <a:r>
              <a:rPr lang="zh-CN" altLang="en-US" sz="2800" dirty="0">
                <a:solidFill>
                  <a:srgbClr val="000000"/>
                </a:solidFill>
                <a:latin typeface="楷体" panose="02010609060101010101" pitchFamily="49" charset="-122"/>
                <a:ea typeface="楷体" panose="02010609060101010101" pitchFamily="49" charset="-122"/>
              </a:rPr>
              <a:t>异或门</a:t>
            </a:r>
          </a:p>
        </p:txBody>
      </p:sp>
      <p:sp>
        <p:nvSpPr>
          <p:cNvPr id="5" name="Rectangle 5"/>
          <p:cNvSpPr>
            <a:spLocks noChangeArrowheads="1"/>
          </p:cNvSpPr>
          <p:nvPr/>
        </p:nvSpPr>
        <p:spPr bwMode="auto">
          <a:xfrm>
            <a:off x="204107" y="610940"/>
            <a:ext cx="2520950" cy="954107"/>
          </a:xfrm>
          <a:prstGeom prst="rect">
            <a:avLst/>
          </a:prstGeom>
          <a:solidFill>
            <a:schemeClr val="bg1"/>
          </a:solidFill>
          <a:ln>
            <a:noFill/>
          </a:ln>
          <a:effectLst/>
        </p:spPr>
        <p:txBody>
          <a:bodyPr>
            <a:spAutoFit/>
          </a:bodyPr>
          <a:lstStyle/>
          <a:p>
            <a:pPr eaLnBrk="1" hangingPunct="1">
              <a:spcBef>
                <a:spcPct val="50000"/>
              </a:spcBef>
              <a:defRPr/>
            </a:pPr>
            <a:r>
              <a:rPr lang="zh-CN" altLang="en-US" sz="2800" dirty="0">
                <a:solidFill>
                  <a:srgbClr val="000000"/>
                </a:solidFill>
                <a:latin typeface="楷体" panose="02010609060101010101" pitchFamily="49" charset="-122"/>
                <a:ea typeface="楷体" panose="02010609060101010101" pitchFamily="49" charset="-122"/>
              </a:rPr>
              <a:t>异或门电路如图所示，则</a:t>
            </a:r>
          </a:p>
        </p:txBody>
      </p:sp>
      <p:graphicFrame>
        <p:nvGraphicFramePr>
          <p:cNvPr id="6" name="Object 8"/>
          <p:cNvGraphicFramePr>
            <a:graphicFrameLocks noChangeAspect="1"/>
          </p:cNvGraphicFramePr>
          <p:nvPr/>
        </p:nvGraphicFramePr>
        <p:xfrm>
          <a:off x="258083" y="1738085"/>
          <a:ext cx="2727325" cy="1892300"/>
        </p:xfrm>
        <a:graphic>
          <a:graphicData uri="http://schemas.openxmlformats.org/presentationml/2006/ole">
            <mc:AlternateContent xmlns:mc="http://schemas.openxmlformats.org/markup-compatibility/2006">
              <mc:Choice xmlns:v="urn:schemas-microsoft-com:vml" Requires="v">
                <p:oleObj spid="_x0000_s92176" name="公式" r:id="rId3" imgW="1244600" imgH="863600" progId="Equation.3">
                  <p:embed/>
                </p:oleObj>
              </mc:Choice>
              <mc:Fallback>
                <p:oleObj name="公式" r:id="rId3" imgW="1244600" imgH="863600" progId="Equation.3">
                  <p:embed/>
                  <p:pic>
                    <p:nvPicPr>
                      <p:cNvPr id="0" name="图片 921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083" y="1738085"/>
                        <a:ext cx="2727325" cy="1892300"/>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 Box 10"/>
          <p:cNvSpPr txBox="1">
            <a:spLocks noChangeArrowheads="1"/>
          </p:cNvSpPr>
          <p:nvPr/>
        </p:nvSpPr>
        <p:spPr bwMode="auto">
          <a:xfrm>
            <a:off x="0" y="3776435"/>
            <a:ext cx="3137808"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defRPr/>
            </a:pPr>
            <a:r>
              <a:rPr kumimoji="1" lang="zh-CN" altLang="en-US" sz="2800" dirty="0">
                <a:solidFill>
                  <a:srgbClr val="000000"/>
                </a:solidFill>
                <a:latin typeface="楷体" panose="02010609060101010101" pitchFamily="49" charset="-122"/>
                <a:ea typeface="楷体" panose="02010609060101010101" pitchFamily="49" charset="-122"/>
              </a:rPr>
              <a:t>注：与门和或门是在与非门和或非门的基础上加了一级反相器构成。</a:t>
            </a:r>
          </a:p>
        </p:txBody>
      </p:sp>
      <p:grpSp>
        <p:nvGrpSpPr>
          <p:cNvPr id="9" name="Group 16"/>
          <p:cNvGrpSpPr/>
          <p:nvPr/>
        </p:nvGrpSpPr>
        <p:grpSpPr bwMode="auto">
          <a:xfrm>
            <a:off x="3137808" y="182335"/>
            <a:ext cx="5905500" cy="5299075"/>
            <a:chOff x="1927" y="636"/>
            <a:chExt cx="3720" cy="3338"/>
          </a:xfrm>
        </p:grpSpPr>
        <p:pic>
          <p:nvPicPr>
            <p:cNvPr id="141319" name="Picture 4" descr="3-5-3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27" y="636"/>
              <a:ext cx="3720" cy="3338"/>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2" name="Text Box 12"/>
            <p:cNvSpPr txBox="1">
              <a:spLocks noChangeArrowheads="1"/>
            </p:cNvSpPr>
            <p:nvPr/>
          </p:nvSpPr>
          <p:spPr bwMode="auto">
            <a:xfrm>
              <a:off x="3882" y="1389"/>
              <a:ext cx="4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2400" dirty="0">
                  <a:solidFill>
                    <a:srgbClr val="FF0000"/>
                  </a:solidFill>
                  <a:latin typeface="楷体" panose="02010609060101010101" pitchFamily="49" charset="-122"/>
                  <a:ea typeface="楷体" panose="02010609060101010101" pitchFamily="49" charset="-122"/>
                </a:rPr>
                <a:t>AB</a:t>
              </a:r>
            </a:p>
          </p:txBody>
        </p:sp>
        <p:sp>
          <p:nvSpPr>
            <p:cNvPr id="13" name="Text Box 13"/>
            <p:cNvSpPr txBox="1">
              <a:spLocks noChangeArrowheads="1"/>
            </p:cNvSpPr>
            <p:nvPr/>
          </p:nvSpPr>
          <p:spPr bwMode="auto">
            <a:xfrm>
              <a:off x="3295" y="2015"/>
              <a:ext cx="93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defRPr/>
              </a:pPr>
              <a:r>
                <a:rPr lang="en-US" altLang="zh-CN" sz="2400" b="1" dirty="0" smtClean="0">
                  <a:solidFill>
                    <a:srgbClr val="FF0000"/>
                  </a:solidFill>
                  <a:latin typeface="楷体" panose="02010609060101010101" pitchFamily="49" charset="-122"/>
                  <a:ea typeface="楷体" panose="02010609060101010101" pitchFamily="49" charset="-122"/>
                </a:rPr>
                <a:t>(A</a:t>
              </a:r>
              <a:r>
                <a:rPr lang="zh-CN" altLang="en-US" sz="2400" b="1" dirty="0">
                  <a:solidFill>
                    <a:srgbClr val="FF0000"/>
                  </a:solidFill>
                  <a:latin typeface="楷体" panose="02010609060101010101" pitchFamily="49" charset="-122"/>
                  <a:ea typeface="楷体" panose="02010609060101010101" pitchFamily="49" charset="-122"/>
                </a:rPr>
                <a:t>＋</a:t>
              </a:r>
              <a:r>
                <a:rPr lang="en-US" altLang="zh-CN" sz="2400" b="1" dirty="0" smtClean="0">
                  <a:solidFill>
                    <a:srgbClr val="FF0000"/>
                  </a:solidFill>
                  <a:latin typeface="楷体" panose="02010609060101010101" pitchFamily="49" charset="-122"/>
                  <a:ea typeface="楷体" panose="02010609060101010101" pitchFamily="49" charset="-122"/>
                </a:rPr>
                <a:t>B)</a:t>
              </a:r>
              <a:r>
                <a:rPr lang="en-US" altLang="zh-CN" sz="2800" b="1" dirty="0" smtClean="0">
                  <a:solidFill>
                    <a:srgbClr val="FF0000"/>
                  </a:solidFill>
                  <a:latin typeface="楷体" panose="02010609060101010101" pitchFamily="49" charset="-122"/>
                  <a:ea typeface="楷体" panose="02010609060101010101" pitchFamily="49" charset="-122"/>
                </a:rPr>
                <a:t>′</a:t>
              </a:r>
              <a:endParaRPr lang="en-US" altLang="zh-CN" sz="2800" b="1" dirty="0">
                <a:solidFill>
                  <a:srgbClr val="FF0000"/>
                </a:solidFill>
                <a:latin typeface="楷体" panose="02010609060101010101" pitchFamily="49" charset="-122"/>
                <a:ea typeface="楷体" panose="02010609060101010101" pitchFamily="49" charset="-122"/>
              </a:endParaRPr>
            </a:p>
          </p:txBody>
        </p:sp>
      </p:grpSp>
      <p:sp>
        <p:nvSpPr>
          <p:cNvPr id="10" name="矩形 9"/>
          <p:cNvSpPr/>
          <p:nvPr/>
        </p:nvSpPr>
        <p:spPr>
          <a:xfrm>
            <a:off x="6600373" y="1377723"/>
            <a:ext cx="1074057" cy="1126451"/>
          </a:xfrm>
          <a:prstGeom prst="rect">
            <a:avLst/>
          </a:prstGeom>
          <a:solidFill>
            <a:schemeClr val="accent4">
              <a:lumMod val="60000"/>
              <a:lumOff val="4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2/3*#ppt_w"/>
                                          </p:val>
                                        </p:tav>
                                        <p:tav tm="100000">
                                          <p:val>
                                            <p:strVal val="#ppt_w"/>
                                          </p:val>
                                        </p:tav>
                                      </p:tavLst>
                                    </p:anim>
                                    <p:anim calcmode="lin" valueType="num">
                                      <p:cBhvr>
                                        <p:cTn id="8" dur="1000" fill="hold"/>
                                        <p:tgtEl>
                                          <p:spTgt spid="4"/>
                                        </p:tgtEl>
                                        <p:attrNameLst>
                                          <p:attrName>ppt_h</p:attrName>
                                        </p:attrNameLst>
                                      </p:cBhvr>
                                      <p:tavLst>
                                        <p:tav tm="0">
                                          <p:val>
                                            <p:strVal val="2/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ox(in)">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10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8" presetClass="entr" presetSubtype="16"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diamond(in)">
                                      <p:cBhvr>
                                        <p:cTn id="33"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utoUpdateAnimBg="0"/>
      <p:bldP spid="10"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209684" y="774700"/>
            <a:ext cx="6121401"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800">
                <a:solidFill>
                  <a:srgbClr val="000000"/>
                </a:solidFill>
                <a:latin typeface="楷体" panose="02010609060101010101" pitchFamily="49" charset="-122"/>
                <a:ea typeface="楷体" panose="02010609060101010101" pitchFamily="49" charset="-122"/>
              </a:rPr>
              <a:t>二 、集电极开路与非门（</a:t>
            </a:r>
            <a:r>
              <a:rPr lang="en-US" altLang="zh-CN" sz="2800">
                <a:solidFill>
                  <a:srgbClr val="000000"/>
                </a:solidFill>
                <a:latin typeface="楷体" panose="02010609060101010101" pitchFamily="49" charset="-122"/>
                <a:ea typeface="楷体" panose="02010609060101010101" pitchFamily="49" charset="-122"/>
              </a:rPr>
              <a:t>OC</a:t>
            </a:r>
            <a:r>
              <a:rPr lang="zh-CN" altLang="en-US" sz="2800">
                <a:solidFill>
                  <a:srgbClr val="000000"/>
                </a:solidFill>
                <a:latin typeface="楷体" panose="02010609060101010101" pitchFamily="49" charset="-122"/>
                <a:ea typeface="楷体" panose="02010609060101010101" pitchFamily="49" charset="-122"/>
              </a:rPr>
              <a:t>门）</a:t>
            </a:r>
          </a:p>
        </p:txBody>
      </p:sp>
      <p:sp>
        <p:nvSpPr>
          <p:cNvPr id="5" name="Text Box 4"/>
          <p:cNvSpPr txBox="1">
            <a:spLocks noChangeArrowheads="1"/>
          </p:cNvSpPr>
          <p:nvPr/>
        </p:nvSpPr>
        <p:spPr bwMode="auto">
          <a:xfrm>
            <a:off x="222117" y="2594420"/>
            <a:ext cx="59769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kumimoji="1" lang="en-US" altLang="zh-CN" sz="2800" dirty="0">
                <a:solidFill>
                  <a:srgbClr val="000000"/>
                </a:solidFill>
                <a:latin typeface="楷体" panose="02010609060101010101" pitchFamily="49" charset="-122"/>
                <a:ea typeface="楷体" panose="02010609060101010101" pitchFamily="49" charset="-122"/>
              </a:rPr>
              <a:t>1.</a:t>
            </a:r>
            <a:r>
              <a:rPr lang="zh-CN" altLang="en-US" sz="2800" dirty="0">
                <a:solidFill>
                  <a:srgbClr val="000000"/>
                </a:solidFill>
                <a:latin typeface="楷体" panose="02010609060101010101" pitchFamily="49" charset="-122"/>
                <a:ea typeface="楷体" panose="02010609060101010101" pitchFamily="49" charset="-122"/>
              </a:rPr>
              <a:t>推拉式输出电路结构的局限性</a:t>
            </a:r>
            <a:endParaRPr kumimoji="1" lang="zh-CN" altLang="en-US" sz="2800" dirty="0">
              <a:solidFill>
                <a:srgbClr val="000000"/>
              </a:solidFill>
              <a:latin typeface="楷体" panose="02010609060101010101" pitchFamily="49" charset="-122"/>
              <a:ea typeface="楷体" panose="02010609060101010101" pitchFamily="49" charset="-122"/>
            </a:endParaRPr>
          </a:p>
        </p:txBody>
      </p:sp>
      <p:sp>
        <p:nvSpPr>
          <p:cNvPr id="6" name="Text Box 5"/>
          <p:cNvSpPr txBox="1">
            <a:spLocks noChangeArrowheads="1"/>
          </p:cNvSpPr>
          <p:nvPr/>
        </p:nvSpPr>
        <p:spPr bwMode="auto">
          <a:xfrm>
            <a:off x="222117" y="1489848"/>
            <a:ext cx="619283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kumimoji="1" lang="zh-CN" altLang="en-US" sz="2800" dirty="0">
                <a:solidFill>
                  <a:srgbClr val="000000"/>
                </a:solidFill>
                <a:latin typeface="楷体" panose="02010609060101010101" pitchFamily="49" charset="-122"/>
                <a:ea typeface="楷体" panose="02010609060101010101" pitchFamily="49" charset="-122"/>
              </a:rPr>
              <a:t>与</a:t>
            </a:r>
            <a:r>
              <a:rPr kumimoji="1" lang="en-US" altLang="zh-CN" sz="2800" dirty="0">
                <a:solidFill>
                  <a:srgbClr val="000000"/>
                </a:solidFill>
                <a:latin typeface="楷体" panose="02010609060101010101" pitchFamily="49" charset="-122"/>
                <a:ea typeface="楷体" panose="02010609060101010101" pitchFamily="49" charset="-122"/>
              </a:rPr>
              <a:t>OD</a:t>
            </a:r>
            <a:r>
              <a:rPr kumimoji="1" lang="zh-CN" altLang="en-US" sz="2800" dirty="0">
                <a:solidFill>
                  <a:srgbClr val="000000"/>
                </a:solidFill>
                <a:latin typeface="楷体" panose="02010609060101010101" pitchFamily="49" charset="-122"/>
                <a:ea typeface="楷体" panose="02010609060101010101" pitchFamily="49" charset="-122"/>
              </a:rPr>
              <a:t>门一样，为了实现线与结构，</a:t>
            </a:r>
            <a:r>
              <a:rPr kumimoji="1" lang="en-US" altLang="zh-CN" sz="2800" dirty="0">
                <a:solidFill>
                  <a:srgbClr val="000000"/>
                </a:solidFill>
                <a:latin typeface="楷体" panose="02010609060101010101" pitchFamily="49" charset="-122"/>
                <a:ea typeface="楷体" panose="02010609060101010101" pitchFamily="49" charset="-122"/>
              </a:rPr>
              <a:t>TTL</a:t>
            </a:r>
            <a:r>
              <a:rPr kumimoji="1" lang="zh-CN" altLang="en-US" sz="2800" dirty="0">
                <a:solidFill>
                  <a:srgbClr val="000000"/>
                </a:solidFill>
                <a:latin typeface="楷体" panose="02010609060101010101" pitchFamily="49" charset="-122"/>
                <a:ea typeface="楷体" panose="02010609060101010101" pitchFamily="49" charset="-122"/>
              </a:rPr>
              <a:t>与非门也可以采用集电极开路的形式。</a:t>
            </a:r>
          </a:p>
        </p:txBody>
      </p:sp>
      <p:sp>
        <p:nvSpPr>
          <p:cNvPr id="8" name="Rectangle 14"/>
          <p:cNvSpPr>
            <a:spLocks noChangeArrowheads="1"/>
          </p:cNvSpPr>
          <p:nvPr/>
        </p:nvSpPr>
        <p:spPr bwMode="auto">
          <a:xfrm>
            <a:off x="114167" y="3313559"/>
            <a:ext cx="6192838"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zh-CN" altLang="en-US" sz="2800" dirty="0">
                <a:solidFill>
                  <a:srgbClr val="000000"/>
                </a:solidFill>
                <a:latin typeface="楷体" panose="02010609060101010101" pitchFamily="49" charset="-122"/>
                <a:ea typeface="楷体" panose="02010609060101010101" pitchFamily="49" charset="-122"/>
              </a:rPr>
              <a:t>如图所示将推拉式</a:t>
            </a:r>
            <a:r>
              <a:rPr lang="en-US" altLang="zh-CN" sz="2800" dirty="0">
                <a:solidFill>
                  <a:srgbClr val="000000"/>
                </a:solidFill>
                <a:latin typeface="楷体" panose="02010609060101010101" pitchFamily="49" charset="-122"/>
                <a:ea typeface="楷体" panose="02010609060101010101" pitchFamily="49" charset="-122"/>
              </a:rPr>
              <a:t>TTL</a:t>
            </a:r>
            <a:r>
              <a:rPr lang="zh-CN" altLang="en-US" sz="2800" dirty="0">
                <a:solidFill>
                  <a:srgbClr val="000000"/>
                </a:solidFill>
                <a:latin typeface="楷体" panose="02010609060101010101" pitchFamily="49" charset="-122"/>
                <a:ea typeface="楷体" panose="02010609060101010101" pitchFamily="49" charset="-122"/>
              </a:rPr>
              <a:t>与非门的输出端并联，</a:t>
            </a:r>
            <a:r>
              <a:rPr kumimoji="1" lang="zh-CN" altLang="en-US" sz="2800" dirty="0">
                <a:solidFill>
                  <a:srgbClr val="000000"/>
                </a:solidFill>
                <a:latin typeface="楷体" panose="02010609060101010101" pitchFamily="49" charset="-122"/>
                <a:ea typeface="楷体" panose="02010609060101010101" pitchFamily="49" charset="-122"/>
              </a:rPr>
              <a:t>则当某一门的输出端为低电平，如</a:t>
            </a:r>
            <a:r>
              <a:rPr kumimoji="1" lang="en-US" altLang="zh-CN" sz="2800" i="1" dirty="0">
                <a:solidFill>
                  <a:srgbClr val="000000"/>
                </a:solidFill>
                <a:latin typeface="楷体" panose="02010609060101010101" pitchFamily="49" charset="-122"/>
                <a:ea typeface="楷体" panose="02010609060101010101" pitchFamily="49" charset="-122"/>
              </a:rPr>
              <a:t>Y</a:t>
            </a:r>
            <a:r>
              <a:rPr kumimoji="1" lang="en-US" altLang="zh-CN" sz="2800" baseline="-25000" dirty="0">
                <a:solidFill>
                  <a:srgbClr val="000000"/>
                </a:solidFill>
                <a:latin typeface="楷体" panose="02010609060101010101" pitchFamily="49" charset="-122"/>
                <a:ea typeface="楷体" panose="02010609060101010101" pitchFamily="49" charset="-122"/>
              </a:rPr>
              <a:t>2</a:t>
            </a:r>
            <a:r>
              <a:rPr kumimoji="1" lang="en-US" altLang="zh-CN" sz="2800" dirty="0">
                <a:solidFill>
                  <a:srgbClr val="000000"/>
                </a:solidFill>
                <a:latin typeface="楷体" panose="02010609060101010101" pitchFamily="49" charset="-122"/>
                <a:ea typeface="楷体" panose="02010609060101010101" pitchFamily="49" charset="-122"/>
              </a:rPr>
              <a:t>=0,</a:t>
            </a:r>
            <a:r>
              <a:rPr kumimoji="1" lang="zh-CN" altLang="en-US" sz="2800" dirty="0">
                <a:solidFill>
                  <a:srgbClr val="000000"/>
                </a:solidFill>
                <a:latin typeface="楷体" panose="02010609060101010101" pitchFamily="49" charset="-122"/>
                <a:ea typeface="楷体" panose="02010609060101010101" pitchFamily="49" charset="-122"/>
              </a:rPr>
              <a:t>则当</a:t>
            </a:r>
            <a:r>
              <a:rPr kumimoji="1" lang="en-US" altLang="zh-CN" sz="2800" dirty="0">
                <a:solidFill>
                  <a:srgbClr val="000000"/>
                </a:solidFill>
                <a:latin typeface="楷体" panose="02010609060101010101" pitchFamily="49" charset="-122"/>
                <a:ea typeface="楷体" panose="02010609060101010101" pitchFamily="49" charset="-122"/>
              </a:rPr>
              <a:t>Y</a:t>
            </a:r>
            <a:r>
              <a:rPr kumimoji="1" lang="en-US" altLang="zh-CN" sz="2800" baseline="-25000" dirty="0">
                <a:solidFill>
                  <a:srgbClr val="000000"/>
                </a:solidFill>
                <a:latin typeface="楷体" panose="02010609060101010101" pitchFamily="49" charset="-122"/>
                <a:ea typeface="楷体" panose="02010609060101010101" pitchFamily="49" charset="-122"/>
              </a:rPr>
              <a:t>1</a:t>
            </a:r>
            <a:r>
              <a:rPr kumimoji="1" lang="en-US" altLang="zh-CN" sz="2800" dirty="0">
                <a:solidFill>
                  <a:srgbClr val="000000"/>
                </a:solidFill>
                <a:latin typeface="楷体" panose="02010609060101010101" pitchFamily="49" charset="-122"/>
                <a:ea typeface="楷体" panose="02010609060101010101" pitchFamily="49" charset="-122"/>
              </a:rPr>
              <a:t>=1</a:t>
            </a:r>
            <a:r>
              <a:rPr kumimoji="1" lang="zh-CN" altLang="en-US" sz="2800" dirty="0">
                <a:solidFill>
                  <a:srgbClr val="000000"/>
                </a:solidFill>
                <a:latin typeface="楷体" panose="02010609060101010101" pitchFamily="49" charset="-122"/>
                <a:ea typeface="楷体" panose="02010609060101010101" pitchFamily="49" charset="-122"/>
              </a:rPr>
              <a:t>时，会有</a:t>
            </a:r>
            <a:r>
              <a:rPr kumimoji="1" lang="en-US" altLang="zh-CN" sz="2800" i="1" dirty="0">
                <a:solidFill>
                  <a:srgbClr val="000000"/>
                </a:solidFill>
                <a:latin typeface="楷体" panose="02010609060101010101" pitchFamily="49" charset="-122"/>
                <a:ea typeface="楷体" panose="02010609060101010101" pitchFamily="49" charset="-122"/>
              </a:rPr>
              <a:t>G</a:t>
            </a:r>
            <a:r>
              <a:rPr kumimoji="1" lang="en-US" altLang="zh-CN" sz="2800" baseline="-25000" dirty="0">
                <a:solidFill>
                  <a:srgbClr val="000000"/>
                </a:solidFill>
                <a:latin typeface="楷体" panose="02010609060101010101" pitchFamily="49" charset="-122"/>
                <a:ea typeface="楷体" panose="02010609060101010101" pitchFamily="49" charset="-122"/>
              </a:rPr>
              <a:t>1</a:t>
            </a:r>
            <a:r>
              <a:rPr kumimoji="1" lang="zh-CN" altLang="en-US" sz="2800" dirty="0">
                <a:solidFill>
                  <a:srgbClr val="000000"/>
                </a:solidFill>
                <a:latin typeface="楷体" panose="02010609060101010101" pitchFamily="49" charset="-122"/>
                <a:ea typeface="楷体" panose="02010609060101010101" pitchFamily="49" charset="-122"/>
              </a:rPr>
              <a:t>门的电流通过</a:t>
            </a:r>
            <a:r>
              <a:rPr kumimoji="1" lang="en-US" altLang="zh-CN" sz="2800" i="1" dirty="0">
                <a:solidFill>
                  <a:srgbClr val="000000"/>
                </a:solidFill>
                <a:latin typeface="楷体" panose="02010609060101010101" pitchFamily="49" charset="-122"/>
                <a:ea typeface="楷体" panose="02010609060101010101" pitchFamily="49" charset="-122"/>
              </a:rPr>
              <a:t>G</a:t>
            </a:r>
            <a:r>
              <a:rPr kumimoji="1" lang="en-US" altLang="zh-CN" sz="2800" baseline="-25000" dirty="0">
                <a:solidFill>
                  <a:srgbClr val="000000"/>
                </a:solidFill>
                <a:latin typeface="楷体" panose="02010609060101010101" pitchFamily="49" charset="-122"/>
                <a:ea typeface="楷体" panose="02010609060101010101" pitchFamily="49" charset="-122"/>
              </a:rPr>
              <a:t>2</a:t>
            </a:r>
            <a:r>
              <a:rPr kumimoji="1" lang="zh-CN" altLang="en-US" sz="2800" dirty="0">
                <a:solidFill>
                  <a:srgbClr val="000000"/>
                </a:solidFill>
                <a:latin typeface="楷体" panose="02010609060101010101" pitchFamily="49" charset="-122"/>
                <a:ea typeface="楷体" panose="02010609060101010101" pitchFamily="49" charset="-122"/>
              </a:rPr>
              <a:t>门的</a:t>
            </a:r>
            <a:r>
              <a:rPr kumimoji="1" lang="en-US" altLang="zh-CN" sz="2800" i="1" dirty="0">
                <a:solidFill>
                  <a:srgbClr val="000000"/>
                </a:solidFill>
                <a:latin typeface="楷体" panose="02010609060101010101" pitchFamily="49" charset="-122"/>
                <a:ea typeface="楷体" panose="02010609060101010101" pitchFamily="49" charset="-122"/>
              </a:rPr>
              <a:t>T</a:t>
            </a:r>
            <a:r>
              <a:rPr kumimoji="1" lang="en-US" altLang="zh-CN" sz="2800" baseline="-25000" dirty="0">
                <a:solidFill>
                  <a:srgbClr val="000000"/>
                </a:solidFill>
                <a:latin typeface="楷体" panose="02010609060101010101" pitchFamily="49" charset="-122"/>
                <a:ea typeface="楷体" panose="02010609060101010101" pitchFamily="49" charset="-122"/>
              </a:rPr>
              <a:t>5</a:t>
            </a:r>
            <a:r>
              <a:rPr kumimoji="1" lang="zh-CN" altLang="en-US" sz="2800" dirty="0">
                <a:solidFill>
                  <a:srgbClr val="000000"/>
                </a:solidFill>
                <a:latin typeface="楷体" panose="02010609060101010101" pitchFamily="49" charset="-122"/>
                <a:ea typeface="楷体" panose="02010609060101010101" pitchFamily="49" charset="-122"/>
              </a:rPr>
              <a:t>管，这个电流远远超过正常工作电路，有可能使</a:t>
            </a:r>
            <a:r>
              <a:rPr kumimoji="1" lang="en-US" altLang="zh-CN" sz="2800" i="1" dirty="0">
                <a:solidFill>
                  <a:srgbClr val="000000"/>
                </a:solidFill>
                <a:latin typeface="楷体" panose="02010609060101010101" pitchFamily="49" charset="-122"/>
                <a:ea typeface="楷体" panose="02010609060101010101" pitchFamily="49" charset="-122"/>
              </a:rPr>
              <a:t>T</a:t>
            </a:r>
            <a:r>
              <a:rPr kumimoji="1" lang="en-US" altLang="zh-CN" sz="2800" baseline="-25000" dirty="0">
                <a:solidFill>
                  <a:srgbClr val="000000"/>
                </a:solidFill>
                <a:latin typeface="楷体" panose="02010609060101010101" pitchFamily="49" charset="-122"/>
                <a:ea typeface="楷体" panose="02010609060101010101" pitchFamily="49" charset="-122"/>
              </a:rPr>
              <a:t>5</a:t>
            </a:r>
            <a:r>
              <a:rPr kumimoji="1" lang="zh-CN" altLang="en-US" sz="2800" dirty="0">
                <a:solidFill>
                  <a:srgbClr val="000000"/>
                </a:solidFill>
                <a:latin typeface="楷体" panose="02010609060101010101" pitchFamily="49" charset="-122"/>
                <a:ea typeface="楷体" panose="02010609060101010101" pitchFamily="49" charset="-122"/>
              </a:rPr>
              <a:t>管损坏</a:t>
            </a:r>
          </a:p>
        </p:txBody>
      </p:sp>
      <p:pic>
        <p:nvPicPr>
          <p:cNvPr id="142342" name="Picture 13" descr="3-5-3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5292" y="66376"/>
            <a:ext cx="2064791" cy="5493952"/>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ox(in)">
                                      <p:cBhvr>
                                        <p:cTn id="17" dur="1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amond(in)">
                                      <p:cBhvr>
                                        <p:cTn id="2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utoUpdateAnimBg="0"/>
      <p:bldP spid="6" grpId="0" autoUpdateAnimBg="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8211" descr="3-2-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7168" y="2922513"/>
            <a:ext cx="2901950" cy="3168650"/>
          </a:xfrm>
          <a:prstGeom prst="rect">
            <a:avLst/>
          </a:prstGeom>
          <a:noFill/>
          <a:ln w="57150" cmpd="thickThin">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5" name="Text Box 12"/>
          <p:cNvSpPr txBox="1">
            <a:spLocks noChangeArrowheads="1"/>
          </p:cNvSpPr>
          <p:nvPr/>
        </p:nvSpPr>
        <p:spPr>
          <a:xfrm>
            <a:off x="596520" y="1460500"/>
            <a:ext cx="8000819" cy="1159192"/>
          </a:xfrm>
          <a:prstGeom prst="rect">
            <a:avLst/>
          </a:prstGeom>
          <a:solidFill>
            <a:schemeClr val="tx2">
              <a:lumMod val="20000"/>
              <a:lumOff val="80000"/>
            </a:schemeClr>
          </a:solidFill>
          <a:ln w="76200" cmpd="tri">
            <a:solidFill>
              <a:schemeClr val="tx2"/>
            </a:solidFill>
            <a:miter lim="800000"/>
            <a:headEnd type="none" w="sm" len="sm"/>
            <a:tailEnd type="none" w="sm" len="sm"/>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可以用输入信号的高低电平来控制二极管的开关状态，并在输出端得到相应的高低电平。</a:t>
            </a:r>
            <a:endParaRPr lang="zh-CN" altLang="en-US" sz="2800" i="1" baseline="-250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文本框 57348"/>
          <p:cNvSpPr txBox="1">
            <a:spLocks noChangeArrowheads="1"/>
          </p:cNvSpPr>
          <p:nvPr/>
        </p:nvSpPr>
        <p:spPr bwMode="auto">
          <a:xfrm>
            <a:off x="3603137" y="189335"/>
            <a:ext cx="545196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3000" b="1" dirty="0">
                <a:latin typeface="Times New Roman" panose="02020603050405020304" pitchFamily="18" charset="0"/>
                <a:ea typeface="楷体" panose="02010609060101010101" pitchFamily="49" charset="-122"/>
                <a:cs typeface="Times New Roman" panose="02020603050405020304" pitchFamily="18" charset="0"/>
              </a:rPr>
              <a:t>3.2.1 </a:t>
            </a:r>
            <a:r>
              <a:rPr lang="zh-CN" altLang="en-US" sz="3000" b="1" dirty="0">
                <a:latin typeface="Times New Roman" panose="02020603050405020304" pitchFamily="18" charset="0"/>
                <a:ea typeface="楷体" panose="02010609060101010101" pitchFamily="49" charset="-122"/>
                <a:cs typeface="Times New Roman" panose="02020603050405020304" pitchFamily="18" charset="0"/>
              </a:rPr>
              <a:t>半导体二极管的开关特性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2/3*#ppt_w"/>
                                          </p:val>
                                        </p:tav>
                                        <p:tav tm="100000">
                                          <p:val>
                                            <p:strVal val="#ppt_w"/>
                                          </p:val>
                                        </p:tav>
                                      </p:tavLst>
                                    </p:anim>
                                    <p:anim calcmode="lin" valueType="num">
                                      <p:cBhvr>
                                        <p:cTn id="8" dur="500" fill="hold"/>
                                        <p:tgtEl>
                                          <p:spTgt spid="5"/>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6"/>
          <p:cNvSpPr>
            <a:spLocks noChangeArrowheads="1"/>
          </p:cNvSpPr>
          <p:nvPr/>
        </p:nvSpPr>
        <p:spPr bwMode="auto">
          <a:xfrm>
            <a:off x="250825" y="1544282"/>
            <a:ext cx="6157119"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defRPr/>
            </a:pPr>
            <a:r>
              <a:rPr lang="en-US" altLang="zh-CN" sz="2800" dirty="0">
                <a:solidFill>
                  <a:srgbClr val="000000"/>
                </a:solidFill>
                <a:latin typeface="楷体" panose="02010609060101010101" pitchFamily="49" charset="-122"/>
                <a:ea typeface="楷体" panose="02010609060101010101" pitchFamily="49" charset="-122"/>
              </a:rPr>
              <a:t>① </a:t>
            </a:r>
            <a:r>
              <a:rPr lang="zh-CN" altLang="en-US" sz="2800" dirty="0">
                <a:solidFill>
                  <a:srgbClr val="000000"/>
                </a:solidFill>
                <a:latin typeface="楷体" panose="02010609060101010101" pitchFamily="49" charset="-122"/>
                <a:ea typeface="楷体" panose="02010609060101010101" pitchFamily="49" charset="-122"/>
              </a:rPr>
              <a:t>输出电平不可调</a:t>
            </a:r>
          </a:p>
          <a:p>
            <a:pPr eaLnBrk="1" hangingPunct="1">
              <a:defRPr/>
            </a:pPr>
            <a:r>
              <a:rPr lang="zh-CN" altLang="en-US" sz="2800" dirty="0">
                <a:solidFill>
                  <a:srgbClr val="000000"/>
                </a:solidFill>
                <a:latin typeface="楷体" panose="02010609060101010101" pitchFamily="49" charset="-122"/>
                <a:ea typeface="楷体" panose="02010609060101010101" pitchFamily="49" charset="-122"/>
              </a:rPr>
              <a:t>② 负载能力不强，尤其是高电平输出</a:t>
            </a:r>
          </a:p>
          <a:p>
            <a:pPr eaLnBrk="1" hangingPunct="1">
              <a:defRPr/>
            </a:pPr>
            <a:r>
              <a:rPr lang="zh-CN" altLang="en-US" sz="2800" dirty="0">
                <a:solidFill>
                  <a:srgbClr val="000000"/>
                </a:solidFill>
                <a:latin typeface="楷体" panose="02010609060101010101" pitchFamily="49" charset="-122"/>
                <a:ea typeface="楷体" panose="02010609060101010101" pitchFamily="49" charset="-122"/>
              </a:rPr>
              <a:t>③ 输出端不能并联使用</a:t>
            </a:r>
          </a:p>
        </p:txBody>
      </p:sp>
      <p:sp>
        <p:nvSpPr>
          <p:cNvPr id="6" name="Rectangle 17"/>
          <p:cNvSpPr txBox="1">
            <a:spLocks noChangeArrowheads="1"/>
          </p:cNvSpPr>
          <p:nvPr/>
        </p:nvSpPr>
        <p:spPr bwMode="auto">
          <a:xfrm>
            <a:off x="143669" y="2986427"/>
            <a:ext cx="6264275" cy="17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dirty="0">
                <a:solidFill>
                  <a:srgbClr val="000000"/>
                </a:solidFill>
                <a:latin typeface="楷体" panose="02010609060101010101" pitchFamily="49" charset="-122"/>
                <a:ea typeface="楷体" panose="02010609060101010101" pitchFamily="49" charset="-122"/>
              </a:rPr>
              <a:t>为了使</a:t>
            </a:r>
            <a:r>
              <a:rPr kumimoji="1" lang="en-US" altLang="zh-CN" sz="2800" dirty="0">
                <a:solidFill>
                  <a:srgbClr val="000000"/>
                </a:solidFill>
                <a:latin typeface="楷体" panose="02010609060101010101" pitchFamily="49" charset="-122"/>
                <a:ea typeface="楷体" panose="02010609060101010101" pitchFamily="49" charset="-122"/>
              </a:rPr>
              <a:t>TTL</a:t>
            </a:r>
            <a:r>
              <a:rPr kumimoji="1" lang="zh-CN" altLang="en-US" sz="2800" dirty="0">
                <a:solidFill>
                  <a:srgbClr val="000000"/>
                </a:solidFill>
                <a:latin typeface="楷体" panose="02010609060101010101" pitchFamily="49" charset="-122"/>
                <a:ea typeface="楷体" panose="02010609060101010101" pitchFamily="49" charset="-122"/>
              </a:rPr>
              <a:t>与非门能实现线与功能，去掉输出级的</a:t>
            </a:r>
            <a:r>
              <a:rPr kumimoji="1" lang="en-US" altLang="zh-CN" sz="2800" dirty="0">
                <a:solidFill>
                  <a:srgbClr val="000000"/>
                </a:solidFill>
                <a:latin typeface="楷体" panose="02010609060101010101" pitchFamily="49" charset="-122"/>
                <a:ea typeface="楷体" panose="02010609060101010101" pitchFamily="49" charset="-122"/>
              </a:rPr>
              <a:t>T</a:t>
            </a:r>
            <a:r>
              <a:rPr kumimoji="1" lang="en-US" altLang="zh-CN" sz="2800" baseline="-25000" dirty="0">
                <a:solidFill>
                  <a:srgbClr val="000000"/>
                </a:solidFill>
                <a:latin typeface="楷体" panose="02010609060101010101" pitchFamily="49" charset="-122"/>
                <a:ea typeface="楷体" panose="02010609060101010101" pitchFamily="49" charset="-122"/>
              </a:rPr>
              <a:t>4</a:t>
            </a:r>
            <a:r>
              <a:rPr kumimoji="1" lang="zh-CN" altLang="en-US" sz="2800" dirty="0">
                <a:solidFill>
                  <a:srgbClr val="000000"/>
                </a:solidFill>
                <a:latin typeface="楷体" panose="02010609060101010101" pitchFamily="49" charset="-122"/>
                <a:ea typeface="楷体" panose="02010609060101010101" pitchFamily="49" charset="-122"/>
              </a:rPr>
              <a:t>管，使</a:t>
            </a:r>
            <a:r>
              <a:rPr kumimoji="1" lang="en-US" altLang="zh-CN" sz="2800" dirty="0">
                <a:solidFill>
                  <a:srgbClr val="000000"/>
                </a:solidFill>
                <a:latin typeface="楷体" panose="02010609060101010101" pitchFamily="49" charset="-122"/>
                <a:ea typeface="楷体" panose="02010609060101010101" pitchFamily="49" charset="-122"/>
              </a:rPr>
              <a:t>T</a:t>
            </a:r>
            <a:r>
              <a:rPr kumimoji="1" lang="en-US" altLang="zh-CN" sz="2800" baseline="-25000" dirty="0">
                <a:solidFill>
                  <a:srgbClr val="000000"/>
                </a:solidFill>
                <a:latin typeface="楷体" panose="02010609060101010101" pitchFamily="49" charset="-122"/>
                <a:ea typeface="楷体" panose="02010609060101010101" pitchFamily="49" charset="-122"/>
              </a:rPr>
              <a:t>5</a:t>
            </a:r>
            <a:r>
              <a:rPr kumimoji="1" lang="zh-CN" altLang="en-US" sz="2800" dirty="0">
                <a:solidFill>
                  <a:srgbClr val="000000"/>
                </a:solidFill>
                <a:latin typeface="楷体" panose="02010609060101010101" pitchFamily="49" charset="-122"/>
                <a:ea typeface="楷体" panose="02010609060101010101" pitchFamily="49" charset="-122"/>
              </a:rPr>
              <a:t>管的集电极开路，就构成集电极开路门，即</a:t>
            </a:r>
            <a:r>
              <a:rPr kumimoji="1" lang="en-US" altLang="zh-CN" sz="2800" dirty="0">
                <a:solidFill>
                  <a:srgbClr val="000000"/>
                </a:solidFill>
                <a:latin typeface="楷体" panose="02010609060101010101" pitchFamily="49" charset="-122"/>
                <a:ea typeface="楷体" panose="02010609060101010101" pitchFamily="49" charset="-122"/>
              </a:rPr>
              <a:t>OC</a:t>
            </a:r>
            <a:r>
              <a:rPr kumimoji="1" lang="zh-CN" altLang="en-US" sz="2800" dirty="0">
                <a:solidFill>
                  <a:srgbClr val="000000"/>
                </a:solidFill>
                <a:latin typeface="楷体" panose="02010609060101010101" pitchFamily="49" charset="-122"/>
                <a:ea typeface="楷体" panose="02010609060101010101" pitchFamily="49" charset="-122"/>
              </a:rPr>
              <a:t>门。</a:t>
            </a:r>
          </a:p>
        </p:txBody>
      </p:sp>
      <p:sp>
        <p:nvSpPr>
          <p:cNvPr id="7" name="Rectangle 18"/>
          <p:cNvSpPr>
            <a:spLocks noChangeArrowheads="1"/>
          </p:cNvSpPr>
          <p:nvPr/>
        </p:nvSpPr>
        <p:spPr bwMode="auto">
          <a:xfrm>
            <a:off x="323850" y="968019"/>
            <a:ext cx="48275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zh-CN" altLang="en-US" sz="2800" dirty="0">
                <a:solidFill>
                  <a:srgbClr val="000000"/>
                </a:solidFill>
                <a:latin typeface="楷体" panose="02010609060101010101" pitchFamily="49" charset="-122"/>
                <a:ea typeface="楷体" panose="02010609060101010101" pitchFamily="49" charset="-122"/>
              </a:rPr>
              <a:t>推拉式输出电路结构的局限性</a:t>
            </a:r>
          </a:p>
        </p:txBody>
      </p:sp>
      <p:pic>
        <p:nvPicPr>
          <p:cNvPr id="143365" name="Picture 20" descr="3-5-3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56388" y="0"/>
            <a:ext cx="2137725" cy="5688013"/>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amond(in)">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194892" y="145745"/>
            <a:ext cx="3810000" cy="685800"/>
          </a:xfrm>
          <a:prstGeom prst="rect">
            <a:avLst/>
          </a:prstGeom>
          <a:solidFill>
            <a:schemeClr val="bg1"/>
          </a:solidFill>
          <a:ln>
            <a:noFill/>
          </a:ln>
          <a:effectLst/>
        </p:spPr>
        <p:txBody>
          <a:bodyPr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solidFill>
                  <a:srgbClr val="000000"/>
                </a:solidFill>
                <a:latin typeface="楷体" panose="02010609060101010101" pitchFamily="49" charset="-122"/>
                <a:ea typeface="楷体" panose="02010609060101010101" pitchFamily="49" charset="-122"/>
              </a:rPr>
              <a:t>2. OC</a:t>
            </a:r>
            <a:r>
              <a:rPr lang="zh-CN" altLang="en-US" sz="2800" dirty="0">
                <a:solidFill>
                  <a:srgbClr val="000000"/>
                </a:solidFill>
                <a:latin typeface="楷体" panose="02010609060101010101" pitchFamily="49" charset="-122"/>
                <a:ea typeface="楷体" panose="02010609060101010101" pitchFamily="49" charset="-122"/>
              </a:rPr>
              <a:t>门的结构特点</a:t>
            </a:r>
          </a:p>
        </p:txBody>
      </p:sp>
      <p:pic>
        <p:nvPicPr>
          <p:cNvPr id="144387" name="Picture 12" descr="3-5-33"/>
          <p:cNvPicPr>
            <a:picLocks noChangeAspect="1" noChangeArrowheads="1"/>
          </p:cNvPicPr>
          <p:nvPr/>
        </p:nvPicPr>
        <p:blipFill>
          <a:blip r:embed="rId3" cstate="print">
            <a:extLst>
              <a:ext uri="{28A0092B-C50C-407E-A947-70E740481C1C}">
                <a14:useLocalDpi xmlns:a14="http://schemas.microsoft.com/office/drawing/2010/main" val="0"/>
              </a:ext>
            </a:extLst>
          </a:blip>
          <a:srcRect b="2615"/>
          <a:stretch>
            <a:fillRect/>
          </a:stretch>
        </p:blipFill>
        <p:spPr bwMode="auto">
          <a:xfrm>
            <a:off x="1969479" y="1777695"/>
            <a:ext cx="5543550" cy="2730500"/>
          </a:xfrm>
          <a:prstGeom prst="rect">
            <a:avLst/>
          </a:prstGeom>
          <a:solidFill>
            <a:schemeClr val="bg1"/>
          </a:solidFill>
          <a:ln w="57150" cmpd="thickThin">
            <a:solidFill>
              <a:srgbClr val="FF0000"/>
            </a:solidFill>
            <a:miter lim="800000"/>
            <a:headEnd/>
            <a:tailEnd/>
          </a:ln>
        </p:spPr>
      </p:pic>
      <p:graphicFrame>
        <p:nvGraphicFramePr>
          <p:cNvPr id="8" name="Object 14"/>
          <p:cNvGraphicFramePr>
            <a:graphicFrameLocks noChangeAspect="1"/>
          </p:cNvGraphicFramePr>
          <p:nvPr/>
        </p:nvGraphicFramePr>
        <p:xfrm>
          <a:off x="339354" y="4668378"/>
          <a:ext cx="8424863" cy="1022350"/>
        </p:xfrm>
        <a:graphic>
          <a:graphicData uri="http://schemas.openxmlformats.org/presentationml/2006/ole">
            <mc:AlternateContent xmlns:mc="http://schemas.openxmlformats.org/markup-compatibility/2006">
              <mc:Choice xmlns:v="urn:schemas-microsoft-com:vml" Requires="v">
                <p:oleObj spid="_x0000_s80953" name="公式" r:id="rId4" imgW="3378200" imgH="431800" progId="Equation.3">
                  <p:embed/>
                </p:oleObj>
              </mc:Choice>
              <mc:Fallback>
                <p:oleObj name="公式" r:id="rId4" imgW="3378200" imgH="431800" progId="Equation.3">
                  <p:embed/>
                  <p:pic>
                    <p:nvPicPr>
                      <p:cNvPr id="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354" y="4668378"/>
                        <a:ext cx="8424863" cy="1022350"/>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Rectangle 16"/>
          <p:cNvSpPr>
            <a:spLocks noChangeArrowheads="1"/>
          </p:cNvSpPr>
          <p:nvPr/>
        </p:nvSpPr>
        <p:spPr bwMode="auto">
          <a:xfrm>
            <a:off x="194892" y="831545"/>
            <a:ext cx="8713788" cy="946150"/>
          </a:xfrm>
          <a:prstGeom prst="rect">
            <a:avLst/>
          </a:prstGeom>
          <a:solidFill>
            <a:schemeClr val="bg1"/>
          </a:solidFill>
          <a:ln>
            <a:noFill/>
          </a:ln>
          <a:effectLst/>
        </p:spPr>
        <p:txBody>
          <a:bodyPr>
            <a:spAutoFit/>
          </a:bodyPr>
          <a:lstStyle/>
          <a:p>
            <a:pPr eaLnBrk="1" hangingPunct="1">
              <a:defRPr/>
            </a:pPr>
            <a:r>
              <a:rPr kumimoji="1" lang="zh-CN" altLang="en-US" sz="2800" dirty="0">
                <a:solidFill>
                  <a:srgbClr val="000000"/>
                </a:solidFill>
                <a:latin typeface="楷体" panose="02010609060101010101" pitchFamily="49" charset="-122"/>
                <a:ea typeface="楷体" panose="02010609060101010101" pitchFamily="49" charset="-122"/>
              </a:rPr>
              <a:t>如图所示为</a:t>
            </a:r>
            <a:r>
              <a:rPr kumimoji="1" lang="en-US" altLang="zh-CN" sz="2800" dirty="0">
                <a:solidFill>
                  <a:srgbClr val="000000"/>
                </a:solidFill>
                <a:latin typeface="楷体" panose="02010609060101010101" pitchFamily="49" charset="-122"/>
                <a:ea typeface="楷体" panose="02010609060101010101" pitchFamily="49" charset="-122"/>
              </a:rPr>
              <a:t>OC</a:t>
            </a:r>
            <a:r>
              <a:rPr kumimoji="1" lang="zh-CN" altLang="en-US" sz="2800" dirty="0">
                <a:solidFill>
                  <a:srgbClr val="000000"/>
                </a:solidFill>
                <a:latin typeface="楷体" panose="02010609060101010101" pitchFamily="49" charset="-122"/>
                <a:ea typeface="楷体" panose="02010609060101010101" pitchFamily="49" charset="-122"/>
              </a:rPr>
              <a:t>门的电路和结构和符号，输出管的集电极开路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1000" fill="hold"/>
                                        <p:tgtEl>
                                          <p:spTgt spid="8"/>
                                        </p:tgtEl>
                                        <p:attrNameLst>
                                          <p:attrName>ppt_x</p:attrName>
                                        </p:attrNameLst>
                                      </p:cBhvr>
                                      <p:tavLst>
                                        <p:tav tm="0">
                                          <p:val>
                                            <p:strVal val="#ppt_x-.2"/>
                                          </p:val>
                                        </p:tav>
                                        <p:tav tm="100000">
                                          <p:val>
                                            <p:strVal val="#ppt_x"/>
                                          </p:val>
                                        </p:tav>
                                      </p:tavLst>
                                    </p:anim>
                                    <p:anim calcmode="lin" valueType="num">
                                      <p:cBhvr>
                                        <p:cTn id="18" dur="10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1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179385" y="46442"/>
            <a:ext cx="4752975" cy="863600"/>
          </a:xfrm>
          <a:prstGeom prst="rect">
            <a:avLst/>
          </a:prstGeom>
          <a:solidFill>
            <a:schemeClr val="bg1"/>
          </a:solidFill>
          <a:ln>
            <a:noFill/>
          </a:ln>
          <a:effectLst/>
        </p:spPr>
        <p:txBody>
          <a:bodyPr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a:solidFill>
                  <a:srgbClr val="000000"/>
                </a:solidFill>
                <a:latin typeface="楷体" panose="02010609060101010101" pitchFamily="49" charset="-122"/>
                <a:ea typeface="楷体" panose="02010609060101010101" pitchFamily="49" charset="-122"/>
              </a:rPr>
              <a:t>工作时需外接负载和电源，如图所示。</a:t>
            </a:r>
          </a:p>
        </p:txBody>
      </p:sp>
      <p:graphicFrame>
        <p:nvGraphicFramePr>
          <p:cNvPr id="5" name="Object 4"/>
          <p:cNvGraphicFramePr>
            <a:graphicFrameLocks noChangeAspect="1"/>
          </p:cNvGraphicFramePr>
          <p:nvPr/>
        </p:nvGraphicFramePr>
        <p:xfrm>
          <a:off x="277255" y="1017490"/>
          <a:ext cx="4380203" cy="3029778"/>
        </p:xfrm>
        <a:graphic>
          <a:graphicData uri="http://schemas.openxmlformats.org/presentationml/2006/ole">
            <mc:AlternateContent xmlns:mc="http://schemas.openxmlformats.org/markup-compatibility/2006">
              <mc:Choice xmlns:v="urn:schemas-microsoft-com:vml" Requires="v">
                <p:oleObj spid="_x0000_s82030" name="公式" r:id="rId3" imgW="1892300" imgH="1397000" progId="Equation.3">
                  <p:embed/>
                </p:oleObj>
              </mc:Choice>
              <mc:Fallback>
                <p:oleObj name="公式" r:id="rId3" imgW="1892300" imgH="13970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255" y="1017490"/>
                        <a:ext cx="4380203" cy="3029778"/>
                      </a:xfrm>
                      <a:prstGeom prst="rect">
                        <a:avLst/>
                      </a:prstGeom>
                      <a:solidFill>
                        <a:srgbClr val="FFFFFF"/>
                      </a:solidFill>
                      <a:ln w="57150" cmpd="thickThin">
                        <a:solidFill>
                          <a:srgbClr val="FF0000"/>
                        </a:solidFill>
                        <a:miter lim="800000"/>
                        <a:headEnd/>
                        <a:tailEnd/>
                      </a:ln>
                      <a:effectLst/>
                    </p:spPr>
                  </p:pic>
                </p:oleObj>
              </mc:Fallback>
            </mc:AlternateContent>
          </a:graphicData>
        </a:graphic>
      </p:graphicFrame>
      <p:graphicFrame>
        <p:nvGraphicFramePr>
          <p:cNvPr id="7" name="Object 7"/>
          <p:cNvGraphicFramePr>
            <a:graphicFrameLocks noChangeAspect="1"/>
          </p:cNvGraphicFramePr>
          <p:nvPr/>
        </p:nvGraphicFramePr>
        <p:xfrm>
          <a:off x="5300766" y="136216"/>
          <a:ext cx="3675063" cy="2774950"/>
        </p:xfrm>
        <a:graphic>
          <a:graphicData uri="http://schemas.openxmlformats.org/presentationml/2006/ole">
            <mc:AlternateContent xmlns:mc="http://schemas.openxmlformats.org/markup-compatibility/2006">
              <mc:Choice xmlns:v="urn:schemas-microsoft-com:vml" Requires="v">
                <p:oleObj spid="_x0000_s82031" name="Visio" r:id="rId5" imgW="1173480" imgH="782320" progId="Visio.Drawing.11">
                  <p:embed/>
                </p:oleObj>
              </mc:Choice>
              <mc:Fallback>
                <p:oleObj name="Visio" r:id="rId5" imgW="1173480" imgH="782320" progId="Visio.Drawing.11">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0766" y="136216"/>
                        <a:ext cx="3675063" cy="2774950"/>
                      </a:xfrm>
                      <a:prstGeom prst="rect">
                        <a:avLst/>
                      </a:prstGeom>
                      <a:solidFill>
                        <a:srgbClr val="FFFFFF"/>
                      </a:solidFill>
                      <a:ln w="57150" cap="sq" cmpd="thickThin">
                        <a:solidFill>
                          <a:srgbClr val="FF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8"/>
          <p:cNvSpPr>
            <a:spLocks noChangeArrowheads="1"/>
          </p:cNvSpPr>
          <p:nvPr/>
        </p:nvSpPr>
        <p:spPr bwMode="auto">
          <a:xfrm>
            <a:off x="-1" y="4434142"/>
            <a:ext cx="5867400"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algn="l" eaLnBrk="1" hangingPunct="1">
              <a:spcBef>
                <a:spcPct val="50000"/>
              </a:spcBef>
              <a:defRPr/>
            </a:pPr>
            <a:r>
              <a:rPr lang="zh-CN" altLang="en-US" sz="2800" dirty="0">
                <a:effectLst/>
                <a:latin typeface="楷体" panose="02010609060101010101" pitchFamily="49" charset="-122"/>
                <a:ea typeface="楷体" panose="02010609060101010101" pitchFamily="49" charset="-122"/>
              </a:rPr>
              <a:t>若利用</a:t>
            </a:r>
            <a:r>
              <a:rPr lang="en-US" altLang="zh-CN" sz="2800" dirty="0">
                <a:effectLst/>
                <a:latin typeface="楷体" panose="02010609060101010101" pitchFamily="49" charset="-122"/>
                <a:ea typeface="楷体" panose="02010609060101010101" pitchFamily="49" charset="-122"/>
              </a:rPr>
              <a:t>OC</a:t>
            </a:r>
            <a:r>
              <a:rPr lang="zh-CN" altLang="en-US" sz="2800" dirty="0">
                <a:effectLst/>
                <a:latin typeface="楷体" panose="02010609060101010101" pitchFamily="49" charset="-122"/>
                <a:ea typeface="楷体" panose="02010609060101010101" pitchFamily="49" charset="-122"/>
              </a:rPr>
              <a:t>门实现线与功能，则将几个</a:t>
            </a:r>
            <a:r>
              <a:rPr lang="en-US" altLang="zh-CN" sz="2800" dirty="0">
                <a:effectLst/>
                <a:latin typeface="楷体" panose="02010609060101010101" pitchFamily="49" charset="-122"/>
                <a:ea typeface="楷体" panose="02010609060101010101" pitchFamily="49" charset="-122"/>
              </a:rPr>
              <a:t>OC</a:t>
            </a:r>
            <a:r>
              <a:rPr lang="zh-CN" altLang="en-US" sz="2800" dirty="0">
                <a:effectLst/>
                <a:latin typeface="楷体" panose="02010609060101010101" pitchFamily="49" charset="-122"/>
                <a:ea typeface="楷体" panose="02010609060101010101" pitchFamily="49" charset="-122"/>
              </a:rPr>
              <a:t>门的输出并联起来用一个上拉电阻即可，如图所示。</a:t>
            </a:r>
          </a:p>
        </p:txBody>
      </p:sp>
      <p:pic>
        <p:nvPicPr>
          <p:cNvPr id="145414" name="Picture 9" descr="3-5-34"/>
          <p:cNvPicPr>
            <a:picLocks noChangeAspect="1" noChangeArrowheads="1"/>
          </p:cNvPicPr>
          <p:nvPr/>
        </p:nvPicPr>
        <p:blipFill>
          <a:blip r:embed="rId7" cstate="print">
            <a:extLst>
              <a:ext uri="{28A0092B-C50C-407E-A947-70E740481C1C}">
                <a14:useLocalDpi xmlns:a14="http://schemas.microsoft.com/office/drawing/2010/main" val="0"/>
              </a:ext>
            </a:extLst>
          </a:blip>
          <a:srcRect l="65594" t="17763" b="21909"/>
          <a:stretch>
            <a:fillRect/>
          </a:stretch>
        </p:blipFill>
        <p:spPr bwMode="auto">
          <a:xfrm>
            <a:off x="6120576" y="3031411"/>
            <a:ext cx="2511341" cy="2805462"/>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2" name="Text Box 13"/>
          <p:cNvSpPr txBox="1">
            <a:spLocks noChangeArrowheads="1"/>
          </p:cNvSpPr>
          <p:nvPr/>
        </p:nvSpPr>
        <p:spPr bwMode="auto">
          <a:xfrm>
            <a:off x="142081" y="4094418"/>
            <a:ext cx="5257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2800" u="sng" dirty="0">
                <a:solidFill>
                  <a:srgbClr val="000000"/>
                </a:solidFill>
                <a:latin typeface="楷体" panose="02010609060101010101" pitchFamily="49" charset="-122"/>
                <a:ea typeface="楷体" panose="02010609060101010101" pitchFamily="49" charset="-122"/>
              </a:rPr>
              <a:t>3. </a:t>
            </a:r>
            <a:r>
              <a:rPr lang="zh-CN" altLang="en-US" sz="2800" u="sng" dirty="0">
                <a:solidFill>
                  <a:srgbClr val="000000"/>
                </a:solidFill>
                <a:latin typeface="楷体" panose="02010609060101010101" pitchFamily="49" charset="-122"/>
                <a:ea typeface="楷体" panose="02010609060101010101" pitchFamily="49" charset="-122"/>
              </a:rPr>
              <a:t>线与的实现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ox(in)">
                                      <p:cBhvr>
                                        <p:cTn id="22" dur="10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amond(in)">
                                      <p:cBhvr>
                                        <p:cTn id="2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12"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6"/>
          <p:cNvGraphicFramePr>
            <a:graphicFrameLocks noChangeAspect="1"/>
          </p:cNvGraphicFramePr>
          <p:nvPr/>
        </p:nvGraphicFramePr>
        <p:xfrm>
          <a:off x="2322958" y="4988593"/>
          <a:ext cx="5903913" cy="534987"/>
        </p:xfrm>
        <a:graphic>
          <a:graphicData uri="http://schemas.openxmlformats.org/presentationml/2006/ole">
            <mc:AlternateContent xmlns:mc="http://schemas.openxmlformats.org/markup-compatibility/2006">
              <mc:Choice xmlns:v="urn:schemas-microsoft-com:vml" Requires="v">
                <p:oleObj spid="_x0000_s83001" name="公式" r:id="rId3" imgW="2373630" imgH="215900" progId="Equation.3">
                  <p:embed/>
                </p:oleObj>
              </mc:Choice>
              <mc:Fallback>
                <p:oleObj name="公式" r:id="rId3" imgW="2373630" imgH="2159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2958" y="4988593"/>
                        <a:ext cx="5903913" cy="534987"/>
                      </a:xfrm>
                      <a:prstGeom prst="rect">
                        <a:avLst/>
                      </a:prstGeom>
                      <a:solidFill>
                        <a:srgbClr val="FFFFFF"/>
                      </a:solidFill>
                      <a:ln w="57150" cmpd="thickThin">
                        <a:solidFill>
                          <a:schemeClr val="bg1"/>
                        </a:solidFill>
                        <a:miter lim="800000"/>
                        <a:headEnd/>
                        <a:tailEnd/>
                      </a:ln>
                    </p:spPr>
                  </p:pic>
                </p:oleObj>
              </mc:Fallback>
            </mc:AlternateContent>
          </a:graphicData>
        </a:graphic>
      </p:graphicFrame>
      <p:sp>
        <p:nvSpPr>
          <p:cNvPr id="5" name="Rectangle 7"/>
          <p:cNvSpPr txBox="1">
            <a:spLocks noChangeArrowheads="1"/>
          </p:cNvSpPr>
          <p:nvPr/>
        </p:nvSpPr>
        <p:spPr bwMode="auto">
          <a:xfrm>
            <a:off x="71436" y="224434"/>
            <a:ext cx="2017713" cy="576263"/>
          </a:xfrm>
          <a:prstGeom prst="rect">
            <a:avLst/>
          </a:prstGeom>
          <a:solidFill>
            <a:schemeClr val="bg1"/>
          </a:solidFill>
          <a:ln>
            <a:noFill/>
          </a:ln>
          <a:effectLst/>
        </p:spPr>
        <p:txBody>
          <a:bodyPr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a:solidFill>
                  <a:srgbClr val="000000"/>
                </a:solidFill>
                <a:latin typeface="楷体" panose="02010609060101010101" pitchFamily="49" charset="-122"/>
                <a:ea typeface="楷体" panose="02010609060101010101" pitchFamily="49" charset="-122"/>
              </a:rPr>
              <a:t>工作原理：</a:t>
            </a:r>
          </a:p>
        </p:txBody>
      </p:sp>
      <p:sp>
        <p:nvSpPr>
          <p:cNvPr id="7" name="Text Box 11"/>
          <p:cNvSpPr txBox="1">
            <a:spLocks noChangeArrowheads="1"/>
          </p:cNvSpPr>
          <p:nvPr/>
        </p:nvSpPr>
        <p:spPr bwMode="auto">
          <a:xfrm>
            <a:off x="0" y="800697"/>
            <a:ext cx="2160587"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dirty="0">
                <a:solidFill>
                  <a:srgbClr val="000000"/>
                </a:solidFill>
                <a:latin typeface="楷体" panose="02010609060101010101" pitchFamily="49" charset="-122"/>
                <a:ea typeface="楷体" panose="02010609060101010101" pitchFamily="49" charset="-122"/>
              </a:rPr>
              <a:t>对于图所示电路，只有</a:t>
            </a:r>
            <a:r>
              <a:rPr lang="en-US" altLang="zh-CN" sz="2800" i="1" dirty="0">
                <a:solidFill>
                  <a:srgbClr val="000000"/>
                </a:solidFill>
                <a:latin typeface="楷体" panose="02010609060101010101" pitchFamily="49" charset="-122"/>
                <a:ea typeface="楷体" panose="02010609060101010101" pitchFamily="49" charset="-122"/>
              </a:rPr>
              <a:t>Y</a:t>
            </a:r>
            <a:r>
              <a:rPr lang="en-US" altLang="zh-CN" sz="2800" baseline="-25000" dirty="0">
                <a:solidFill>
                  <a:srgbClr val="000000"/>
                </a:solidFill>
                <a:latin typeface="楷体" panose="02010609060101010101" pitchFamily="49" charset="-122"/>
                <a:ea typeface="楷体" panose="02010609060101010101" pitchFamily="49" charset="-122"/>
              </a:rPr>
              <a:t>1</a:t>
            </a:r>
            <a:r>
              <a:rPr lang="zh-CN" altLang="en-US" sz="2800" dirty="0">
                <a:solidFill>
                  <a:srgbClr val="000000"/>
                </a:solidFill>
                <a:latin typeface="楷体" panose="02010609060101010101" pitchFamily="49" charset="-122"/>
                <a:ea typeface="楷体" panose="02010609060101010101" pitchFamily="49" charset="-122"/>
              </a:rPr>
              <a:t>、</a:t>
            </a:r>
            <a:r>
              <a:rPr lang="en-US" altLang="zh-CN" sz="2800" i="1" dirty="0">
                <a:solidFill>
                  <a:srgbClr val="000000"/>
                </a:solidFill>
                <a:latin typeface="楷体" panose="02010609060101010101" pitchFamily="49" charset="-122"/>
                <a:ea typeface="楷体" panose="02010609060101010101" pitchFamily="49" charset="-122"/>
              </a:rPr>
              <a:t>Y</a:t>
            </a:r>
            <a:r>
              <a:rPr lang="en-US" altLang="zh-CN" sz="2800" i="1" baseline="-25000" dirty="0">
                <a:solidFill>
                  <a:srgbClr val="000000"/>
                </a:solidFill>
                <a:latin typeface="楷体" panose="02010609060101010101" pitchFamily="49" charset="-122"/>
                <a:ea typeface="楷体" panose="02010609060101010101" pitchFamily="49" charset="-122"/>
              </a:rPr>
              <a:t>2</a:t>
            </a:r>
            <a:r>
              <a:rPr lang="zh-CN" altLang="en-US" sz="2800" dirty="0">
                <a:solidFill>
                  <a:srgbClr val="000000"/>
                </a:solidFill>
                <a:latin typeface="楷体" panose="02010609060101010101" pitchFamily="49" charset="-122"/>
                <a:ea typeface="楷体" panose="02010609060101010101" pitchFamily="49" charset="-122"/>
              </a:rPr>
              <a:t>有一个为低电平，</a:t>
            </a:r>
            <a:r>
              <a:rPr lang="en-US" altLang="zh-CN" sz="2800" i="1" dirty="0">
                <a:solidFill>
                  <a:srgbClr val="000000"/>
                </a:solidFill>
                <a:latin typeface="楷体" panose="02010609060101010101" pitchFamily="49" charset="-122"/>
                <a:ea typeface="楷体" panose="02010609060101010101" pitchFamily="49" charset="-122"/>
              </a:rPr>
              <a:t>Y</a:t>
            </a:r>
            <a:r>
              <a:rPr lang="zh-CN" altLang="en-US" sz="2800" dirty="0">
                <a:solidFill>
                  <a:srgbClr val="000000"/>
                </a:solidFill>
                <a:latin typeface="楷体" panose="02010609060101010101" pitchFamily="49" charset="-122"/>
                <a:ea typeface="楷体" panose="02010609060101010101" pitchFamily="49" charset="-122"/>
              </a:rPr>
              <a:t>即为低电平；只有</a:t>
            </a:r>
            <a:r>
              <a:rPr lang="en-US" altLang="zh-CN" sz="2800" i="1" dirty="0">
                <a:solidFill>
                  <a:srgbClr val="000000"/>
                </a:solidFill>
                <a:latin typeface="楷体" panose="02010609060101010101" pitchFamily="49" charset="-122"/>
                <a:ea typeface="楷体" panose="02010609060101010101" pitchFamily="49" charset="-122"/>
              </a:rPr>
              <a:t>Y</a:t>
            </a:r>
            <a:r>
              <a:rPr lang="en-US" altLang="zh-CN" sz="2800" baseline="-25000" dirty="0">
                <a:solidFill>
                  <a:srgbClr val="000000"/>
                </a:solidFill>
                <a:latin typeface="楷体" panose="02010609060101010101" pitchFamily="49" charset="-122"/>
                <a:ea typeface="楷体" panose="02010609060101010101" pitchFamily="49" charset="-122"/>
              </a:rPr>
              <a:t>1</a:t>
            </a:r>
            <a:r>
              <a:rPr lang="zh-CN" altLang="en-US" sz="2800" dirty="0">
                <a:solidFill>
                  <a:srgbClr val="000000"/>
                </a:solidFill>
                <a:latin typeface="楷体" panose="02010609060101010101" pitchFamily="49" charset="-122"/>
                <a:ea typeface="楷体" panose="02010609060101010101" pitchFamily="49" charset="-122"/>
              </a:rPr>
              <a:t>、</a:t>
            </a:r>
            <a:r>
              <a:rPr lang="en-US" altLang="zh-CN" sz="2800" i="1" dirty="0">
                <a:solidFill>
                  <a:srgbClr val="000000"/>
                </a:solidFill>
                <a:latin typeface="楷体" panose="02010609060101010101" pitchFamily="49" charset="-122"/>
                <a:ea typeface="楷体" panose="02010609060101010101" pitchFamily="49" charset="-122"/>
              </a:rPr>
              <a:t>Y</a:t>
            </a:r>
            <a:r>
              <a:rPr lang="en-US" altLang="zh-CN" sz="2800" i="1" baseline="-25000" dirty="0">
                <a:solidFill>
                  <a:srgbClr val="000000"/>
                </a:solidFill>
                <a:latin typeface="楷体" panose="02010609060101010101" pitchFamily="49" charset="-122"/>
                <a:ea typeface="楷体" panose="02010609060101010101" pitchFamily="49" charset="-122"/>
              </a:rPr>
              <a:t>2</a:t>
            </a:r>
            <a:r>
              <a:rPr lang="zh-CN" altLang="en-US" sz="2800" dirty="0">
                <a:solidFill>
                  <a:srgbClr val="000000"/>
                </a:solidFill>
                <a:latin typeface="楷体" panose="02010609060101010101" pitchFamily="49" charset="-122"/>
                <a:ea typeface="楷体" panose="02010609060101010101" pitchFamily="49" charset="-122"/>
              </a:rPr>
              <a:t>同时为高电平，</a:t>
            </a:r>
            <a:r>
              <a:rPr lang="en-US" altLang="zh-CN" sz="2800" i="1" dirty="0">
                <a:solidFill>
                  <a:srgbClr val="000000"/>
                </a:solidFill>
                <a:latin typeface="楷体" panose="02010609060101010101" pitchFamily="49" charset="-122"/>
                <a:ea typeface="楷体" panose="02010609060101010101" pitchFamily="49" charset="-122"/>
              </a:rPr>
              <a:t>Y</a:t>
            </a:r>
            <a:r>
              <a:rPr lang="zh-CN" altLang="en-US" sz="2800" dirty="0">
                <a:solidFill>
                  <a:srgbClr val="000000"/>
                </a:solidFill>
                <a:latin typeface="楷体" panose="02010609060101010101" pitchFamily="49" charset="-122"/>
                <a:ea typeface="楷体" panose="02010609060101010101" pitchFamily="49" charset="-122"/>
              </a:rPr>
              <a:t>才为高电平；即</a:t>
            </a:r>
          </a:p>
        </p:txBody>
      </p:sp>
      <p:pic>
        <p:nvPicPr>
          <p:cNvPr id="146437" name="Picture 8" descr="3-5-3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45671" y="713365"/>
            <a:ext cx="6367462" cy="4057650"/>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amond(in)">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250825" y="148245"/>
            <a:ext cx="8713788" cy="1816524"/>
          </a:xfrm>
          <a:prstGeom prst="rect">
            <a:avLst/>
          </a:prstGeom>
          <a:solidFill>
            <a:schemeClr val="bg1"/>
          </a:solidFill>
          <a:ln>
            <a:noFill/>
          </a:ln>
          <a:effectLst/>
        </p:spPr>
        <p:txBody>
          <a:bodyPr lIns="92075" tIns="46038" rIns="92075" bIns="46038">
            <a:spAutoFit/>
          </a:bodyPr>
          <a:lstStyle/>
          <a:p>
            <a:pPr eaLnBrk="1" hangingPunct="1">
              <a:spcBef>
                <a:spcPct val="50000"/>
              </a:spcBef>
              <a:defRPr/>
            </a:pPr>
            <a:r>
              <a:rPr kumimoji="1" lang="zh-CN" altLang="en-US" sz="2800" dirty="0">
                <a:solidFill>
                  <a:srgbClr val="000000"/>
                </a:solidFill>
                <a:latin typeface="楷体" panose="02010609060101010101" pitchFamily="49" charset="-122"/>
                <a:ea typeface="楷体" panose="02010609060101010101" pitchFamily="49" charset="-122"/>
              </a:rPr>
              <a:t>例</a:t>
            </a:r>
            <a:r>
              <a:rPr kumimoji="1" lang="en-US" altLang="zh-CN" sz="2800" dirty="0">
                <a:solidFill>
                  <a:srgbClr val="000000"/>
                </a:solidFill>
                <a:latin typeface="楷体" panose="02010609060101010101" pitchFamily="49" charset="-122"/>
                <a:ea typeface="楷体" panose="02010609060101010101" pitchFamily="49" charset="-122"/>
              </a:rPr>
              <a:t>3.4.4  </a:t>
            </a:r>
            <a:r>
              <a:rPr kumimoji="1" lang="zh-CN" altLang="en-US" sz="2800" dirty="0">
                <a:solidFill>
                  <a:srgbClr val="000000"/>
                </a:solidFill>
                <a:latin typeface="楷体" panose="02010609060101010101" pitchFamily="49" charset="-122"/>
                <a:ea typeface="楷体" panose="02010609060101010101" pitchFamily="49" charset="-122"/>
              </a:rPr>
              <a:t>试为图电路中的外接电阻</a:t>
            </a:r>
            <a:r>
              <a:rPr kumimoji="1" lang="en-US" altLang="zh-CN" sz="2800" i="1" dirty="0">
                <a:solidFill>
                  <a:srgbClr val="000000"/>
                </a:solidFill>
                <a:latin typeface="楷体" panose="02010609060101010101" pitchFamily="49" charset="-122"/>
                <a:ea typeface="楷体" panose="02010609060101010101" pitchFamily="49" charset="-122"/>
              </a:rPr>
              <a:t>R</a:t>
            </a:r>
            <a:r>
              <a:rPr kumimoji="1" lang="en-US" altLang="zh-CN" sz="2800" baseline="-25000" dirty="0">
                <a:solidFill>
                  <a:srgbClr val="000000"/>
                </a:solidFill>
                <a:latin typeface="楷体" panose="02010609060101010101" pitchFamily="49" charset="-122"/>
                <a:ea typeface="楷体" panose="02010609060101010101" pitchFamily="49" charset="-122"/>
              </a:rPr>
              <a:t>L</a:t>
            </a:r>
            <a:r>
              <a:rPr kumimoji="1" lang="zh-CN" altLang="en-US" sz="2800" dirty="0">
                <a:solidFill>
                  <a:srgbClr val="000000"/>
                </a:solidFill>
                <a:latin typeface="楷体" panose="02010609060101010101" pitchFamily="49" charset="-122"/>
                <a:ea typeface="楷体" panose="02010609060101010101" pitchFamily="49" charset="-122"/>
              </a:rPr>
              <a:t>选定合适的阻值。已知</a:t>
            </a:r>
            <a:r>
              <a:rPr kumimoji="1" lang="en-US" altLang="zh-CN" sz="2800" dirty="0">
                <a:solidFill>
                  <a:srgbClr val="000000"/>
                </a:solidFill>
                <a:latin typeface="楷体" panose="02010609060101010101" pitchFamily="49" charset="-122"/>
                <a:ea typeface="楷体" panose="02010609060101010101" pitchFamily="49" charset="-122"/>
              </a:rPr>
              <a:t>G</a:t>
            </a:r>
            <a:r>
              <a:rPr kumimoji="1" lang="en-US" altLang="zh-CN" sz="2800" baseline="-25000" dirty="0">
                <a:solidFill>
                  <a:srgbClr val="000000"/>
                </a:solidFill>
                <a:latin typeface="楷体" panose="02010609060101010101" pitchFamily="49" charset="-122"/>
                <a:ea typeface="楷体" panose="02010609060101010101" pitchFamily="49" charset="-122"/>
              </a:rPr>
              <a:t>1</a:t>
            </a:r>
            <a:r>
              <a:rPr kumimoji="1" lang="zh-CN" altLang="en-US" sz="2800" dirty="0">
                <a:solidFill>
                  <a:srgbClr val="000000"/>
                </a:solidFill>
                <a:latin typeface="楷体" panose="02010609060101010101" pitchFamily="49" charset="-122"/>
                <a:ea typeface="楷体" panose="02010609060101010101" pitchFamily="49" charset="-122"/>
              </a:rPr>
              <a:t>、</a:t>
            </a:r>
            <a:r>
              <a:rPr kumimoji="1" lang="en-US" altLang="zh-CN" sz="2800" dirty="0">
                <a:solidFill>
                  <a:srgbClr val="000000"/>
                </a:solidFill>
                <a:latin typeface="楷体" panose="02010609060101010101" pitchFamily="49" charset="-122"/>
                <a:ea typeface="楷体" panose="02010609060101010101" pitchFamily="49" charset="-122"/>
              </a:rPr>
              <a:t>G</a:t>
            </a:r>
            <a:r>
              <a:rPr kumimoji="1" lang="en-US" altLang="zh-CN" sz="2800" baseline="-25000" dirty="0">
                <a:solidFill>
                  <a:srgbClr val="000000"/>
                </a:solidFill>
                <a:latin typeface="楷体" panose="02010609060101010101" pitchFamily="49" charset="-122"/>
                <a:ea typeface="楷体" panose="02010609060101010101" pitchFamily="49" charset="-122"/>
              </a:rPr>
              <a:t>2</a:t>
            </a:r>
            <a:r>
              <a:rPr kumimoji="1" lang="zh-CN" altLang="en-US" sz="2800" dirty="0">
                <a:solidFill>
                  <a:srgbClr val="000000"/>
                </a:solidFill>
                <a:latin typeface="楷体" panose="02010609060101010101" pitchFamily="49" charset="-122"/>
                <a:ea typeface="楷体" panose="02010609060101010101" pitchFamily="49" charset="-122"/>
              </a:rPr>
              <a:t>为</a:t>
            </a:r>
            <a:r>
              <a:rPr kumimoji="1" lang="en-US" altLang="zh-CN" sz="2800" dirty="0">
                <a:solidFill>
                  <a:srgbClr val="000000"/>
                </a:solidFill>
                <a:latin typeface="楷体" panose="02010609060101010101" pitchFamily="49" charset="-122"/>
                <a:ea typeface="楷体" panose="02010609060101010101" pitchFamily="49" charset="-122"/>
              </a:rPr>
              <a:t>OC</a:t>
            </a:r>
            <a:r>
              <a:rPr kumimoji="1" lang="zh-CN" altLang="en-US" sz="2800" dirty="0">
                <a:solidFill>
                  <a:srgbClr val="000000"/>
                </a:solidFill>
                <a:latin typeface="楷体" panose="02010609060101010101" pitchFamily="49" charset="-122"/>
                <a:ea typeface="楷体" panose="02010609060101010101" pitchFamily="49" charset="-122"/>
              </a:rPr>
              <a:t>门，输出管截止时的漏电流为</a:t>
            </a:r>
            <a:r>
              <a:rPr kumimoji="1" lang="en-US" altLang="zh-CN" sz="2800" dirty="0">
                <a:solidFill>
                  <a:srgbClr val="000000"/>
                </a:solidFill>
                <a:latin typeface="楷体" panose="02010609060101010101" pitchFamily="49" charset="-122"/>
                <a:ea typeface="楷体" panose="02010609060101010101" pitchFamily="49" charset="-122"/>
              </a:rPr>
              <a:t>I</a:t>
            </a:r>
            <a:r>
              <a:rPr kumimoji="1" lang="en-US" altLang="zh-CN" sz="2800" baseline="-25000" dirty="0">
                <a:solidFill>
                  <a:srgbClr val="000000"/>
                </a:solidFill>
                <a:latin typeface="楷体" panose="02010609060101010101" pitchFamily="49" charset="-122"/>
                <a:ea typeface="楷体" panose="02010609060101010101" pitchFamily="49" charset="-122"/>
              </a:rPr>
              <a:t>OH</a:t>
            </a:r>
            <a:r>
              <a:rPr kumimoji="1" lang="zh-CN" altLang="en-US" sz="2800" dirty="0">
                <a:solidFill>
                  <a:srgbClr val="000000"/>
                </a:solidFill>
                <a:latin typeface="楷体" panose="02010609060101010101" pitchFamily="49" charset="-122"/>
                <a:ea typeface="楷体" panose="02010609060101010101" pitchFamily="49" charset="-122"/>
              </a:rPr>
              <a:t>＝</a:t>
            </a:r>
            <a:r>
              <a:rPr kumimoji="1" lang="en-US" altLang="zh-CN" sz="2800" dirty="0">
                <a:solidFill>
                  <a:srgbClr val="000000"/>
                </a:solidFill>
                <a:latin typeface="楷体" panose="02010609060101010101" pitchFamily="49" charset="-122"/>
                <a:ea typeface="楷体" panose="02010609060101010101" pitchFamily="49" charset="-122"/>
              </a:rPr>
              <a:t>200μA</a:t>
            </a:r>
            <a:r>
              <a:rPr kumimoji="1" lang="zh-CN" altLang="en-US" sz="2800" dirty="0">
                <a:solidFill>
                  <a:srgbClr val="000000"/>
                </a:solidFill>
                <a:latin typeface="楷体" panose="02010609060101010101" pitchFamily="49" charset="-122"/>
                <a:ea typeface="楷体" panose="02010609060101010101" pitchFamily="49" charset="-122"/>
              </a:rPr>
              <a:t>，输出管导通时允许的最大负载电流为</a:t>
            </a:r>
            <a:r>
              <a:rPr kumimoji="1" lang="en-US" altLang="zh-CN" sz="2800" dirty="0" err="1">
                <a:solidFill>
                  <a:srgbClr val="000000"/>
                </a:solidFill>
                <a:latin typeface="楷体" panose="02010609060101010101" pitchFamily="49" charset="-122"/>
                <a:ea typeface="楷体" panose="02010609060101010101" pitchFamily="49" charset="-122"/>
              </a:rPr>
              <a:t>I</a:t>
            </a:r>
            <a:r>
              <a:rPr kumimoji="1" lang="en-US" altLang="zh-CN" sz="2800" baseline="-25000" dirty="0" err="1">
                <a:solidFill>
                  <a:srgbClr val="000000"/>
                </a:solidFill>
                <a:latin typeface="楷体" panose="02010609060101010101" pitchFamily="49" charset="-122"/>
                <a:ea typeface="楷体" panose="02010609060101010101" pitchFamily="49" charset="-122"/>
              </a:rPr>
              <a:t>OLmax</a:t>
            </a:r>
            <a:r>
              <a:rPr kumimoji="1" lang="zh-CN" altLang="en-US" sz="2800" dirty="0">
                <a:solidFill>
                  <a:srgbClr val="000000"/>
                </a:solidFill>
                <a:latin typeface="楷体" panose="02010609060101010101" pitchFamily="49" charset="-122"/>
                <a:ea typeface="楷体" panose="02010609060101010101" pitchFamily="49" charset="-122"/>
              </a:rPr>
              <a:t>＝</a:t>
            </a:r>
            <a:r>
              <a:rPr kumimoji="1" lang="en-US" altLang="zh-CN" sz="2800" dirty="0">
                <a:solidFill>
                  <a:srgbClr val="000000"/>
                </a:solidFill>
                <a:latin typeface="楷体" panose="02010609060101010101" pitchFamily="49" charset="-122"/>
                <a:ea typeface="楷体" panose="02010609060101010101" pitchFamily="49" charset="-122"/>
              </a:rPr>
              <a:t>16mA</a:t>
            </a:r>
            <a:r>
              <a:rPr kumimoji="1" lang="zh-CN" altLang="en-US" sz="2800" dirty="0">
                <a:solidFill>
                  <a:srgbClr val="000000"/>
                </a:solidFill>
                <a:latin typeface="楷体" panose="02010609060101010101" pitchFamily="49" charset="-122"/>
                <a:ea typeface="楷体" panose="02010609060101010101" pitchFamily="49" charset="-122"/>
              </a:rPr>
              <a:t>。</a:t>
            </a:r>
            <a:r>
              <a:rPr kumimoji="1" lang="en-US" altLang="zh-CN" sz="2800" dirty="0">
                <a:solidFill>
                  <a:srgbClr val="000000"/>
                </a:solidFill>
                <a:latin typeface="楷体" panose="02010609060101010101" pitchFamily="49" charset="-122"/>
                <a:ea typeface="楷体" panose="02010609060101010101" pitchFamily="49" charset="-122"/>
              </a:rPr>
              <a:t>G</a:t>
            </a:r>
            <a:r>
              <a:rPr kumimoji="1" lang="en-US" altLang="zh-CN" sz="2800" baseline="-25000" dirty="0">
                <a:solidFill>
                  <a:srgbClr val="000000"/>
                </a:solidFill>
                <a:latin typeface="楷体" panose="02010609060101010101" pitchFamily="49" charset="-122"/>
                <a:ea typeface="楷体" panose="02010609060101010101" pitchFamily="49" charset="-122"/>
              </a:rPr>
              <a:t>3</a:t>
            </a:r>
            <a:r>
              <a:rPr kumimoji="1" lang="zh-CN" altLang="en-US" sz="2800" dirty="0">
                <a:solidFill>
                  <a:srgbClr val="000000"/>
                </a:solidFill>
                <a:latin typeface="楷体" panose="02010609060101010101" pitchFamily="49" charset="-122"/>
                <a:ea typeface="楷体" panose="02010609060101010101" pitchFamily="49" charset="-122"/>
              </a:rPr>
              <a:t>、</a:t>
            </a:r>
            <a:r>
              <a:rPr kumimoji="1" lang="en-US" altLang="zh-CN" sz="2800" dirty="0">
                <a:solidFill>
                  <a:srgbClr val="000000"/>
                </a:solidFill>
                <a:latin typeface="楷体" panose="02010609060101010101" pitchFamily="49" charset="-122"/>
                <a:ea typeface="楷体" panose="02010609060101010101" pitchFamily="49" charset="-122"/>
              </a:rPr>
              <a:t>G</a:t>
            </a:r>
            <a:r>
              <a:rPr kumimoji="1" lang="en-US" altLang="zh-CN" sz="2800" baseline="-25000" dirty="0">
                <a:solidFill>
                  <a:srgbClr val="000000"/>
                </a:solidFill>
                <a:latin typeface="楷体" panose="02010609060101010101" pitchFamily="49" charset="-122"/>
                <a:ea typeface="楷体" panose="02010609060101010101" pitchFamily="49" charset="-122"/>
              </a:rPr>
              <a:t>4</a:t>
            </a:r>
            <a:r>
              <a:rPr kumimoji="1" lang="zh-CN" altLang="en-US" sz="2800" dirty="0">
                <a:solidFill>
                  <a:srgbClr val="000000"/>
                </a:solidFill>
                <a:latin typeface="楷体" panose="02010609060101010101" pitchFamily="49" charset="-122"/>
                <a:ea typeface="楷体" panose="02010609060101010101" pitchFamily="49" charset="-122"/>
              </a:rPr>
              <a:t>和</a:t>
            </a:r>
            <a:r>
              <a:rPr kumimoji="1" lang="en-US" altLang="zh-CN" sz="2800" dirty="0">
                <a:solidFill>
                  <a:srgbClr val="000000"/>
                </a:solidFill>
                <a:latin typeface="楷体" panose="02010609060101010101" pitchFamily="49" charset="-122"/>
                <a:ea typeface="楷体" panose="02010609060101010101" pitchFamily="49" charset="-122"/>
              </a:rPr>
              <a:t>G</a:t>
            </a:r>
            <a:r>
              <a:rPr kumimoji="1" lang="en-US" altLang="zh-CN" sz="2800" baseline="-25000" dirty="0">
                <a:solidFill>
                  <a:srgbClr val="000000"/>
                </a:solidFill>
                <a:latin typeface="楷体" panose="02010609060101010101" pitchFamily="49" charset="-122"/>
                <a:ea typeface="楷体" panose="02010609060101010101" pitchFamily="49" charset="-122"/>
              </a:rPr>
              <a:t>5</a:t>
            </a:r>
            <a:r>
              <a:rPr kumimoji="1" lang="zh-CN" altLang="en-US" sz="2800" dirty="0">
                <a:solidFill>
                  <a:srgbClr val="000000"/>
                </a:solidFill>
                <a:latin typeface="楷体" panose="02010609060101010101" pitchFamily="49" charset="-122"/>
                <a:ea typeface="楷体" panose="02010609060101010101" pitchFamily="49" charset="-122"/>
              </a:rPr>
              <a:t>均为</a:t>
            </a:r>
            <a:r>
              <a:rPr kumimoji="1" lang="en-US" altLang="zh-CN" sz="2800" dirty="0">
                <a:solidFill>
                  <a:srgbClr val="000000"/>
                </a:solidFill>
                <a:latin typeface="楷体" panose="02010609060101010101" pitchFamily="49" charset="-122"/>
                <a:ea typeface="楷体" panose="02010609060101010101" pitchFamily="49" charset="-122"/>
              </a:rPr>
              <a:t>74</a:t>
            </a:r>
            <a:r>
              <a:rPr kumimoji="1" lang="zh-CN" altLang="en-US" sz="2800" dirty="0">
                <a:solidFill>
                  <a:srgbClr val="000000"/>
                </a:solidFill>
                <a:latin typeface="楷体" panose="02010609060101010101" pitchFamily="49" charset="-122"/>
                <a:ea typeface="楷体" panose="02010609060101010101" pitchFamily="49" charset="-122"/>
              </a:rPr>
              <a:t>系列与非门，它们的低电平输</a:t>
            </a:r>
            <a:endParaRPr kumimoji="1" lang="en-US" altLang="zh-CN" sz="2800" dirty="0">
              <a:solidFill>
                <a:srgbClr val="000000"/>
              </a:solidFill>
              <a:latin typeface="楷体" panose="02010609060101010101" pitchFamily="49" charset="-122"/>
              <a:ea typeface="楷体" panose="02010609060101010101" pitchFamily="49" charset="-122"/>
            </a:endParaRPr>
          </a:p>
        </p:txBody>
      </p:sp>
      <p:sp>
        <p:nvSpPr>
          <p:cNvPr id="5" name="Rectangle 7"/>
          <p:cNvSpPr txBox="1">
            <a:spLocks noChangeArrowheads="1"/>
          </p:cNvSpPr>
          <p:nvPr/>
        </p:nvSpPr>
        <p:spPr bwMode="auto">
          <a:xfrm>
            <a:off x="250825" y="3680937"/>
            <a:ext cx="395922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a:solidFill>
                  <a:srgbClr val="000000"/>
                </a:solidFill>
                <a:latin typeface="楷体" panose="02010609060101010101" pitchFamily="49" charset="-122"/>
                <a:ea typeface="楷体" panose="02010609060101010101" pitchFamily="49" charset="-122"/>
              </a:rPr>
              <a:t>解：当输出为高电平时</a:t>
            </a:r>
          </a:p>
        </p:txBody>
      </p:sp>
      <p:graphicFrame>
        <p:nvGraphicFramePr>
          <p:cNvPr id="6" name="Object 8"/>
          <p:cNvGraphicFramePr>
            <a:graphicFrameLocks noChangeAspect="1"/>
          </p:cNvGraphicFramePr>
          <p:nvPr/>
        </p:nvGraphicFramePr>
        <p:xfrm>
          <a:off x="5599113" y="2100604"/>
          <a:ext cx="3365500" cy="3887788"/>
        </p:xfrm>
        <a:graphic>
          <a:graphicData uri="http://schemas.openxmlformats.org/presentationml/2006/ole">
            <mc:AlternateContent xmlns:mc="http://schemas.openxmlformats.org/markup-compatibility/2006">
              <mc:Choice xmlns:v="urn:schemas-microsoft-com:vml" Requires="v">
                <p:oleObj spid="_x0000_s84078" name="Visio" r:id="rId3" imgW="1718945" imgH="2269490" progId="Visio.Drawing.11">
                  <p:embed/>
                </p:oleObj>
              </mc:Choice>
              <mc:Fallback>
                <p:oleObj name="Visio" r:id="rId3" imgW="1718945" imgH="2269490" progId="Visio.Drawing.11">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t="3334" b="9291"/>
                      <a:stretch>
                        <a:fillRect/>
                      </a:stretch>
                    </p:blipFill>
                    <p:spPr bwMode="auto">
                      <a:xfrm>
                        <a:off x="5599113" y="2100604"/>
                        <a:ext cx="3365500" cy="3887788"/>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9"/>
          <p:cNvGraphicFramePr>
            <a:graphicFrameLocks noChangeAspect="1"/>
          </p:cNvGraphicFramePr>
          <p:nvPr/>
        </p:nvGraphicFramePr>
        <p:xfrm>
          <a:off x="921544" y="4262780"/>
          <a:ext cx="3686175" cy="1725612"/>
        </p:xfrm>
        <a:graphic>
          <a:graphicData uri="http://schemas.openxmlformats.org/presentationml/2006/ole">
            <mc:AlternateContent xmlns:mc="http://schemas.openxmlformats.org/markup-compatibility/2006">
              <mc:Choice xmlns:v="urn:schemas-microsoft-com:vml" Requires="v">
                <p:oleObj spid="_x0000_s84079" name="公式" r:id="rId5" imgW="1790700" imgH="838200" progId="Equation.3">
                  <p:embed/>
                </p:oleObj>
              </mc:Choice>
              <mc:Fallback>
                <p:oleObj name="公式" r:id="rId5" imgW="1790700" imgH="838200"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1544" y="4262780"/>
                        <a:ext cx="3686175" cy="1725612"/>
                      </a:xfrm>
                      <a:prstGeom prst="rect">
                        <a:avLst/>
                      </a:prstGeom>
                      <a:solidFill>
                        <a:srgbClr val="FFFFFF"/>
                      </a:solidFill>
                      <a:ln w="57150" cmpd="thickThin">
                        <a:solidFill>
                          <a:schemeClr val="bg1"/>
                        </a:solidFill>
                        <a:miter lim="800000"/>
                        <a:headEnd/>
                        <a:tailEnd/>
                      </a:ln>
                    </p:spPr>
                  </p:pic>
                </p:oleObj>
              </mc:Fallback>
            </mc:AlternateContent>
          </a:graphicData>
        </a:graphic>
      </p:graphicFrame>
      <p:sp>
        <p:nvSpPr>
          <p:cNvPr id="2" name="Rectangle 1"/>
          <p:cNvSpPr/>
          <p:nvPr/>
        </p:nvSpPr>
        <p:spPr>
          <a:xfrm>
            <a:off x="250825" y="1964769"/>
            <a:ext cx="5124480" cy="1815882"/>
          </a:xfrm>
          <a:prstGeom prst="rect">
            <a:avLst/>
          </a:prstGeom>
        </p:spPr>
        <p:txBody>
          <a:bodyPr wrap="square">
            <a:spAutoFit/>
          </a:bodyPr>
          <a:lstStyle/>
          <a:p>
            <a:pPr>
              <a:spcBef>
                <a:spcPct val="50000"/>
              </a:spcBef>
              <a:defRPr/>
            </a:pPr>
            <a:r>
              <a:rPr kumimoji="1" lang="zh-CN" altLang="en-US" sz="2800" dirty="0">
                <a:solidFill>
                  <a:srgbClr val="000000"/>
                </a:solidFill>
                <a:latin typeface="楷体" panose="02010609060101010101" pitchFamily="49" charset="-122"/>
                <a:ea typeface="楷体" panose="02010609060101010101" pitchFamily="49" charset="-122"/>
              </a:rPr>
              <a:t>入电流为</a:t>
            </a:r>
            <a:r>
              <a:rPr kumimoji="1" lang="en-US" altLang="zh-CN" sz="2800" dirty="0">
                <a:solidFill>
                  <a:srgbClr val="000000"/>
                </a:solidFill>
                <a:latin typeface="楷体" panose="02010609060101010101" pitchFamily="49" charset="-122"/>
                <a:ea typeface="楷体" panose="02010609060101010101" pitchFamily="49" charset="-122"/>
              </a:rPr>
              <a:t>I</a:t>
            </a:r>
            <a:r>
              <a:rPr kumimoji="1" lang="en-US" altLang="zh-CN" sz="2800" baseline="-25000" dirty="0">
                <a:solidFill>
                  <a:srgbClr val="000000"/>
                </a:solidFill>
                <a:latin typeface="楷体" panose="02010609060101010101" pitchFamily="49" charset="-122"/>
                <a:ea typeface="楷体" panose="02010609060101010101" pitchFamily="49" charset="-122"/>
              </a:rPr>
              <a:t>IL</a:t>
            </a:r>
            <a:r>
              <a:rPr kumimoji="1" lang="zh-CN" altLang="en-US" sz="2800" dirty="0">
                <a:solidFill>
                  <a:srgbClr val="000000"/>
                </a:solidFill>
                <a:latin typeface="楷体" panose="02010609060101010101" pitchFamily="49" charset="-122"/>
                <a:ea typeface="楷体" panose="02010609060101010101" pitchFamily="49" charset="-122"/>
              </a:rPr>
              <a:t>＝</a:t>
            </a:r>
            <a:r>
              <a:rPr kumimoji="1" lang="en-US" altLang="zh-CN" sz="2800" dirty="0">
                <a:solidFill>
                  <a:srgbClr val="000000"/>
                </a:solidFill>
                <a:latin typeface="楷体" panose="02010609060101010101" pitchFamily="49" charset="-122"/>
                <a:ea typeface="楷体" panose="02010609060101010101" pitchFamily="49" charset="-122"/>
              </a:rPr>
              <a:t>1mA</a:t>
            </a:r>
            <a:r>
              <a:rPr kumimoji="1" lang="zh-CN" altLang="en-US" sz="2800" dirty="0">
                <a:solidFill>
                  <a:srgbClr val="000000"/>
                </a:solidFill>
                <a:latin typeface="楷体" panose="02010609060101010101" pitchFamily="49" charset="-122"/>
                <a:ea typeface="楷体" panose="02010609060101010101" pitchFamily="49" charset="-122"/>
              </a:rPr>
              <a:t>，高电平输入电流为</a:t>
            </a:r>
            <a:r>
              <a:rPr kumimoji="1" lang="en-US" altLang="zh-CN" sz="2800" dirty="0">
                <a:solidFill>
                  <a:srgbClr val="000000"/>
                </a:solidFill>
                <a:latin typeface="楷体" panose="02010609060101010101" pitchFamily="49" charset="-122"/>
                <a:ea typeface="楷体" panose="02010609060101010101" pitchFamily="49" charset="-122"/>
              </a:rPr>
              <a:t>I</a:t>
            </a:r>
            <a:r>
              <a:rPr kumimoji="1" lang="en-US" altLang="zh-CN" sz="2800" baseline="-25000" dirty="0">
                <a:solidFill>
                  <a:srgbClr val="000000"/>
                </a:solidFill>
                <a:latin typeface="楷体" panose="02010609060101010101" pitchFamily="49" charset="-122"/>
                <a:ea typeface="楷体" panose="02010609060101010101" pitchFamily="49" charset="-122"/>
              </a:rPr>
              <a:t>IH</a:t>
            </a:r>
            <a:r>
              <a:rPr kumimoji="1" lang="zh-CN" altLang="en-US" sz="2800" dirty="0">
                <a:solidFill>
                  <a:srgbClr val="000000"/>
                </a:solidFill>
                <a:latin typeface="楷体" panose="02010609060101010101" pitchFamily="49" charset="-122"/>
                <a:ea typeface="楷体" panose="02010609060101010101" pitchFamily="49" charset="-122"/>
              </a:rPr>
              <a:t>＝</a:t>
            </a:r>
            <a:r>
              <a:rPr kumimoji="1" lang="en-US" altLang="zh-CN" sz="2800" dirty="0">
                <a:solidFill>
                  <a:srgbClr val="000000"/>
                </a:solidFill>
                <a:latin typeface="楷体" panose="02010609060101010101" pitchFamily="49" charset="-122"/>
                <a:ea typeface="楷体" panose="02010609060101010101" pitchFamily="49" charset="-122"/>
              </a:rPr>
              <a:t>40μA</a:t>
            </a:r>
            <a:r>
              <a:rPr kumimoji="1" lang="zh-CN" altLang="en-US" sz="2800" dirty="0">
                <a:solidFill>
                  <a:srgbClr val="000000"/>
                </a:solidFill>
                <a:latin typeface="楷体" panose="02010609060101010101" pitchFamily="49" charset="-122"/>
                <a:ea typeface="楷体" panose="02010609060101010101" pitchFamily="49" charset="-122"/>
              </a:rPr>
              <a:t>。，要求</a:t>
            </a:r>
            <a:r>
              <a:rPr kumimoji="1" lang="en-US" altLang="zh-CN" sz="2800" dirty="0">
                <a:solidFill>
                  <a:srgbClr val="000000"/>
                </a:solidFill>
                <a:latin typeface="楷体" panose="02010609060101010101" pitchFamily="49" charset="-122"/>
                <a:ea typeface="楷体" panose="02010609060101010101" pitchFamily="49" charset="-122"/>
              </a:rPr>
              <a:t>OC</a:t>
            </a:r>
            <a:r>
              <a:rPr kumimoji="1" lang="zh-CN" altLang="en-US" sz="2800" dirty="0">
                <a:solidFill>
                  <a:srgbClr val="000000"/>
                </a:solidFill>
                <a:latin typeface="楷体" panose="02010609060101010101" pitchFamily="49" charset="-122"/>
                <a:ea typeface="楷体" panose="02010609060101010101" pitchFamily="49" charset="-122"/>
              </a:rPr>
              <a:t>门的高电平</a:t>
            </a:r>
            <a:r>
              <a:rPr kumimoji="1" lang="en-US" altLang="zh-CN" sz="2800" dirty="0">
                <a:solidFill>
                  <a:srgbClr val="000000"/>
                </a:solidFill>
                <a:latin typeface="楷体" panose="02010609060101010101" pitchFamily="49" charset="-122"/>
                <a:ea typeface="楷体" panose="02010609060101010101" pitchFamily="49" charset="-122"/>
              </a:rPr>
              <a:t>V</a:t>
            </a:r>
            <a:r>
              <a:rPr kumimoji="1" lang="en-US" altLang="zh-CN" sz="2800" baseline="-25000" dirty="0">
                <a:solidFill>
                  <a:srgbClr val="000000"/>
                </a:solidFill>
                <a:latin typeface="楷体" panose="02010609060101010101" pitchFamily="49" charset="-122"/>
                <a:ea typeface="楷体" panose="02010609060101010101" pitchFamily="49" charset="-122"/>
              </a:rPr>
              <a:t>OH</a:t>
            </a:r>
            <a:r>
              <a:rPr kumimoji="1" lang="en-US" altLang="zh-CN" sz="2800" dirty="0">
                <a:solidFill>
                  <a:srgbClr val="000000"/>
                </a:solidFill>
                <a:latin typeface="楷体" panose="02010609060101010101" pitchFamily="49" charset="-122"/>
                <a:ea typeface="楷体" panose="02010609060101010101" pitchFamily="49" charset="-122"/>
              </a:rPr>
              <a:t>≥3.0V</a:t>
            </a:r>
            <a:r>
              <a:rPr kumimoji="1" lang="zh-CN" altLang="en-US" sz="2800" dirty="0">
                <a:solidFill>
                  <a:srgbClr val="000000"/>
                </a:solidFill>
                <a:latin typeface="楷体" panose="02010609060101010101" pitchFamily="49" charset="-122"/>
                <a:ea typeface="楷体" panose="02010609060101010101" pitchFamily="49" charset="-122"/>
              </a:rPr>
              <a:t>，低电平</a:t>
            </a:r>
            <a:r>
              <a:rPr kumimoji="1" lang="en-US" altLang="zh-CN" sz="2800" dirty="0">
                <a:solidFill>
                  <a:srgbClr val="000000"/>
                </a:solidFill>
                <a:latin typeface="楷体" panose="02010609060101010101" pitchFamily="49" charset="-122"/>
                <a:ea typeface="楷体" panose="02010609060101010101" pitchFamily="49" charset="-122"/>
              </a:rPr>
              <a:t>V</a:t>
            </a:r>
            <a:r>
              <a:rPr kumimoji="1" lang="en-US" altLang="zh-CN" sz="2800" baseline="-25000" dirty="0">
                <a:solidFill>
                  <a:srgbClr val="000000"/>
                </a:solidFill>
                <a:latin typeface="楷体" panose="02010609060101010101" pitchFamily="49" charset="-122"/>
                <a:ea typeface="楷体" panose="02010609060101010101" pitchFamily="49" charset="-122"/>
              </a:rPr>
              <a:t>OL</a:t>
            </a:r>
            <a:r>
              <a:rPr kumimoji="1" lang="en-US" altLang="zh-CN" sz="2800" dirty="0">
                <a:solidFill>
                  <a:srgbClr val="000000"/>
                </a:solidFill>
                <a:latin typeface="楷体" panose="02010609060101010101" pitchFamily="49" charset="-122"/>
                <a:ea typeface="楷体" panose="02010609060101010101" pitchFamily="49" charset="-122"/>
              </a:rPr>
              <a:t>≤0.4V.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1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5" grpId="0" autoUpdateAnimBg="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196480" y="215276"/>
            <a:ext cx="3311525" cy="576263"/>
          </a:xfrm>
          <a:prstGeom prst="rect">
            <a:avLst/>
          </a:prstGeom>
          <a:solidFill>
            <a:schemeClr val="bg1"/>
          </a:solidFill>
          <a:ln>
            <a:noFill/>
          </a:ln>
          <a:effectLst/>
        </p:spPr>
        <p:txBody>
          <a:bodyPr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lang="zh-CN" altLang="en-US" sz="2800">
                <a:solidFill>
                  <a:srgbClr val="000000"/>
                </a:solidFill>
                <a:latin typeface="楷体" panose="02010609060101010101" pitchFamily="49" charset="-122"/>
                <a:ea typeface="楷体" panose="02010609060101010101" pitchFamily="49" charset="-122"/>
              </a:rPr>
              <a:t>当输出为低电平时</a:t>
            </a:r>
          </a:p>
        </p:txBody>
      </p:sp>
      <p:graphicFrame>
        <p:nvGraphicFramePr>
          <p:cNvPr id="5" name="Object 4"/>
          <p:cNvGraphicFramePr>
            <a:graphicFrameLocks noChangeAspect="1"/>
          </p:cNvGraphicFramePr>
          <p:nvPr/>
        </p:nvGraphicFramePr>
        <p:xfrm>
          <a:off x="761630" y="2518739"/>
          <a:ext cx="2470150" cy="512762"/>
        </p:xfrm>
        <a:graphic>
          <a:graphicData uri="http://schemas.openxmlformats.org/presentationml/2006/ole">
            <mc:AlternateContent xmlns:mc="http://schemas.openxmlformats.org/markup-compatibility/2006">
              <mc:Choice xmlns:v="urn:schemas-microsoft-com:vml" Requires="v">
                <p:oleObj spid="_x0000_s85155" name="公式" r:id="rId3" imgW="1040765" imgH="215900" progId="Equation.3">
                  <p:embed/>
                </p:oleObj>
              </mc:Choice>
              <mc:Fallback>
                <p:oleObj name="公式" r:id="rId3" imgW="1040765" imgH="2159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630" y="2518739"/>
                        <a:ext cx="2470150" cy="512762"/>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5"/>
          <p:cNvGraphicFramePr>
            <a:graphicFrameLocks noChangeAspect="1"/>
          </p:cNvGraphicFramePr>
          <p:nvPr/>
        </p:nvGraphicFramePr>
        <p:xfrm>
          <a:off x="599705" y="909014"/>
          <a:ext cx="4322762" cy="1330325"/>
        </p:xfrm>
        <a:graphic>
          <a:graphicData uri="http://schemas.openxmlformats.org/presentationml/2006/ole">
            <mc:AlternateContent xmlns:mc="http://schemas.openxmlformats.org/markup-compatibility/2006">
              <mc:Choice xmlns:v="urn:schemas-microsoft-com:vml" Requires="v">
                <p:oleObj spid="_x0000_s85156" name="公式" r:id="rId5" imgW="2146300" imgH="660400" progId="Equation.3">
                  <p:embed/>
                </p:oleObj>
              </mc:Choice>
              <mc:Fallback>
                <p:oleObj name="公式" r:id="rId5" imgW="2146300" imgH="6604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9705" y="909014"/>
                        <a:ext cx="4322762" cy="1330325"/>
                      </a:xfrm>
                      <a:prstGeom prst="rect">
                        <a:avLst/>
                      </a:prstGeom>
                      <a:solidFill>
                        <a:srgbClr val="FFFFFF"/>
                      </a:solidFill>
                      <a:ln w="57150" cmpd="thickThin">
                        <a:solidFill>
                          <a:schemeClr val="bg1"/>
                        </a:solidFill>
                        <a:miter lim="800000"/>
                        <a:headEnd/>
                        <a:tailEnd/>
                      </a:ln>
                    </p:spPr>
                  </p:pic>
                </p:oleObj>
              </mc:Fallback>
            </mc:AlternateContent>
          </a:graphicData>
        </a:graphic>
      </p:graphicFrame>
      <p:graphicFrame>
        <p:nvGraphicFramePr>
          <p:cNvPr id="8" name="Object 7"/>
          <p:cNvGraphicFramePr>
            <a:graphicFrameLocks noChangeAspect="1"/>
          </p:cNvGraphicFramePr>
          <p:nvPr/>
        </p:nvGraphicFramePr>
        <p:xfrm>
          <a:off x="5236792" y="286714"/>
          <a:ext cx="3365500" cy="3887787"/>
        </p:xfrm>
        <a:graphic>
          <a:graphicData uri="http://schemas.openxmlformats.org/presentationml/2006/ole">
            <mc:AlternateContent xmlns:mc="http://schemas.openxmlformats.org/markup-compatibility/2006">
              <mc:Choice xmlns:v="urn:schemas-microsoft-com:vml" Requires="v">
                <p:oleObj spid="_x0000_s85157" name="Visio" r:id="rId7" imgW="1718945" imgH="2269490" progId="Visio.Drawing.11">
                  <p:embed/>
                </p:oleObj>
              </mc:Choice>
              <mc:Fallback>
                <p:oleObj name="Visio" r:id="rId7" imgW="1718945" imgH="2269490" progId="Visio.Drawing.11">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t="3334" b="9291"/>
                      <a:stretch>
                        <a:fillRect/>
                      </a:stretch>
                    </p:blipFill>
                    <p:spPr bwMode="auto">
                      <a:xfrm>
                        <a:off x="5236792" y="286714"/>
                        <a:ext cx="3365500" cy="3887787"/>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1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80169" y="0"/>
            <a:ext cx="8991600" cy="685800"/>
          </a:xfrm>
          <a:prstGeom prst="rect">
            <a:avLst/>
          </a:prstGeom>
          <a:solidFill>
            <a:schemeClr val="bg1"/>
          </a:solidFill>
          <a:ln>
            <a:noFill/>
          </a:ln>
          <a:effectLst/>
        </p:spPr>
        <p:txBody>
          <a:bodyPr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a:solidFill>
                  <a:srgbClr val="000000"/>
                </a:solidFill>
                <a:latin typeface="楷体" panose="02010609060101010101" pitchFamily="49" charset="-122"/>
                <a:ea typeface="楷体" panose="02010609060101010101" pitchFamily="49" charset="-122"/>
              </a:rPr>
              <a:t>三、三态</a:t>
            </a:r>
            <a:r>
              <a:rPr lang="en-US" altLang="zh-CN" sz="2800" dirty="0">
                <a:solidFill>
                  <a:srgbClr val="000000"/>
                </a:solidFill>
                <a:latin typeface="楷体" panose="02010609060101010101" pitchFamily="49" charset="-122"/>
                <a:ea typeface="楷体" panose="02010609060101010101" pitchFamily="49" charset="-122"/>
              </a:rPr>
              <a:t>TTL</a:t>
            </a:r>
            <a:r>
              <a:rPr lang="zh-CN" altLang="en-US" sz="2800" dirty="0">
                <a:solidFill>
                  <a:srgbClr val="000000"/>
                </a:solidFill>
                <a:latin typeface="楷体" panose="02010609060101010101" pitchFamily="49" charset="-122"/>
                <a:ea typeface="楷体" panose="02010609060101010101" pitchFamily="49" charset="-122"/>
              </a:rPr>
              <a:t>与非门（</a:t>
            </a:r>
            <a:r>
              <a:rPr lang="en-US" altLang="zh-CN" sz="2800" dirty="0">
                <a:solidFill>
                  <a:srgbClr val="000000"/>
                </a:solidFill>
                <a:latin typeface="楷体" panose="02010609060101010101" pitchFamily="49" charset="-122"/>
                <a:ea typeface="楷体" panose="02010609060101010101" pitchFamily="49" charset="-122"/>
              </a:rPr>
              <a:t>TSL</a:t>
            </a:r>
            <a:r>
              <a:rPr lang="zh-CN" altLang="en-US" sz="2800" dirty="0">
                <a:solidFill>
                  <a:srgbClr val="000000"/>
                </a:solidFill>
                <a:latin typeface="楷体" panose="02010609060101010101" pitchFamily="49" charset="-122"/>
                <a:ea typeface="楷体" panose="02010609060101010101" pitchFamily="49" charset="-122"/>
              </a:rPr>
              <a:t>－</a:t>
            </a:r>
            <a:r>
              <a:rPr lang="en-US" altLang="zh-CN" sz="2800" dirty="0">
                <a:solidFill>
                  <a:srgbClr val="000000"/>
                </a:solidFill>
                <a:latin typeface="楷体" panose="02010609060101010101" pitchFamily="49" charset="-122"/>
                <a:ea typeface="楷体" panose="02010609060101010101" pitchFamily="49" charset="-122"/>
              </a:rPr>
              <a:t>Three State Logic Gate</a:t>
            </a:r>
            <a:r>
              <a:rPr lang="zh-CN" altLang="en-US" sz="2800" dirty="0">
                <a:solidFill>
                  <a:srgbClr val="000000"/>
                </a:solidFill>
                <a:latin typeface="楷体" panose="02010609060101010101" pitchFamily="49" charset="-122"/>
                <a:ea typeface="楷体" panose="02010609060101010101" pitchFamily="49" charset="-122"/>
              </a:rPr>
              <a:t>）</a:t>
            </a:r>
          </a:p>
        </p:txBody>
      </p:sp>
      <p:sp>
        <p:nvSpPr>
          <p:cNvPr id="5" name="Text Box 4"/>
          <p:cNvSpPr txBox="1">
            <a:spLocks noChangeArrowheads="1"/>
          </p:cNvSpPr>
          <p:nvPr/>
        </p:nvSpPr>
        <p:spPr bwMode="auto">
          <a:xfrm>
            <a:off x="107157" y="595312"/>
            <a:ext cx="8713787" cy="1384995"/>
          </a:xfrm>
          <a:prstGeom prst="rect">
            <a:avLst/>
          </a:prstGeom>
          <a:solidFill>
            <a:schemeClr val="bg1"/>
          </a:solidFill>
          <a:ln>
            <a:noFill/>
          </a:ln>
          <a:effectLst/>
        </p:spPr>
        <p:txBody>
          <a:bodyPr>
            <a:spAutoFit/>
          </a:bodyPr>
          <a:lstStyle/>
          <a:p>
            <a:pPr eaLnBrk="1" hangingPunct="1">
              <a:spcBef>
                <a:spcPct val="50000"/>
              </a:spcBef>
              <a:defRPr/>
            </a:pPr>
            <a:r>
              <a:rPr kumimoji="1" lang="zh-CN" altLang="en-US" sz="2800" dirty="0">
                <a:solidFill>
                  <a:srgbClr val="000000"/>
                </a:solidFill>
                <a:latin typeface="楷体" panose="02010609060101010101" pitchFamily="49" charset="-122"/>
                <a:ea typeface="楷体" panose="02010609060101010101" pitchFamily="49" charset="-122"/>
              </a:rPr>
              <a:t>三态</a:t>
            </a:r>
            <a:r>
              <a:rPr kumimoji="1" lang="en-US" altLang="zh-CN" sz="2800" dirty="0">
                <a:solidFill>
                  <a:srgbClr val="000000"/>
                </a:solidFill>
                <a:latin typeface="楷体" panose="02010609060101010101" pitchFamily="49" charset="-122"/>
                <a:ea typeface="楷体" panose="02010609060101010101" pitchFamily="49" charset="-122"/>
              </a:rPr>
              <a:t>TTL</a:t>
            </a:r>
            <a:r>
              <a:rPr kumimoji="1" lang="zh-CN" altLang="en-US" sz="2800" dirty="0">
                <a:solidFill>
                  <a:srgbClr val="000000"/>
                </a:solidFill>
                <a:latin typeface="楷体" panose="02010609060101010101" pitchFamily="49" charset="-122"/>
                <a:ea typeface="楷体" panose="02010609060101010101" pitchFamily="49" charset="-122"/>
              </a:rPr>
              <a:t>与非门又叫三态门，它是在普通与非门电路的基础上附加控制电路构成的。其特点是除了输出高、低电平两个状态外，还有第三种状态，即高阻状态。</a:t>
            </a:r>
          </a:p>
        </p:txBody>
      </p:sp>
      <p:sp>
        <p:nvSpPr>
          <p:cNvPr id="6" name="Text Box 5"/>
          <p:cNvSpPr txBox="1">
            <a:spLocks noChangeArrowheads="1"/>
          </p:cNvSpPr>
          <p:nvPr/>
        </p:nvSpPr>
        <p:spPr bwMode="auto">
          <a:xfrm>
            <a:off x="251619" y="2441268"/>
            <a:ext cx="36004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kumimoji="1" lang="zh-CN" altLang="en-US" sz="2800" dirty="0">
                <a:solidFill>
                  <a:srgbClr val="000000"/>
                </a:solidFill>
                <a:latin typeface="楷体" panose="02010609060101010101" pitchFamily="49" charset="-122"/>
                <a:ea typeface="楷体" panose="02010609060101010101" pitchFamily="49" charset="-122"/>
              </a:rPr>
              <a:t>其典型电路如图所示</a:t>
            </a:r>
          </a:p>
        </p:txBody>
      </p:sp>
      <p:sp>
        <p:nvSpPr>
          <p:cNvPr id="7" name="Text Box 8"/>
          <p:cNvSpPr txBox="1">
            <a:spLocks noChangeArrowheads="1"/>
          </p:cNvSpPr>
          <p:nvPr/>
        </p:nvSpPr>
        <p:spPr bwMode="auto">
          <a:xfrm>
            <a:off x="323851" y="3050718"/>
            <a:ext cx="3600450"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kumimoji="1" lang="zh-CN" altLang="en-US" sz="2800" dirty="0">
                <a:solidFill>
                  <a:srgbClr val="000000"/>
                </a:solidFill>
                <a:latin typeface="楷体" panose="02010609060101010101" pitchFamily="49" charset="-122"/>
                <a:ea typeface="楷体" panose="02010609060101010101" pitchFamily="49" charset="-122"/>
              </a:rPr>
              <a:t>它与普通与非门电路的主要差别是输入级多了一个使能端</a:t>
            </a:r>
            <a:r>
              <a:rPr kumimoji="1" lang="en-US" altLang="zh-CN" sz="2800" dirty="0">
                <a:solidFill>
                  <a:srgbClr val="000000"/>
                </a:solidFill>
                <a:latin typeface="楷体" panose="02010609060101010101" pitchFamily="49" charset="-122"/>
                <a:ea typeface="楷体" panose="02010609060101010101" pitchFamily="49" charset="-122"/>
              </a:rPr>
              <a:t>EN</a:t>
            </a:r>
            <a:r>
              <a:rPr kumimoji="1" lang="en-US" altLang="zh-CN" sz="2800" dirty="0">
                <a:solidFill>
                  <a:srgbClr val="000000"/>
                </a:solidFill>
                <a:latin typeface="楷体" panose="02010609060101010101" pitchFamily="49" charset="-122"/>
                <a:ea typeface="楷体" panose="02010609060101010101" pitchFamily="49" charset="-122"/>
                <a:sym typeface="Symbol" panose="05050102010706020507" pitchFamily="18" charset="2"/>
              </a:rPr>
              <a:t></a:t>
            </a:r>
            <a:r>
              <a:rPr kumimoji="1" lang="zh-CN" altLang="en-US" sz="2800" dirty="0">
                <a:solidFill>
                  <a:srgbClr val="000000"/>
                </a:solidFill>
                <a:latin typeface="楷体" panose="02010609060101010101" pitchFamily="49" charset="-122"/>
                <a:ea typeface="楷体" panose="02010609060101010101" pitchFamily="49" charset="-122"/>
              </a:rPr>
              <a:t>和一个二极管</a:t>
            </a:r>
            <a:r>
              <a:rPr kumimoji="1" lang="en-US" altLang="zh-CN" sz="2800" dirty="0">
                <a:solidFill>
                  <a:srgbClr val="000000"/>
                </a:solidFill>
                <a:latin typeface="楷体" panose="02010609060101010101" pitchFamily="49" charset="-122"/>
                <a:ea typeface="楷体" panose="02010609060101010101" pitchFamily="49" charset="-122"/>
              </a:rPr>
              <a:t>D</a:t>
            </a:r>
            <a:r>
              <a:rPr kumimoji="1" lang="zh-CN" altLang="en-US" sz="2800" dirty="0">
                <a:solidFill>
                  <a:srgbClr val="000000"/>
                </a:solidFill>
                <a:latin typeface="楷体" panose="02010609060101010101" pitchFamily="49" charset="-122"/>
                <a:ea typeface="楷体" panose="02010609060101010101" pitchFamily="49" charset="-122"/>
              </a:rPr>
              <a:t>。</a:t>
            </a:r>
          </a:p>
        </p:txBody>
      </p:sp>
      <p:pic>
        <p:nvPicPr>
          <p:cNvPr id="149510" name="Picture 13" descr="3-5-38"/>
          <p:cNvPicPr>
            <a:picLocks noChangeAspect="1" noChangeArrowheads="1"/>
          </p:cNvPicPr>
          <p:nvPr/>
        </p:nvPicPr>
        <p:blipFill>
          <a:blip r:embed="rId2" cstate="print">
            <a:extLst>
              <a:ext uri="{28A0092B-C50C-407E-A947-70E740481C1C}">
                <a14:useLocalDpi xmlns:a14="http://schemas.microsoft.com/office/drawing/2010/main" val="0"/>
              </a:ext>
            </a:extLst>
          </a:blip>
          <a:srcRect r="30319"/>
          <a:stretch>
            <a:fillRect/>
          </a:stretch>
        </p:blipFill>
        <p:spPr bwMode="auto">
          <a:xfrm>
            <a:off x="3996532" y="2150497"/>
            <a:ext cx="4824412" cy="3616325"/>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2" name="Text Box 17"/>
          <p:cNvSpPr txBox="1">
            <a:spLocks noChangeArrowheads="1"/>
          </p:cNvSpPr>
          <p:nvPr/>
        </p:nvSpPr>
        <p:spPr bwMode="auto">
          <a:xfrm>
            <a:off x="107157" y="1890941"/>
            <a:ext cx="21605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2800" u="sng" dirty="0">
                <a:solidFill>
                  <a:srgbClr val="000000"/>
                </a:solidFill>
                <a:latin typeface="楷体" panose="02010609060101010101" pitchFamily="49" charset="-122"/>
                <a:ea typeface="楷体" panose="02010609060101010101" pitchFamily="49" charset="-122"/>
              </a:rPr>
              <a:t>1.</a:t>
            </a:r>
            <a:r>
              <a:rPr lang="zh-CN" altLang="en-US" sz="2800" u="sng" dirty="0">
                <a:solidFill>
                  <a:srgbClr val="000000"/>
                </a:solidFill>
                <a:latin typeface="楷体" panose="02010609060101010101" pitchFamily="49" charset="-122"/>
                <a:ea typeface="楷体" panose="02010609060101010101" pitchFamily="49" charset="-122"/>
              </a:rPr>
              <a:t>电路结构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9"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1000" fill="hold"/>
                                        <p:tgtEl>
                                          <p:spTgt spid="12"/>
                                        </p:tgtEl>
                                        <p:attrNameLst>
                                          <p:attrName>ppt_x</p:attrName>
                                        </p:attrNameLst>
                                      </p:cBhvr>
                                      <p:tavLst>
                                        <p:tav tm="0">
                                          <p:val>
                                            <p:strVal val="#ppt_x-.2"/>
                                          </p:val>
                                        </p:tav>
                                        <p:tav tm="100000">
                                          <p:val>
                                            <p:strVal val="#ppt_x"/>
                                          </p:val>
                                        </p:tav>
                                      </p:tavLst>
                                    </p:anim>
                                    <p:anim calcmode="lin" valueType="num">
                                      <p:cBhvr>
                                        <p:cTn id="18" dur="1000" fill="hold"/>
                                        <p:tgtEl>
                                          <p:spTgt spid="12"/>
                                        </p:tgtEl>
                                        <p:attrNameLst>
                                          <p:attrName>ppt_y</p:attrName>
                                        </p:attrNameLst>
                                      </p:cBhvr>
                                      <p:tavLst>
                                        <p:tav tm="0">
                                          <p:val>
                                            <p:strVal val="#ppt_y"/>
                                          </p:val>
                                        </p:tav>
                                        <p:tav tm="100000">
                                          <p:val>
                                            <p:strVal val="#ppt_y"/>
                                          </p:val>
                                        </p:tav>
                                      </p:tavLst>
                                    </p:anim>
                                    <p:animEffect transition="in" filter="wipe(right)" prLst="gradientSize: 0.1">
                                      <p:cBhvr>
                                        <p:cTn id="19" dur="10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ox(in)">
                                      <p:cBhvr>
                                        <p:cTn id="24" dur="10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8" presetClass="entr" presetSubtype="16"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amond(in)">
                                      <p:cBhvr>
                                        <p:cTn id="2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5" grpId="0" animBg="1" autoUpdateAnimBg="0"/>
      <p:bldP spid="6" grpId="0" autoUpdateAnimBg="0"/>
      <p:bldP spid="7" grpId="0" autoUpdateAnimBg="0"/>
      <p:bldP spid="12"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205007" y="163282"/>
            <a:ext cx="5400675" cy="812702"/>
          </a:xfrm>
          <a:prstGeom prst="rect">
            <a:avLst/>
          </a:prstGeom>
          <a:solidFill>
            <a:schemeClr val="bg1"/>
          </a:solidFill>
          <a:ln>
            <a:noFill/>
          </a:ln>
          <a:effectLst/>
        </p:spPr>
        <p:txBody>
          <a:bodyPr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dirty="0">
                <a:solidFill>
                  <a:srgbClr val="000000"/>
                </a:solidFill>
                <a:latin typeface="楷体" panose="02010609060101010101" pitchFamily="49" charset="-122"/>
                <a:ea typeface="楷体" panose="02010609060101010101" pitchFamily="49" charset="-122"/>
              </a:rPr>
              <a:t>其逻辑符号及逻辑功能如图所示，控制端为低电平有效。</a:t>
            </a:r>
          </a:p>
        </p:txBody>
      </p:sp>
      <p:pic>
        <p:nvPicPr>
          <p:cNvPr id="150531" name="Picture 7" descr="3-5-38"/>
          <p:cNvPicPr>
            <a:picLocks noChangeAspect="1" noChangeArrowheads="1"/>
          </p:cNvPicPr>
          <p:nvPr/>
        </p:nvPicPr>
        <p:blipFill>
          <a:blip r:embed="rId3">
            <a:extLst>
              <a:ext uri="{28A0092B-C50C-407E-A947-70E740481C1C}">
                <a14:useLocalDpi xmlns:a14="http://schemas.microsoft.com/office/drawing/2010/main" val="0"/>
              </a:ext>
            </a:extLst>
          </a:blip>
          <a:srcRect l="68541" t="34641" r="2254" b="23376"/>
          <a:stretch>
            <a:fillRect/>
          </a:stretch>
        </p:blipFill>
        <p:spPr bwMode="auto">
          <a:xfrm>
            <a:off x="6491123" y="34679"/>
            <a:ext cx="2519363" cy="1892300"/>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150532" name="Picture 13" descr="3-5-38"/>
          <p:cNvPicPr>
            <a:picLocks noChangeAspect="1" noChangeArrowheads="1"/>
          </p:cNvPicPr>
          <p:nvPr/>
        </p:nvPicPr>
        <p:blipFill>
          <a:blip r:embed="rId3" cstate="print">
            <a:extLst>
              <a:ext uri="{28A0092B-C50C-407E-A947-70E740481C1C}">
                <a14:useLocalDpi xmlns:a14="http://schemas.microsoft.com/office/drawing/2010/main" val="0"/>
              </a:ext>
            </a:extLst>
          </a:blip>
          <a:srcRect r="30319"/>
          <a:stretch>
            <a:fillRect/>
          </a:stretch>
        </p:blipFill>
        <p:spPr bwMode="auto">
          <a:xfrm>
            <a:off x="4294023" y="2108993"/>
            <a:ext cx="4716463" cy="3455988"/>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2" name="Text Box 16"/>
          <p:cNvSpPr txBox="1">
            <a:spLocks noChangeArrowheads="1"/>
          </p:cNvSpPr>
          <p:nvPr/>
        </p:nvSpPr>
        <p:spPr bwMode="auto">
          <a:xfrm>
            <a:off x="250824" y="975984"/>
            <a:ext cx="21605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2800" u="sng" dirty="0">
                <a:solidFill>
                  <a:srgbClr val="000000"/>
                </a:solidFill>
                <a:latin typeface="楷体" panose="02010609060101010101" pitchFamily="49" charset="-122"/>
                <a:ea typeface="楷体" panose="02010609060101010101" pitchFamily="49" charset="-122"/>
              </a:rPr>
              <a:t>2.</a:t>
            </a:r>
            <a:r>
              <a:rPr lang="zh-CN" altLang="en-US" sz="2800" u="sng" dirty="0">
                <a:solidFill>
                  <a:srgbClr val="000000"/>
                </a:solidFill>
                <a:latin typeface="楷体" panose="02010609060101010101" pitchFamily="49" charset="-122"/>
                <a:ea typeface="楷体" panose="02010609060101010101" pitchFamily="49" charset="-122"/>
              </a:rPr>
              <a:t>工作原理</a:t>
            </a:r>
          </a:p>
        </p:txBody>
      </p:sp>
      <p:sp>
        <p:nvSpPr>
          <p:cNvPr id="13" name="Text Box 17"/>
          <p:cNvSpPr txBox="1">
            <a:spLocks noChangeArrowheads="1"/>
          </p:cNvSpPr>
          <p:nvPr/>
        </p:nvSpPr>
        <p:spPr bwMode="auto">
          <a:xfrm>
            <a:off x="168495" y="1473813"/>
            <a:ext cx="381635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dirty="0">
                <a:solidFill>
                  <a:srgbClr val="000000"/>
                </a:solidFill>
                <a:latin typeface="楷体" panose="02010609060101010101" pitchFamily="49" charset="-122"/>
                <a:ea typeface="楷体" panose="02010609060101010101" pitchFamily="49" charset="-122"/>
              </a:rPr>
              <a:t>（</a:t>
            </a:r>
            <a:r>
              <a:rPr lang="en-US" altLang="zh-CN" sz="2800" dirty="0">
                <a:solidFill>
                  <a:srgbClr val="000000"/>
                </a:solidFill>
                <a:latin typeface="楷体" panose="02010609060101010101" pitchFamily="49" charset="-122"/>
                <a:ea typeface="楷体" panose="02010609060101010101" pitchFamily="49" charset="-122"/>
              </a:rPr>
              <a:t>1</a:t>
            </a:r>
            <a:r>
              <a:rPr lang="zh-CN" altLang="en-US" sz="2800" dirty="0">
                <a:solidFill>
                  <a:srgbClr val="000000"/>
                </a:solidFill>
                <a:latin typeface="楷体" panose="02010609060101010101" pitchFamily="49" charset="-122"/>
                <a:ea typeface="楷体" panose="02010609060101010101" pitchFamily="49" charset="-122"/>
              </a:rPr>
              <a:t>）当</a:t>
            </a:r>
            <a:r>
              <a:rPr lang="en-US" altLang="zh-CN" sz="2800" dirty="0">
                <a:solidFill>
                  <a:srgbClr val="000000"/>
                </a:solidFill>
                <a:latin typeface="楷体" panose="02010609060101010101" pitchFamily="49" charset="-122"/>
                <a:ea typeface="楷体" panose="02010609060101010101" pitchFamily="49" charset="-122"/>
              </a:rPr>
              <a:t>EN</a:t>
            </a:r>
            <a:r>
              <a:rPr lang="en-US" altLang="zh-CN" sz="2800" dirty="0">
                <a:solidFill>
                  <a:srgbClr val="000000"/>
                </a:solidFill>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zh-CN" altLang="en-US" sz="28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a:t>
            </a:r>
            <a:r>
              <a:rPr lang="en-US" altLang="zh-CN" sz="28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0</a:t>
            </a:r>
            <a:r>
              <a:rPr lang="zh-CN" altLang="en-US" sz="28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时，</a:t>
            </a:r>
            <a:r>
              <a:rPr lang="en-US" altLang="zh-CN" sz="28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P</a:t>
            </a:r>
            <a:r>
              <a:rPr lang="zh-CN" altLang="en-US" sz="28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a:t>
            </a:r>
            <a:r>
              <a:rPr lang="en-US" altLang="zh-CN" sz="28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1</a:t>
            </a:r>
            <a:r>
              <a:rPr lang="zh-CN" altLang="en-US" sz="28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a:t>
            </a:r>
            <a:r>
              <a:rPr lang="en-US" altLang="zh-CN" sz="28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D</a:t>
            </a:r>
            <a:r>
              <a:rPr lang="zh-CN" altLang="en-US" sz="28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截止，与非门为正常工作状态，即</a:t>
            </a:r>
          </a:p>
        </p:txBody>
      </p:sp>
      <p:graphicFrame>
        <p:nvGraphicFramePr>
          <p:cNvPr id="14" name="Object 18"/>
          <p:cNvGraphicFramePr>
            <a:graphicFrameLocks noChangeAspect="1"/>
          </p:cNvGraphicFramePr>
          <p:nvPr/>
        </p:nvGraphicFramePr>
        <p:xfrm>
          <a:off x="1247995" y="2938201"/>
          <a:ext cx="1657350" cy="530225"/>
        </p:xfrm>
        <a:graphic>
          <a:graphicData uri="http://schemas.openxmlformats.org/presentationml/2006/ole">
            <mc:AlternateContent xmlns:mc="http://schemas.openxmlformats.org/markup-compatibility/2006">
              <mc:Choice xmlns:v="urn:schemas-microsoft-com:vml" Requires="v">
                <p:oleObj spid="_x0000_s86073" name="公式" r:id="rId4" imgW="635000" imgH="203200" progId="Equation.3">
                  <p:embed/>
                </p:oleObj>
              </mc:Choice>
              <mc:Fallback>
                <p:oleObj name="公式" r:id="rId4" imgW="635000" imgH="203200" progId="Equation.3">
                  <p:embed/>
                  <p:pic>
                    <p:nvPicPr>
                      <p:cNvPr id="0" name="Object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7995" y="2938201"/>
                        <a:ext cx="1657350" cy="530225"/>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Text Box 19"/>
          <p:cNvSpPr txBox="1">
            <a:spLocks noChangeArrowheads="1"/>
          </p:cNvSpPr>
          <p:nvPr/>
        </p:nvSpPr>
        <p:spPr bwMode="auto">
          <a:xfrm>
            <a:off x="178592" y="3486764"/>
            <a:ext cx="3960813" cy="222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dirty="0">
                <a:solidFill>
                  <a:srgbClr val="000000"/>
                </a:solidFill>
                <a:latin typeface="楷体" panose="02010609060101010101" pitchFamily="49" charset="-122"/>
                <a:ea typeface="楷体" panose="02010609060101010101" pitchFamily="49" charset="-122"/>
              </a:rPr>
              <a:t>（</a:t>
            </a:r>
            <a:r>
              <a:rPr lang="en-US" altLang="zh-CN" sz="2800" dirty="0">
                <a:solidFill>
                  <a:srgbClr val="000000"/>
                </a:solidFill>
                <a:latin typeface="楷体" panose="02010609060101010101" pitchFamily="49" charset="-122"/>
                <a:ea typeface="楷体" panose="02010609060101010101" pitchFamily="49" charset="-122"/>
              </a:rPr>
              <a:t>2</a:t>
            </a:r>
            <a:r>
              <a:rPr lang="zh-CN" altLang="en-US" sz="2800" dirty="0">
                <a:solidFill>
                  <a:srgbClr val="000000"/>
                </a:solidFill>
                <a:latin typeface="楷体" panose="02010609060101010101" pitchFamily="49" charset="-122"/>
                <a:ea typeface="楷体" panose="02010609060101010101" pitchFamily="49" charset="-122"/>
              </a:rPr>
              <a:t>）当</a:t>
            </a:r>
            <a:r>
              <a:rPr lang="en-US" altLang="zh-CN" sz="2800" dirty="0">
                <a:solidFill>
                  <a:srgbClr val="000000"/>
                </a:solidFill>
                <a:latin typeface="楷体" panose="02010609060101010101" pitchFamily="49" charset="-122"/>
                <a:ea typeface="楷体" panose="02010609060101010101" pitchFamily="49" charset="-122"/>
              </a:rPr>
              <a:t>EN</a:t>
            </a:r>
            <a:r>
              <a:rPr lang="en-US" altLang="zh-CN" sz="2800" dirty="0">
                <a:solidFill>
                  <a:srgbClr val="000000"/>
                </a:solidFill>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zh-CN" altLang="en-US" sz="28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a:t>
            </a:r>
            <a:r>
              <a:rPr lang="en-US" altLang="zh-CN" sz="28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1</a:t>
            </a:r>
            <a:r>
              <a:rPr lang="zh-CN" altLang="en-US" sz="28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时，</a:t>
            </a:r>
            <a:r>
              <a:rPr lang="en-US" altLang="zh-CN" sz="28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P</a:t>
            </a:r>
            <a:r>
              <a:rPr lang="zh-CN" altLang="en-US" sz="28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a:t>
            </a:r>
            <a:r>
              <a:rPr lang="en-US" altLang="zh-CN" sz="28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0</a:t>
            </a:r>
            <a:r>
              <a:rPr lang="zh-CN" altLang="en-US" sz="28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a:t>
            </a:r>
            <a:r>
              <a:rPr lang="en-US" altLang="zh-CN" sz="28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D</a:t>
            </a:r>
            <a:r>
              <a:rPr lang="zh-CN" altLang="en-US" sz="28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导通， </a:t>
            </a:r>
            <a:r>
              <a:rPr lang="en-US" altLang="zh-CN" sz="2800" dirty="0">
                <a:solidFill>
                  <a:srgbClr val="000000"/>
                </a:solidFill>
                <a:latin typeface="楷体" panose="02010609060101010101" pitchFamily="49" charset="-122"/>
                <a:ea typeface="楷体" panose="02010609060101010101" pitchFamily="49" charset="-122"/>
              </a:rPr>
              <a:t>T</a:t>
            </a:r>
            <a:r>
              <a:rPr lang="en-US" altLang="zh-CN" sz="2800" baseline="-25000" dirty="0">
                <a:solidFill>
                  <a:srgbClr val="000000"/>
                </a:solidFill>
                <a:latin typeface="楷体" panose="02010609060101010101" pitchFamily="49" charset="-122"/>
                <a:ea typeface="楷体" panose="02010609060101010101" pitchFamily="49" charset="-122"/>
              </a:rPr>
              <a:t>4</a:t>
            </a:r>
            <a:r>
              <a:rPr lang="zh-CN" altLang="en-US" sz="2800" dirty="0">
                <a:solidFill>
                  <a:srgbClr val="000000"/>
                </a:solidFill>
                <a:latin typeface="楷体" panose="02010609060101010101" pitchFamily="49" charset="-122"/>
                <a:ea typeface="楷体" panose="02010609060101010101" pitchFamily="49" charset="-122"/>
              </a:rPr>
              <a:t>截止；而</a:t>
            </a:r>
            <a:r>
              <a:rPr lang="en-US" altLang="zh-CN" sz="2800" dirty="0">
                <a:solidFill>
                  <a:srgbClr val="000000"/>
                </a:solidFill>
                <a:latin typeface="楷体" panose="02010609060101010101" pitchFamily="49" charset="-122"/>
                <a:ea typeface="楷体" panose="02010609060101010101" pitchFamily="49" charset="-122"/>
              </a:rPr>
              <a:t>P</a:t>
            </a:r>
            <a:r>
              <a:rPr lang="zh-CN" altLang="en-US" sz="2800" dirty="0">
                <a:solidFill>
                  <a:srgbClr val="000000"/>
                </a:solidFill>
                <a:latin typeface="楷体" panose="02010609060101010101" pitchFamily="49" charset="-122"/>
                <a:ea typeface="楷体" panose="02010609060101010101" pitchFamily="49" charset="-122"/>
              </a:rPr>
              <a:t>＝</a:t>
            </a:r>
            <a:r>
              <a:rPr lang="en-US" altLang="zh-CN" sz="2800" dirty="0">
                <a:solidFill>
                  <a:srgbClr val="000000"/>
                </a:solidFill>
                <a:latin typeface="楷体" panose="02010609060101010101" pitchFamily="49" charset="-122"/>
                <a:ea typeface="楷体" panose="02010609060101010101" pitchFamily="49" charset="-122"/>
              </a:rPr>
              <a:t>0</a:t>
            </a:r>
            <a:r>
              <a:rPr lang="zh-CN" altLang="en-US" sz="2800" dirty="0">
                <a:solidFill>
                  <a:srgbClr val="000000"/>
                </a:solidFill>
                <a:latin typeface="楷体" panose="02010609060101010101" pitchFamily="49" charset="-122"/>
                <a:ea typeface="楷体" panose="02010609060101010101" pitchFamily="49" charset="-122"/>
              </a:rPr>
              <a:t>使得</a:t>
            </a:r>
            <a:r>
              <a:rPr lang="en-US" altLang="zh-CN" sz="2800" dirty="0">
                <a:solidFill>
                  <a:srgbClr val="000000"/>
                </a:solidFill>
                <a:latin typeface="楷体" panose="02010609060101010101" pitchFamily="49" charset="-122"/>
                <a:ea typeface="楷体" panose="02010609060101010101" pitchFamily="49" charset="-122"/>
              </a:rPr>
              <a:t>T</a:t>
            </a:r>
            <a:r>
              <a:rPr lang="en-US" altLang="zh-CN" sz="2800" baseline="-25000" dirty="0">
                <a:solidFill>
                  <a:srgbClr val="000000"/>
                </a:solidFill>
                <a:latin typeface="楷体" panose="02010609060101010101" pitchFamily="49" charset="-122"/>
                <a:ea typeface="楷体" panose="02010609060101010101" pitchFamily="49" charset="-122"/>
              </a:rPr>
              <a:t>1</a:t>
            </a:r>
            <a:r>
              <a:rPr lang="zh-CN" altLang="en-US" sz="2800" dirty="0">
                <a:solidFill>
                  <a:srgbClr val="000000"/>
                </a:solidFill>
                <a:latin typeface="楷体" panose="02010609060101010101" pitchFamily="49" charset="-122"/>
                <a:ea typeface="楷体" panose="02010609060101010101" pitchFamily="49" charset="-122"/>
              </a:rPr>
              <a:t>导通， </a:t>
            </a:r>
            <a:r>
              <a:rPr lang="en-US" altLang="zh-CN" sz="2800" dirty="0">
                <a:solidFill>
                  <a:srgbClr val="000000"/>
                </a:solidFill>
                <a:latin typeface="楷体" panose="02010609060101010101" pitchFamily="49" charset="-122"/>
                <a:ea typeface="楷体" panose="02010609060101010101" pitchFamily="49" charset="-122"/>
              </a:rPr>
              <a:t>T</a:t>
            </a:r>
            <a:r>
              <a:rPr lang="en-US" altLang="zh-CN" sz="2800" baseline="-25000" dirty="0">
                <a:solidFill>
                  <a:srgbClr val="000000"/>
                </a:solidFill>
                <a:latin typeface="楷体" panose="02010609060101010101" pitchFamily="49" charset="-122"/>
                <a:ea typeface="楷体" panose="02010609060101010101" pitchFamily="49" charset="-122"/>
              </a:rPr>
              <a:t>2</a:t>
            </a:r>
            <a:r>
              <a:rPr lang="zh-CN" altLang="en-US" sz="2800" dirty="0">
                <a:solidFill>
                  <a:srgbClr val="000000"/>
                </a:solidFill>
                <a:latin typeface="楷体" panose="02010609060101010101" pitchFamily="49" charset="-122"/>
                <a:ea typeface="楷体" panose="02010609060101010101" pitchFamily="49" charset="-122"/>
              </a:rPr>
              <a:t>、</a:t>
            </a:r>
            <a:r>
              <a:rPr lang="en-US" altLang="zh-CN" sz="2800" dirty="0">
                <a:solidFill>
                  <a:srgbClr val="000000"/>
                </a:solidFill>
                <a:latin typeface="楷体" panose="02010609060101010101" pitchFamily="49" charset="-122"/>
                <a:ea typeface="楷体" panose="02010609060101010101" pitchFamily="49" charset="-122"/>
              </a:rPr>
              <a:t>T</a:t>
            </a:r>
            <a:r>
              <a:rPr lang="en-US" altLang="zh-CN" sz="2800" baseline="-25000" dirty="0">
                <a:solidFill>
                  <a:srgbClr val="000000"/>
                </a:solidFill>
                <a:latin typeface="楷体" panose="02010609060101010101" pitchFamily="49" charset="-122"/>
                <a:ea typeface="楷体" panose="02010609060101010101" pitchFamily="49" charset="-122"/>
              </a:rPr>
              <a:t>5</a:t>
            </a:r>
            <a:r>
              <a:rPr lang="zh-CN" altLang="en-US" sz="2800" dirty="0">
                <a:solidFill>
                  <a:srgbClr val="000000"/>
                </a:solidFill>
                <a:latin typeface="楷体" panose="02010609060101010101" pitchFamily="49" charset="-122"/>
                <a:ea typeface="楷体" panose="02010609060101010101" pitchFamily="49" charset="-122"/>
              </a:rPr>
              <a:t>截止，与非门为高阻态，即</a:t>
            </a:r>
            <a:r>
              <a:rPr lang="en-US" altLang="zh-CN" sz="2800" dirty="0">
                <a:solidFill>
                  <a:srgbClr val="000000"/>
                </a:solidFill>
                <a:latin typeface="楷体" panose="02010609060101010101" pitchFamily="49" charset="-122"/>
                <a:ea typeface="楷体" panose="02010609060101010101" pitchFamily="49" charset="-122"/>
              </a:rPr>
              <a:t>Y</a:t>
            </a:r>
            <a:r>
              <a:rPr lang="zh-CN" altLang="en-US" sz="2800" dirty="0">
                <a:solidFill>
                  <a:srgbClr val="000000"/>
                </a:solidFill>
                <a:latin typeface="楷体" panose="02010609060101010101" pitchFamily="49" charset="-122"/>
                <a:ea typeface="楷体" panose="02010609060101010101" pitchFamily="49" charset="-122"/>
              </a:rPr>
              <a:t>＝</a:t>
            </a:r>
            <a:r>
              <a:rPr lang="en-US" altLang="zh-CN" sz="2800" dirty="0">
                <a:solidFill>
                  <a:srgbClr val="000000"/>
                </a:solidFill>
                <a:latin typeface="楷体" panose="02010609060101010101" pitchFamily="49" charset="-122"/>
                <a:ea typeface="楷体" panose="02010609060101010101" pitchFamily="49" charset="-122"/>
              </a:rPr>
              <a:t>Z</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ox(in)">
                                      <p:cBhvr>
                                        <p:cTn id="12" dur="10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10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linds(vertical)">
                                      <p:cBhvr>
                                        <p:cTn id="2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p:bldP spid="13" grpId="0"/>
      <p:bldP spid="15"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bwMode="auto">
          <a:xfrm>
            <a:off x="355786" y="86485"/>
            <a:ext cx="8642350" cy="936625"/>
          </a:xfrm>
          <a:solidFill>
            <a:schemeClr val="bg1"/>
          </a:solidFill>
        </p:spPr>
        <p:txBody>
          <a:bodyPr vert="horz" wrap="square" lIns="91440" tIns="45720" rIns="91440" bIns="45720" numCol="1" anchor="t" anchorCtr="0" compatLnSpc="1"/>
          <a:lstStyle/>
          <a:p>
            <a:pPr algn="l"/>
            <a:r>
              <a:rPr lang="zh-CN" altLang="en-US" sz="2800" dirty="0">
                <a:latin typeface="楷体" panose="02010609060101010101" pitchFamily="49" charset="-122"/>
                <a:ea typeface="楷体" panose="02010609060101010101" pitchFamily="49" charset="-122"/>
              </a:rPr>
              <a:t>左图示是控制端为高电平有效的三态门，右图为其符号。</a:t>
            </a:r>
          </a:p>
        </p:txBody>
      </p:sp>
      <p:pic>
        <p:nvPicPr>
          <p:cNvPr id="11" name="Picture 8" descr="三态门（低电平有效）"/>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786" y="1090586"/>
            <a:ext cx="5256213" cy="389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3" descr="三态门（高电平有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8692" y="872134"/>
            <a:ext cx="2952750" cy="224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4"/>
          <p:cNvSpPr txBox="1">
            <a:spLocks noChangeArrowheads="1"/>
          </p:cNvSpPr>
          <p:nvPr/>
        </p:nvSpPr>
        <p:spPr bwMode="auto">
          <a:xfrm>
            <a:off x="5693569" y="3137986"/>
            <a:ext cx="3382962" cy="181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1</a:t>
            </a:r>
            <a:r>
              <a:rPr lang="zh-CN" altLang="en-US" sz="2800" dirty="0">
                <a:latin typeface="楷体" panose="02010609060101010101" pitchFamily="49" charset="-122"/>
                <a:ea typeface="楷体" panose="02010609060101010101" pitchFamily="49" charset="-122"/>
              </a:rPr>
              <a:t>）当</a:t>
            </a:r>
            <a:r>
              <a:rPr lang="en-US" altLang="zh-CN" sz="2800" dirty="0">
                <a:latin typeface="楷体" panose="02010609060101010101" pitchFamily="49" charset="-122"/>
                <a:ea typeface="楷体" panose="02010609060101010101" pitchFamily="49" charset="-122"/>
              </a:rPr>
              <a:t>EN</a:t>
            </a:r>
            <a:r>
              <a:rPr lang="zh-CN" altLang="en-US" sz="2800" dirty="0">
                <a:latin typeface="楷体" panose="02010609060101010101" pitchFamily="49" charset="-122"/>
                <a:ea typeface="楷体" panose="02010609060101010101" pitchFamily="49" charset="-122"/>
                <a:cs typeface="Times New Roman" panose="02020603050405020304" pitchFamily="18" charset="0"/>
              </a:rPr>
              <a:t>＝</a:t>
            </a:r>
            <a:r>
              <a:rPr lang="en-US" altLang="zh-CN" sz="2800" dirty="0">
                <a:latin typeface="楷体" panose="02010609060101010101" pitchFamily="49" charset="-122"/>
                <a:ea typeface="楷体" panose="02010609060101010101" pitchFamily="49" charset="-122"/>
                <a:cs typeface="Times New Roman" panose="02020603050405020304" pitchFamily="18" charset="0"/>
              </a:rPr>
              <a:t>1</a:t>
            </a:r>
            <a:r>
              <a:rPr lang="zh-CN" altLang="en-US" sz="2800" dirty="0">
                <a:latin typeface="楷体" panose="02010609060101010101" pitchFamily="49" charset="-122"/>
                <a:ea typeface="楷体" panose="02010609060101010101" pitchFamily="49" charset="-122"/>
                <a:cs typeface="Times New Roman" panose="02020603050405020304" pitchFamily="18" charset="0"/>
              </a:rPr>
              <a:t>时，</a:t>
            </a:r>
            <a:r>
              <a:rPr lang="en-US" altLang="zh-CN" sz="2800" dirty="0">
                <a:latin typeface="楷体" panose="02010609060101010101" pitchFamily="49" charset="-122"/>
                <a:ea typeface="楷体" panose="02010609060101010101" pitchFamily="49" charset="-122"/>
                <a:cs typeface="Times New Roman" panose="02020603050405020304" pitchFamily="18" charset="0"/>
              </a:rPr>
              <a:t>P</a:t>
            </a:r>
            <a:r>
              <a:rPr lang="zh-CN" altLang="en-US" sz="2800" dirty="0">
                <a:latin typeface="楷体" panose="02010609060101010101" pitchFamily="49" charset="-122"/>
                <a:ea typeface="楷体" panose="02010609060101010101" pitchFamily="49" charset="-122"/>
                <a:cs typeface="Times New Roman" panose="02020603050405020304" pitchFamily="18" charset="0"/>
              </a:rPr>
              <a:t>＝</a:t>
            </a:r>
            <a:r>
              <a:rPr lang="en-US" altLang="zh-CN" sz="2800" dirty="0">
                <a:latin typeface="楷体" panose="02010609060101010101" pitchFamily="49" charset="-122"/>
                <a:ea typeface="楷体" panose="02010609060101010101" pitchFamily="49" charset="-122"/>
                <a:cs typeface="Times New Roman" panose="02020603050405020304" pitchFamily="18" charset="0"/>
              </a:rPr>
              <a:t>1</a:t>
            </a:r>
            <a:r>
              <a:rPr lang="zh-CN" altLang="en-US" sz="2800" dirty="0">
                <a:latin typeface="楷体" panose="02010609060101010101" pitchFamily="49" charset="-122"/>
                <a:ea typeface="楷体" panose="02010609060101010101" pitchFamily="49" charset="-122"/>
                <a:cs typeface="Times New Roman" panose="02020603050405020304" pitchFamily="18" charset="0"/>
              </a:rPr>
              <a:t>，</a:t>
            </a:r>
            <a:r>
              <a:rPr lang="en-US" altLang="zh-CN" sz="2800" dirty="0">
                <a:latin typeface="楷体" panose="02010609060101010101" pitchFamily="49" charset="-122"/>
                <a:ea typeface="楷体" panose="02010609060101010101" pitchFamily="49" charset="-122"/>
                <a:cs typeface="Times New Roman" panose="02020603050405020304" pitchFamily="18" charset="0"/>
              </a:rPr>
              <a:t>D</a:t>
            </a:r>
            <a:r>
              <a:rPr lang="zh-CN" altLang="en-US" sz="2800" dirty="0">
                <a:latin typeface="楷体" panose="02010609060101010101" pitchFamily="49" charset="-122"/>
                <a:ea typeface="楷体" panose="02010609060101010101" pitchFamily="49" charset="-122"/>
                <a:cs typeface="Times New Roman" panose="02020603050405020304" pitchFamily="18" charset="0"/>
              </a:rPr>
              <a:t>截止，与非门为正常工作状态，即</a:t>
            </a:r>
            <a:r>
              <a:rPr lang="en-US" altLang="zh-CN" sz="2800" dirty="0">
                <a:latin typeface="楷体" panose="02010609060101010101" pitchFamily="49" charset="-122"/>
                <a:ea typeface="楷体" panose="02010609060101010101" pitchFamily="49" charset="-122"/>
                <a:cs typeface="Times New Roman" panose="02020603050405020304" pitchFamily="18" charset="0"/>
              </a:rPr>
              <a:t>Y</a:t>
            </a:r>
            <a:r>
              <a:rPr lang="zh-CN" altLang="en-US" sz="2800" dirty="0">
                <a:latin typeface="楷体" panose="02010609060101010101" pitchFamily="49" charset="-122"/>
                <a:ea typeface="楷体" panose="02010609060101010101" pitchFamily="49" charset="-122"/>
                <a:cs typeface="Times New Roman" panose="02020603050405020304" pitchFamily="18" charset="0"/>
              </a:rPr>
              <a:t>＝（</a:t>
            </a:r>
            <a:r>
              <a:rPr lang="en-US" altLang="zh-CN" sz="2800" dirty="0">
                <a:latin typeface="楷体" panose="02010609060101010101" pitchFamily="49" charset="-122"/>
                <a:ea typeface="楷体" panose="02010609060101010101" pitchFamily="49" charset="-122"/>
                <a:cs typeface="Times New Roman" panose="02020603050405020304" pitchFamily="18" charset="0"/>
              </a:rPr>
              <a:t>AB</a:t>
            </a:r>
            <a:r>
              <a:rPr lang="zh-CN" altLang="en-US" sz="2800" dirty="0">
                <a:latin typeface="楷体" panose="02010609060101010101" pitchFamily="49" charset="-122"/>
                <a:ea typeface="楷体" panose="02010609060101010101" pitchFamily="49" charset="-122"/>
                <a:cs typeface="Times New Roman" panose="02020603050405020304" pitchFamily="18" charset="0"/>
              </a:rPr>
              <a:t>）</a:t>
            </a:r>
            <a:r>
              <a:rPr lang="zh-CN" altLang="en-US" sz="2800"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p>
        </p:txBody>
      </p:sp>
      <p:sp>
        <p:nvSpPr>
          <p:cNvPr id="15" name="Text Box 15"/>
          <p:cNvSpPr txBox="1">
            <a:spLocks noChangeArrowheads="1"/>
          </p:cNvSpPr>
          <p:nvPr/>
        </p:nvSpPr>
        <p:spPr bwMode="auto">
          <a:xfrm>
            <a:off x="355786" y="4970450"/>
            <a:ext cx="8642350" cy="95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2</a:t>
            </a:r>
            <a:r>
              <a:rPr lang="zh-CN" altLang="en-US" sz="2800" dirty="0">
                <a:latin typeface="楷体" panose="02010609060101010101" pitchFamily="49" charset="-122"/>
                <a:ea typeface="楷体" panose="02010609060101010101" pitchFamily="49" charset="-122"/>
              </a:rPr>
              <a:t>）当</a:t>
            </a:r>
            <a:r>
              <a:rPr lang="en-US" altLang="zh-CN" sz="2800" dirty="0">
                <a:latin typeface="楷体" panose="02010609060101010101" pitchFamily="49" charset="-122"/>
                <a:ea typeface="楷体" panose="02010609060101010101" pitchFamily="49" charset="-122"/>
              </a:rPr>
              <a:t>EN</a:t>
            </a:r>
            <a:r>
              <a:rPr lang="zh-CN" altLang="en-US" sz="2800" dirty="0">
                <a:latin typeface="楷体" panose="02010609060101010101" pitchFamily="49" charset="-122"/>
                <a:ea typeface="楷体" panose="02010609060101010101" pitchFamily="49" charset="-122"/>
                <a:cs typeface="Times New Roman" panose="02020603050405020304" pitchFamily="18" charset="0"/>
              </a:rPr>
              <a:t>＝</a:t>
            </a:r>
            <a:r>
              <a:rPr lang="en-US" altLang="zh-CN" sz="2800" dirty="0">
                <a:latin typeface="楷体" panose="02010609060101010101" pitchFamily="49" charset="-122"/>
                <a:ea typeface="楷体" panose="02010609060101010101" pitchFamily="49" charset="-122"/>
                <a:cs typeface="Times New Roman" panose="02020603050405020304" pitchFamily="18" charset="0"/>
              </a:rPr>
              <a:t>0</a:t>
            </a:r>
            <a:r>
              <a:rPr lang="zh-CN" altLang="en-US" sz="2800" dirty="0">
                <a:latin typeface="楷体" panose="02010609060101010101" pitchFamily="49" charset="-122"/>
                <a:ea typeface="楷体" panose="02010609060101010101" pitchFamily="49" charset="-122"/>
                <a:cs typeface="Times New Roman" panose="02020603050405020304" pitchFamily="18" charset="0"/>
              </a:rPr>
              <a:t>时，</a:t>
            </a:r>
            <a:r>
              <a:rPr lang="en-US" altLang="zh-CN" sz="2800" dirty="0">
                <a:latin typeface="楷体" panose="02010609060101010101" pitchFamily="49" charset="-122"/>
                <a:ea typeface="楷体" panose="02010609060101010101" pitchFamily="49" charset="-122"/>
                <a:cs typeface="Times New Roman" panose="02020603050405020304" pitchFamily="18" charset="0"/>
              </a:rPr>
              <a:t>P</a:t>
            </a:r>
            <a:r>
              <a:rPr lang="zh-CN" altLang="en-US" sz="2800" dirty="0">
                <a:latin typeface="楷体" panose="02010609060101010101" pitchFamily="49" charset="-122"/>
                <a:ea typeface="楷体" panose="02010609060101010101" pitchFamily="49" charset="-122"/>
                <a:cs typeface="Times New Roman" panose="02020603050405020304" pitchFamily="18" charset="0"/>
              </a:rPr>
              <a:t>＝</a:t>
            </a:r>
            <a:r>
              <a:rPr lang="en-US" altLang="zh-CN" sz="2800" dirty="0">
                <a:latin typeface="楷体" panose="02010609060101010101" pitchFamily="49" charset="-122"/>
                <a:ea typeface="楷体" panose="02010609060101010101" pitchFamily="49" charset="-122"/>
                <a:cs typeface="Times New Roman" panose="02020603050405020304" pitchFamily="18" charset="0"/>
              </a:rPr>
              <a:t>0</a:t>
            </a:r>
            <a:r>
              <a:rPr lang="zh-CN" altLang="en-US" sz="2800" dirty="0">
                <a:latin typeface="楷体" panose="02010609060101010101" pitchFamily="49" charset="-122"/>
                <a:ea typeface="楷体" panose="02010609060101010101" pitchFamily="49" charset="-122"/>
                <a:cs typeface="Times New Roman" panose="02020603050405020304" pitchFamily="18" charset="0"/>
              </a:rPr>
              <a:t>，</a:t>
            </a:r>
            <a:r>
              <a:rPr lang="en-US" altLang="zh-CN" sz="2800" dirty="0">
                <a:latin typeface="楷体" panose="02010609060101010101" pitchFamily="49" charset="-122"/>
                <a:ea typeface="楷体" panose="02010609060101010101" pitchFamily="49" charset="-122"/>
                <a:cs typeface="Times New Roman" panose="02020603050405020304" pitchFamily="18" charset="0"/>
              </a:rPr>
              <a:t>D</a:t>
            </a:r>
            <a:r>
              <a:rPr lang="zh-CN" altLang="en-US" sz="2800" dirty="0">
                <a:latin typeface="楷体" panose="02010609060101010101" pitchFamily="49" charset="-122"/>
                <a:ea typeface="楷体" panose="02010609060101010101" pitchFamily="49" charset="-122"/>
                <a:cs typeface="Times New Roman" panose="02020603050405020304" pitchFamily="18" charset="0"/>
              </a:rPr>
              <a:t>导通</a:t>
            </a:r>
            <a:r>
              <a:rPr lang="zh-CN" altLang="en-US" sz="2800" dirty="0" smtClean="0">
                <a:latin typeface="楷体" panose="02010609060101010101" pitchFamily="49" charset="-122"/>
                <a:ea typeface="楷体" panose="02010609060101010101" pitchFamily="49" charset="-122"/>
                <a:cs typeface="Times New Roman" panose="02020603050405020304" pitchFamily="18" charset="0"/>
              </a:rPr>
              <a:t>，</a:t>
            </a:r>
            <a:r>
              <a:rPr lang="en-US" altLang="zh-CN" sz="2800" dirty="0" smtClean="0">
                <a:latin typeface="楷体" panose="02010609060101010101" pitchFamily="49" charset="-122"/>
                <a:ea typeface="楷体" panose="02010609060101010101" pitchFamily="49" charset="-122"/>
              </a:rPr>
              <a:t>T</a:t>
            </a:r>
            <a:r>
              <a:rPr lang="en-US" altLang="zh-CN" sz="2800" baseline="-25000" dirty="0" smtClean="0">
                <a:latin typeface="楷体" panose="02010609060101010101" pitchFamily="49" charset="-122"/>
                <a:ea typeface="楷体" panose="02010609060101010101" pitchFamily="49" charset="-122"/>
              </a:rPr>
              <a:t>4</a:t>
            </a:r>
            <a:r>
              <a:rPr lang="zh-CN" altLang="en-US" sz="2800" dirty="0">
                <a:latin typeface="楷体" panose="02010609060101010101" pitchFamily="49" charset="-122"/>
                <a:ea typeface="楷体" panose="02010609060101010101" pitchFamily="49" charset="-122"/>
              </a:rPr>
              <a:t>截止；而</a:t>
            </a:r>
            <a:r>
              <a:rPr lang="en-US" altLang="zh-CN" sz="2800" dirty="0">
                <a:latin typeface="楷体" panose="02010609060101010101" pitchFamily="49" charset="-122"/>
                <a:ea typeface="楷体" panose="02010609060101010101" pitchFamily="49" charset="-122"/>
              </a:rPr>
              <a:t>P</a:t>
            </a:r>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0</a:t>
            </a:r>
            <a:r>
              <a:rPr lang="zh-CN" altLang="en-US" sz="2800" dirty="0">
                <a:latin typeface="楷体" panose="02010609060101010101" pitchFamily="49" charset="-122"/>
                <a:ea typeface="楷体" panose="02010609060101010101" pitchFamily="49" charset="-122"/>
              </a:rPr>
              <a:t>使得</a:t>
            </a:r>
            <a:r>
              <a:rPr lang="en-US" altLang="zh-CN" sz="2800" dirty="0">
                <a:latin typeface="楷体" panose="02010609060101010101" pitchFamily="49" charset="-122"/>
                <a:ea typeface="楷体" panose="02010609060101010101" pitchFamily="49" charset="-122"/>
              </a:rPr>
              <a:t>T</a:t>
            </a:r>
            <a:r>
              <a:rPr lang="en-US" altLang="zh-CN" sz="2800" baseline="-25000" dirty="0">
                <a:latin typeface="楷体" panose="02010609060101010101" pitchFamily="49" charset="-122"/>
                <a:ea typeface="楷体" panose="02010609060101010101" pitchFamily="49" charset="-122"/>
              </a:rPr>
              <a:t>1</a:t>
            </a:r>
            <a:r>
              <a:rPr lang="zh-CN" altLang="en-US" sz="2800" dirty="0">
                <a:latin typeface="楷体" panose="02010609060101010101" pitchFamily="49" charset="-122"/>
                <a:ea typeface="楷体" panose="02010609060101010101" pitchFamily="49" charset="-122"/>
              </a:rPr>
              <a:t>导通</a:t>
            </a:r>
            <a:r>
              <a:rPr lang="zh-CN" altLang="en-US" sz="2800" dirty="0" smtClean="0">
                <a:latin typeface="楷体" panose="02010609060101010101" pitchFamily="49" charset="-122"/>
                <a:ea typeface="楷体" panose="02010609060101010101" pitchFamily="49" charset="-122"/>
              </a:rPr>
              <a:t>，</a:t>
            </a:r>
            <a:r>
              <a:rPr lang="en-US" altLang="zh-CN" sz="2800" dirty="0" smtClean="0">
                <a:latin typeface="楷体" panose="02010609060101010101" pitchFamily="49" charset="-122"/>
                <a:ea typeface="楷体" panose="02010609060101010101" pitchFamily="49" charset="-122"/>
              </a:rPr>
              <a:t>T</a:t>
            </a:r>
            <a:r>
              <a:rPr lang="en-US" altLang="zh-CN" sz="2800" baseline="-25000" dirty="0" smtClean="0">
                <a:latin typeface="楷体" panose="02010609060101010101" pitchFamily="49" charset="-122"/>
                <a:ea typeface="楷体" panose="02010609060101010101" pitchFamily="49" charset="-122"/>
              </a:rPr>
              <a:t>2</a:t>
            </a:r>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T</a:t>
            </a:r>
            <a:r>
              <a:rPr lang="en-US" altLang="zh-CN" sz="2800" baseline="-25000" dirty="0">
                <a:latin typeface="楷体" panose="02010609060101010101" pitchFamily="49" charset="-122"/>
                <a:ea typeface="楷体" panose="02010609060101010101" pitchFamily="49" charset="-122"/>
              </a:rPr>
              <a:t>5</a:t>
            </a:r>
            <a:r>
              <a:rPr lang="zh-CN" altLang="en-US" sz="2800" dirty="0">
                <a:latin typeface="楷体" panose="02010609060101010101" pitchFamily="49" charset="-122"/>
                <a:ea typeface="楷体" panose="02010609060101010101" pitchFamily="49" charset="-122"/>
              </a:rPr>
              <a:t>截止，与非门为高阻态，即</a:t>
            </a:r>
            <a:r>
              <a:rPr lang="en-US" altLang="zh-CN" sz="2800" dirty="0">
                <a:latin typeface="楷体" panose="02010609060101010101" pitchFamily="49" charset="-122"/>
                <a:ea typeface="楷体" panose="02010609060101010101" pitchFamily="49" charset="-122"/>
              </a:rPr>
              <a:t>Y</a:t>
            </a:r>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Z</a:t>
            </a:r>
          </a:p>
        </p:txBody>
      </p:sp>
      <p:sp>
        <p:nvSpPr>
          <p:cNvPr id="151559" name="矩形 15"/>
          <p:cNvSpPr>
            <a:spLocks noChangeArrowheads="1"/>
          </p:cNvSpPr>
          <p:nvPr/>
        </p:nvSpPr>
        <p:spPr bwMode="auto">
          <a:xfrm>
            <a:off x="1292411" y="4475136"/>
            <a:ext cx="1512888" cy="360362"/>
          </a:xfrm>
          <a:prstGeom prst="rect">
            <a:avLst/>
          </a:prstGeom>
          <a:solidFill>
            <a:schemeClr val="bg1"/>
          </a:solidFill>
          <a:ln w="9525" algn="ctr">
            <a:solidFill>
              <a:schemeClr val="bg1"/>
            </a:solidFill>
            <a:round/>
          </a:ln>
          <a:effectLst>
            <a:prstShdw prst="shdw17" dist="17961" dir="2700000">
              <a:schemeClr val="bg2"/>
            </a:prstShdw>
          </a:effectLst>
        </p:spPr>
        <p:txBody>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151560" name="矩形 16"/>
          <p:cNvSpPr>
            <a:spLocks noChangeArrowheads="1"/>
          </p:cNvSpPr>
          <p:nvPr/>
        </p:nvSpPr>
        <p:spPr bwMode="auto">
          <a:xfrm>
            <a:off x="6692292" y="2618384"/>
            <a:ext cx="1655763" cy="341313"/>
          </a:xfrm>
          <a:prstGeom prst="rect">
            <a:avLst/>
          </a:prstGeom>
          <a:solidFill>
            <a:schemeClr val="bg1"/>
          </a:solidFill>
          <a:ln w="9525" algn="ctr">
            <a:solidFill>
              <a:schemeClr val="bg1"/>
            </a:solidFill>
            <a:round/>
          </a:ln>
          <a:effectLst>
            <a:prstShdw prst="shdw17" dist="17961" dir="2700000">
              <a:schemeClr val="bg2"/>
            </a:prstShdw>
          </a:effectLst>
        </p:spPr>
        <p:txBody>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1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10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linds(vertical)">
                                      <p:cBhvr>
                                        <p:cTn id="2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15"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290512" y="0"/>
            <a:ext cx="3609975" cy="431800"/>
          </a:xfrm>
          <a:prstGeom prst="rect">
            <a:avLst/>
          </a:prstGeom>
          <a:solidFill>
            <a:schemeClr val="bg1"/>
          </a:solidFill>
          <a:ln>
            <a:noFill/>
          </a:ln>
          <a:effectLst/>
        </p:spPr>
        <p:txBody>
          <a:bodyPr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lang="en-US" altLang="zh-CN" sz="2800" dirty="0">
                <a:solidFill>
                  <a:srgbClr val="000000"/>
                </a:solidFill>
                <a:latin typeface="楷体" panose="02010609060101010101" pitchFamily="49" charset="-122"/>
                <a:ea typeface="楷体" panose="02010609060101010101" pitchFamily="49" charset="-122"/>
              </a:rPr>
              <a:t>3.</a:t>
            </a:r>
            <a:r>
              <a:rPr lang="zh-CN" altLang="en-US" sz="2800" dirty="0">
                <a:solidFill>
                  <a:srgbClr val="000000"/>
                </a:solidFill>
                <a:latin typeface="楷体" panose="02010609060101010101" pitchFamily="49" charset="-122"/>
                <a:ea typeface="楷体" panose="02010609060101010101" pitchFamily="49" charset="-122"/>
              </a:rPr>
              <a:t>三态门的用途</a:t>
            </a:r>
          </a:p>
        </p:txBody>
      </p:sp>
      <p:grpSp>
        <p:nvGrpSpPr>
          <p:cNvPr id="6" name="Group 9"/>
          <p:cNvGrpSpPr/>
          <p:nvPr/>
        </p:nvGrpSpPr>
        <p:grpSpPr bwMode="auto">
          <a:xfrm>
            <a:off x="4978665" y="309742"/>
            <a:ext cx="3846513" cy="5421312"/>
            <a:chOff x="340" y="799"/>
            <a:chExt cx="2423" cy="3415"/>
          </a:xfrm>
        </p:grpSpPr>
        <p:pic>
          <p:nvPicPr>
            <p:cNvPr id="152584" name="Picture 5" descr="未标题"/>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0" y="799"/>
              <a:ext cx="2423" cy="3085"/>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8" name="Text Box 8"/>
            <p:cNvSpPr txBox="1">
              <a:spLocks noChangeArrowheads="1"/>
            </p:cNvSpPr>
            <p:nvPr/>
          </p:nvSpPr>
          <p:spPr bwMode="auto">
            <a:xfrm>
              <a:off x="521" y="3884"/>
              <a:ext cx="2137"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defRPr/>
              </a:pPr>
              <a:r>
                <a:rPr lang="zh-CN" altLang="en-US" sz="2800" dirty="0">
                  <a:latin typeface="楷体" panose="02010609060101010101" pitchFamily="49" charset="-122"/>
                  <a:ea typeface="楷体" panose="02010609060101010101" pitchFamily="49" charset="-122"/>
                </a:rPr>
                <a:t>图</a:t>
              </a:r>
              <a:r>
                <a:rPr lang="en-US" altLang="zh-CN" sz="2800" dirty="0">
                  <a:latin typeface="楷体" panose="02010609060101010101" pitchFamily="49" charset="-122"/>
                  <a:ea typeface="楷体" panose="02010609060101010101" pitchFamily="49" charset="-122"/>
                </a:rPr>
                <a:t>3.5.51 </a:t>
              </a:r>
              <a:r>
                <a:rPr lang="zh-CN" altLang="en-US" sz="2800" dirty="0">
                  <a:latin typeface="楷体" panose="02010609060101010101" pitchFamily="49" charset="-122"/>
                  <a:ea typeface="楷体" panose="02010609060101010101" pitchFamily="49" charset="-122"/>
                </a:rPr>
                <a:t>总线结构</a:t>
              </a:r>
            </a:p>
          </p:txBody>
        </p:sp>
      </p:grpSp>
      <p:grpSp>
        <p:nvGrpSpPr>
          <p:cNvPr id="9" name="Group 11"/>
          <p:cNvGrpSpPr/>
          <p:nvPr/>
        </p:nvGrpSpPr>
        <p:grpSpPr bwMode="auto">
          <a:xfrm>
            <a:off x="344487" y="1967091"/>
            <a:ext cx="4338638" cy="3763963"/>
            <a:chOff x="3016" y="1253"/>
            <a:chExt cx="2733" cy="2371"/>
          </a:xfrm>
        </p:grpSpPr>
        <p:pic>
          <p:nvPicPr>
            <p:cNvPr id="152582" name="Picture 6" descr="3-3-4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52" y="1253"/>
              <a:ext cx="2317" cy="2004"/>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1" name="Rectangle 10"/>
            <p:cNvSpPr>
              <a:spLocks noChangeArrowheads="1"/>
            </p:cNvSpPr>
            <p:nvPr/>
          </p:nvSpPr>
          <p:spPr bwMode="auto">
            <a:xfrm>
              <a:off x="3016" y="3294"/>
              <a:ext cx="2733"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zh-CN" altLang="en-US" sz="2800" dirty="0">
                  <a:latin typeface="楷体" panose="02010609060101010101" pitchFamily="49" charset="-122"/>
                  <a:ea typeface="楷体" panose="02010609060101010101" pitchFamily="49" charset="-122"/>
                </a:rPr>
                <a:t>图</a:t>
              </a:r>
              <a:r>
                <a:rPr lang="en-US" altLang="zh-CN" sz="2800" dirty="0">
                  <a:latin typeface="楷体" panose="02010609060101010101" pitchFamily="49" charset="-122"/>
                  <a:ea typeface="楷体" panose="02010609060101010101" pitchFamily="49" charset="-122"/>
                </a:rPr>
                <a:t>3.5.50 </a:t>
              </a:r>
              <a:r>
                <a:rPr lang="zh-CN" altLang="en-US" sz="2800" dirty="0">
                  <a:latin typeface="楷体" panose="02010609060101010101" pitchFamily="49" charset="-122"/>
                  <a:ea typeface="楷体" panose="02010609060101010101" pitchFamily="49" charset="-122"/>
                </a:rPr>
                <a:t>数据的双向传输</a:t>
              </a:r>
            </a:p>
          </p:txBody>
        </p:sp>
      </p:grpSp>
      <p:sp>
        <p:nvSpPr>
          <p:cNvPr id="12" name="Text Box 12"/>
          <p:cNvSpPr txBox="1">
            <a:spLocks noChangeArrowheads="1"/>
          </p:cNvSpPr>
          <p:nvPr/>
        </p:nvSpPr>
        <p:spPr bwMode="auto">
          <a:xfrm>
            <a:off x="290512" y="490538"/>
            <a:ext cx="4392613" cy="1384300"/>
          </a:xfrm>
          <a:prstGeom prst="rect">
            <a:avLst/>
          </a:prstGeom>
          <a:solidFill>
            <a:schemeClr val="bg1"/>
          </a:solidFill>
          <a:ln>
            <a:noFill/>
          </a:ln>
          <a:effectLst/>
        </p:spPr>
        <p:txBody>
          <a:bodyPr>
            <a:spAutoFit/>
          </a:bodyPr>
          <a:lstStyle/>
          <a:p>
            <a:pPr eaLnBrk="1" hangingPunct="1">
              <a:spcBef>
                <a:spcPct val="50000"/>
              </a:spcBef>
              <a:defRPr/>
            </a:pPr>
            <a:r>
              <a:rPr lang="en-US" altLang="zh-CN" sz="2800" dirty="0">
                <a:solidFill>
                  <a:srgbClr val="000000"/>
                </a:solidFill>
                <a:latin typeface="楷体" panose="02010609060101010101" pitchFamily="49" charset="-122"/>
                <a:ea typeface="楷体" panose="02010609060101010101" pitchFamily="49" charset="-122"/>
              </a:rPr>
              <a:t> TTL</a:t>
            </a:r>
            <a:r>
              <a:rPr lang="zh-CN" altLang="en-US" sz="2800" dirty="0">
                <a:solidFill>
                  <a:srgbClr val="000000"/>
                </a:solidFill>
                <a:latin typeface="楷体" panose="02010609060101010101" pitchFamily="49" charset="-122"/>
                <a:ea typeface="楷体" panose="02010609060101010101" pitchFamily="49" charset="-122"/>
              </a:rPr>
              <a:t>三态门除了电平转换，也可以构成数据的双向传输和总线结构如图所示。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10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1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6" name="矩形 8215"/>
          <p:cNvSpPr>
            <a:spLocks noRot="1"/>
          </p:cNvSpPr>
          <p:nvPr/>
        </p:nvSpPr>
        <p:spPr>
          <a:xfrm>
            <a:off x="619497" y="1164543"/>
            <a:ext cx="4249737" cy="457200"/>
          </a:xfrm>
          <a:prstGeom prst="rect">
            <a:avLst/>
          </a:prstGeom>
          <a:noFill/>
          <a:ln w="9525">
            <a:noFill/>
          </a:ln>
        </p:spPr>
        <p:txBody>
          <a:bodyPr anchor="ctr"/>
          <a:lstStyle>
            <a:lvl1pPr marL="0" lvl="0" indent="0" algn="ctr" defTabSz="914400" rtl="0" eaLnBrk="1" fontAlgn="base" latinLnBrk="0" hangingPunct="1">
              <a:lnSpc>
                <a:spcPct val="100000"/>
              </a:lnSpc>
              <a:spcBef>
                <a:spcPct val="0"/>
              </a:spcBef>
              <a:spcAft>
                <a:spcPct val="0"/>
              </a:spcAft>
              <a:buNone/>
              <a:defRPr sz="4400" u="none" kern="1200" baseline="0">
                <a:solidFill>
                  <a:srgbClr val="000000"/>
                </a:solidFill>
                <a:effectLst>
                  <a:outerShdw blurRad="38100" dist="38100" dir="2700000">
                    <a:srgbClr val="C0C0C0"/>
                  </a:outerShdw>
                </a:effectLst>
                <a:latin typeface="Tahoma" panose="020B0604030504040204" pitchFamily="34" charset="0"/>
                <a:ea typeface="宋体" panose="02010600030101010101" pitchFamily="2" charset="-122"/>
              </a:defRPr>
            </a:lvl1pPr>
          </a:lstStyle>
          <a:p>
            <a:pPr algn="l">
              <a:buFont typeface="Arial" panose="020B0604020202020204" pitchFamily="34" charset="0"/>
              <a:buNone/>
              <a:defRPr/>
            </a:pPr>
            <a:r>
              <a:rPr lang="en-US" altLang="zh-CN" sz="2800" u="sng" noProof="1">
                <a:effectLst/>
                <a:latin typeface="楷体" panose="02010609060101010101" pitchFamily="49" charset="-122"/>
                <a:ea typeface="楷体" panose="02010609060101010101" pitchFamily="49" charset="-122"/>
              </a:rPr>
              <a:t>2. </a:t>
            </a:r>
            <a:r>
              <a:rPr lang="zh-CN" altLang="en-US" sz="2800" u="sng" noProof="1">
                <a:effectLst/>
                <a:latin typeface="楷体" panose="02010609060101010101" pitchFamily="49" charset="-122"/>
                <a:ea typeface="楷体" panose="02010609060101010101" pitchFamily="49" charset="-122"/>
              </a:rPr>
              <a:t>二极管动态开关特性</a:t>
            </a:r>
          </a:p>
        </p:txBody>
      </p:sp>
      <p:sp>
        <p:nvSpPr>
          <p:cNvPr id="8217" name="文本框 8216"/>
          <p:cNvSpPr txBox="1">
            <a:spLocks noChangeArrowheads="1"/>
          </p:cNvSpPr>
          <p:nvPr/>
        </p:nvSpPr>
        <p:spPr bwMode="auto">
          <a:xfrm>
            <a:off x="454397" y="1621743"/>
            <a:ext cx="7961312"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800" dirty="0">
                <a:latin typeface="楷体" panose="02010609060101010101" pitchFamily="49" charset="-122"/>
                <a:ea typeface="楷体" panose="02010609060101010101" pitchFamily="49" charset="-122"/>
              </a:rPr>
              <a:t>当电路处于动态状态，即二极管两端电压突然反向时，二极管所呈现的开关特性称为动态开关特性。</a:t>
            </a:r>
            <a:endParaRPr lang="zh-CN" altLang="en-US" sz="2800" dirty="0">
              <a:solidFill>
                <a:srgbClr val="FF0000"/>
              </a:solidFill>
              <a:latin typeface="楷体" panose="02010609060101010101" pitchFamily="49" charset="-122"/>
              <a:ea typeface="楷体" panose="02010609060101010101" pitchFamily="49" charset="-122"/>
            </a:endParaRPr>
          </a:p>
        </p:txBody>
      </p:sp>
      <p:pic>
        <p:nvPicPr>
          <p:cNvPr id="4" name="Picture 8" descr="3-2-3"/>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l="22014" r="25901" b="66060"/>
          <a:stretch>
            <a:fillRect/>
          </a:stretch>
        </p:blipFill>
        <p:spPr bwMode="auto">
          <a:xfrm>
            <a:off x="403610" y="3277878"/>
            <a:ext cx="4701790" cy="244604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7348"/>
          <p:cNvSpPr txBox="1">
            <a:spLocks noChangeArrowheads="1"/>
          </p:cNvSpPr>
          <p:nvPr/>
        </p:nvSpPr>
        <p:spPr bwMode="auto">
          <a:xfrm>
            <a:off x="3603137" y="189335"/>
            <a:ext cx="545196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3000" b="1" dirty="0">
                <a:latin typeface="Times New Roman" panose="02020603050405020304" pitchFamily="18" charset="0"/>
                <a:ea typeface="楷体" panose="02010609060101010101" pitchFamily="49" charset="-122"/>
                <a:cs typeface="Times New Roman" panose="02020603050405020304" pitchFamily="18" charset="0"/>
              </a:rPr>
              <a:t>3.2.1 </a:t>
            </a:r>
            <a:r>
              <a:rPr lang="zh-CN" altLang="en-US" sz="3000" b="1" dirty="0">
                <a:latin typeface="Times New Roman" panose="02020603050405020304" pitchFamily="18" charset="0"/>
                <a:ea typeface="楷体" panose="02010609060101010101" pitchFamily="49" charset="-122"/>
                <a:cs typeface="Times New Roman" panose="02020603050405020304" pitchFamily="18" charset="0"/>
              </a:rPr>
              <a:t>半导体二极管的开关特性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216"/>
                                        </p:tgtEl>
                                        <p:attrNameLst>
                                          <p:attrName>style.visibility</p:attrName>
                                        </p:attrNameLst>
                                      </p:cBhvr>
                                      <p:to>
                                        <p:strVal val="visible"/>
                                      </p:to>
                                    </p:set>
                                    <p:animEffect transition="in" filter="wipe(left)">
                                      <p:cBhvr>
                                        <p:cTn id="7" dur="500"/>
                                        <p:tgtEl>
                                          <p:spTgt spid="82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217"/>
                                        </p:tgtEl>
                                        <p:attrNameLst>
                                          <p:attrName>style.visibility</p:attrName>
                                        </p:attrNameLst>
                                      </p:cBhvr>
                                      <p:to>
                                        <p:strVal val="visible"/>
                                      </p:to>
                                    </p:set>
                                    <p:animEffect transition="in" filter="blinds(horizontal)">
                                      <p:cBhvr>
                                        <p:cTn id="12" dur="500"/>
                                        <p:tgtEl>
                                          <p:spTgt spid="8217"/>
                                        </p:tgtEl>
                                      </p:cBhvr>
                                    </p:animEffect>
                                  </p:childTnLst>
                                </p:cTn>
                              </p:par>
                              <p:par>
                                <p:cTn id="13" presetID="22" presetClass="entr" presetSubtype="8"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16" grpId="0"/>
      <p:bldP spid="8217"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287709" y="870027"/>
            <a:ext cx="7709662" cy="50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3.7 TTL</a:t>
            </a:r>
            <a:r>
              <a:rPr lang="zh-CN" altLang="en-US" sz="32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电路与</a:t>
            </a:r>
            <a:r>
              <a:rPr lang="en-US" altLang="zh-CN" sz="32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CMOS</a:t>
            </a:r>
            <a:r>
              <a:rPr lang="zh-CN" altLang="en-US" sz="32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电路的接口*</a:t>
            </a:r>
          </a:p>
        </p:txBody>
      </p:sp>
      <p:sp>
        <p:nvSpPr>
          <p:cNvPr id="5" name="Text Box 4"/>
          <p:cNvSpPr txBox="1">
            <a:spLocks noChangeArrowheads="1"/>
          </p:cNvSpPr>
          <p:nvPr/>
        </p:nvSpPr>
        <p:spPr bwMode="auto">
          <a:xfrm>
            <a:off x="287709" y="1348514"/>
            <a:ext cx="8713787"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由于现在大规模集成电路中，存在着</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TTL</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和</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CMOS</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两种逻辑电路，故经常会遇到两种电路连接问题，即</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TTL</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和</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CMOS </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电路的接口问题。</a:t>
            </a:r>
          </a:p>
        </p:txBody>
      </p:sp>
      <p:sp>
        <p:nvSpPr>
          <p:cNvPr id="6" name="Text Box 5"/>
          <p:cNvSpPr txBox="1">
            <a:spLocks noChangeArrowheads="1"/>
          </p:cNvSpPr>
          <p:nvPr/>
        </p:nvSpPr>
        <p:spPr bwMode="auto">
          <a:xfrm>
            <a:off x="287709" y="2535674"/>
            <a:ext cx="8534400"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对于图示电路，无论何种门作为驱动门，都必须为负载门提供合乎标准的高、低电平和足够的驱动电流。即要满足下列各式：</a:t>
            </a:r>
          </a:p>
        </p:txBody>
      </p:sp>
      <p:graphicFrame>
        <p:nvGraphicFramePr>
          <p:cNvPr id="7" name="Object 6"/>
          <p:cNvGraphicFramePr>
            <a:graphicFrameLocks noChangeAspect="1"/>
          </p:cNvGraphicFramePr>
          <p:nvPr/>
        </p:nvGraphicFramePr>
        <p:xfrm>
          <a:off x="5435696" y="3481824"/>
          <a:ext cx="2768267" cy="2430026"/>
        </p:xfrm>
        <a:graphic>
          <a:graphicData uri="http://schemas.openxmlformats.org/presentationml/2006/ole">
            <mc:AlternateContent xmlns:mc="http://schemas.openxmlformats.org/markup-compatibility/2006">
              <mc:Choice xmlns:v="urn:schemas-microsoft-com:vml" Requires="v">
                <p:oleObj spid="_x0000_s87148" name="Visio" r:id="rId4" imgW="1614170" imgH="1410970" progId="Visio.Drawing.11">
                  <p:embed/>
                </p:oleObj>
              </mc:Choice>
              <mc:Fallback>
                <p:oleObj name="Visio" r:id="rId4" imgW="1614170" imgH="1410970" progId="Visio.Drawing.11">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5696" y="3481824"/>
                        <a:ext cx="2768267" cy="2430026"/>
                      </a:xfrm>
                      <a:prstGeom prst="rect">
                        <a:avLst/>
                      </a:prstGeom>
                      <a:solidFill>
                        <a:srgbClr val="FFFFFF"/>
                      </a:solidFill>
                      <a:ln w="57150" cmpd="thickThin">
                        <a:solidFill>
                          <a:srgbClr val="FF0000"/>
                        </a:solidFill>
                        <a:miter lim="800000"/>
                        <a:headEnd type="none" w="sm" len="sm"/>
                        <a:tailEnd type="none" w="sm" len="sm"/>
                      </a:ln>
                      <a:effectLst/>
                    </p:spPr>
                  </p:pic>
                </p:oleObj>
              </mc:Fallback>
            </mc:AlternateContent>
          </a:graphicData>
        </a:graphic>
      </p:graphicFrame>
      <p:sp>
        <p:nvSpPr>
          <p:cNvPr id="8" name="Rectangle 7"/>
          <p:cNvSpPr>
            <a:spLocks noChangeArrowheads="1"/>
          </p:cNvSpPr>
          <p:nvPr/>
        </p:nvSpPr>
        <p:spPr bwMode="auto">
          <a:xfrm>
            <a:off x="5173544" y="5911850"/>
            <a:ext cx="3970456"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defRPr/>
            </a:pP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其中</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n</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和</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m</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分别为负载电流中</a:t>
            </a:r>
            <a:r>
              <a:rPr kumimoji="1" lang="en-US" altLang="zh-CN" sz="2800" i="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I</a:t>
            </a:r>
            <a:r>
              <a:rPr kumimoji="1"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IH</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、和</a:t>
            </a:r>
            <a:r>
              <a:rPr kumimoji="1" lang="en-US" altLang="zh-CN" sz="2800" i="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I</a:t>
            </a:r>
            <a:r>
              <a:rPr kumimoji="1"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IL</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的个数</a:t>
            </a:r>
          </a:p>
        </p:txBody>
      </p:sp>
      <p:graphicFrame>
        <p:nvGraphicFramePr>
          <p:cNvPr id="9" name="Object 8"/>
          <p:cNvGraphicFramePr>
            <a:graphicFrameLocks noChangeAspect="1"/>
          </p:cNvGraphicFramePr>
          <p:nvPr/>
        </p:nvGraphicFramePr>
        <p:xfrm>
          <a:off x="430214" y="4055917"/>
          <a:ext cx="2842826" cy="2633480"/>
        </p:xfrm>
        <a:graphic>
          <a:graphicData uri="http://schemas.openxmlformats.org/presentationml/2006/ole">
            <mc:AlternateContent xmlns:mc="http://schemas.openxmlformats.org/markup-compatibility/2006">
              <mc:Choice xmlns:v="urn:schemas-microsoft-com:vml" Requires="v">
                <p:oleObj spid="_x0000_s87149" name="Visio" r:id="rId6" imgW="1421130" imgH="1162050" progId="Visio.Drawing.11">
                  <p:embed/>
                </p:oleObj>
              </mc:Choice>
              <mc:Fallback>
                <p:oleObj name="Visio" r:id="rId6" imgW="1421130" imgH="1162050" progId="Visio.Drawing.11">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214" y="4055917"/>
                        <a:ext cx="2842826" cy="2633480"/>
                      </a:xfrm>
                      <a:prstGeom prst="rect">
                        <a:avLst/>
                      </a:prstGeom>
                      <a:solidFill>
                        <a:srgbClr val="FFFFFF"/>
                      </a:solidFill>
                      <a:ln w="57150" cap="sq" cmpd="thickThin">
                        <a:solidFill>
                          <a:srgbClr val="FF0000"/>
                        </a:solidFill>
                        <a:miter lim="800000"/>
                        <a:headEnd type="none" w="sm" len="sm"/>
                        <a:tailEnd type="none" w="sm" len="sm"/>
                      </a:ln>
                      <a:effec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10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ox(in)">
                                      <p:cBhvr>
                                        <p:cTn id="18" dur="10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10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29"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1000" fill="hold"/>
                                        <p:tgtEl>
                                          <p:spTgt spid="8"/>
                                        </p:tgtEl>
                                        <p:attrNameLst>
                                          <p:attrName>ppt_x</p:attrName>
                                        </p:attrNameLst>
                                      </p:cBhvr>
                                      <p:tavLst>
                                        <p:tav tm="0">
                                          <p:val>
                                            <p:strVal val="#ppt_x-.2"/>
                                          </p:val>
                                        </p:tav>
                                        <p:tav tm="100000">
                                          <p:val>
                                            <p:strVal val="#ppt_x"/>
                                          </p:val>
                                        </p:tav>
                                      </p:tavLst>
                                    </p:anim>
                                    <p:anim calcmode="lin" valueType="num">
                                      <p:cBhvr>
                                        <p:cTn id="34" dur="10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3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utoUpdateAnimBg="0"/>
      <p:bldP spid="6" grpId="0" autoUpdateAnimBg="0"/>
      <p:bldP spid="8"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196717" y="880319"/>
            <a:ext cx="6119812" cy="620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一、 用</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TTL</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电路驱动</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CMOS</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电路</a:t>
            </a:r>
          </a:p>
        </p:txBody>
      </p:sp>
      <p:sp>
        <p:nvSpPr>
          <p:cNvPr id="5" name="Text Box 5"/>
          <p:cNvSpPr txBox="1">
            <a:spLocks noChangeArrowheads="1"/>
          </p:cNvSpPr>
          <p:nvPr/>
        </p:nvSpPr>
        <p:spPr bwMode="auto">
          <a:xfrm>
            <a:off x="196717" y="1438900"/>
            <a:ext cx="8534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用</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TTL</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电路驱动</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4000</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系列和</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74HC</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系列</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CMOS</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电路</a:t>
            </a:r>
          </a:p>
        </p:txBody>
      </p:sp>
      <p:grpSp>
        <p:nvGrpSpPr>
          <p:cNvPr id="8" name="Group 436"/>
          <p:cNvGrpSpPr/>
          <p:nvPr/>
        </p:nvGrpSpPr>
        <p:grpSpPr bwMode="auto">
          <a:xfrm>
            <a:off x="255588" y="2033588"/>
            <a:ext cx="8461375" cy="4367212"/>
            <a:chOff x="204" y="1434"/>
            <a:chExt cx="5330" cy="2751"/>
          </a:xfrm>
        </p:grpSpPr>
        <p:sp>
          <p:nvSpPr>
            <p:cNvPr id="9" name="Rectangle 12"/>
            <p:cNvSpPr>
              <a:spLocks noChangeArrowheads="1"/>
            </p:cNvSpPr>
            <p:nvPr/>
          </p:nvSpPr>
          <p:spPr bwMode="auto">
            <a:xfrm>
              <a:off x="204" y="1434"/>
              <a:ext cx="84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ts val="0"/>
                </a:spcBef>
                <a:spcAft>
                  <a:spcPts val="0"/>
                </a:spcAft>
                <a:defRPr/>
              </a:pPr>
              <a:r>
                <a:rPr kumimoji="1" lang="zh-CN" altLang="en-US" sz="2800" kern="0" dirty="0">
                  <a:solidFill>
                    <a:srgbClr val="FFFFFF"/>
                  </a:solidFill>
                  <a:latin typeface="Times New Roman" panose="02020603050405020304" pitchFamily="18" charset="0"/>
                  <a:ea typeface="楷体" panose="02010609060101010101" pitchFamily="49" charset="-122"/>
                  <a:cs typeface="Times New Roman" panose="02020603050405020304" pitchFamily="18" charset="0"/>
                </a:rPr>
                <a:t>表</a:t>
              </a:r>
              <a:r>
                <a:rPr kumimoji="1" lang="en-US" altLang="zh-CN" sz="2800" kern="0" dirty="0">
                  <a:solidFill>
                    <a:srgbClr val="FFFFFF"/>
                  </a:solidFill>
                  <a:latin typeface="Times New Roman" panose="02020603050405020304" pitchFamily="18" charset="0"/>
                  <a:ea typeface="楷体" panose="02010609060101010101" pitchFamily="49" charset="-122"/>
                  <a:cs typeface="Times New Roman" panose="02020603050405020304" pitchFamily="18" charset="0"/>
                </a:rPr>
                <a:t>3.8.1</a:t>
              </a:r>
            </a:p>
          </p:txBody>
        </p:sp>
        <p:sp>
          <p:nvSpPr>
            <p:cNvPr id="10" name="Rectangle 170"/>
            <p:cNvSpPr>
              <a:spLocks noChangeArrowheads="1"/>
            </p:cNvSpPr>
            <p:nvPr/>
          </p:nvSpPr>
          <p:spPr bwMode="auto">
            <a:xfrm>
              <a:off x="4468" y="3936"/>
              <a:ext cx="1066"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-0.1×10</a:t>
              </a:r>
              <a:r>
                <a:rPr kumimoji="1" lang="zh-CN" altLang="en-US" sz="2000" kern="0" baseline="3000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kumimoji="1" lang="en-US" altLang="zh-CN" sz="2000" kern="0" baseline="3000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3</a:t>
              </a:r>
              <a:endPar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 name="Rectangle 169"/>
            <p:cNvSpPr>
              <a:spLocks noChangeArrowheads="1"/>
            </p:cNvSpPr>
            <p:nvPr/>
          </p:nvSpPr>
          <p:spPr bwMode="auto">
            <a:xfrm>
              <a:off x="3401" y="3936"/>
              <a:ext cx="1067"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-0.1×10</a:t>
              </a:r>
              <a:r>
                <a:rPr kumimoji="1" lang="zh-CN" altLang="en-US" sz="2000" kern="0" baseline="3000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kumimoji="1" lang="en-US" altLang="zh-CN" sz="2000" kern="0" baseline="3000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3</a:t>
              </a:r>
              <a:endPar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2" name="Rectangle 168"/>
            <p:cNvSpPr>
              <a:spLocks noChangeArrowheads="1"/>
            </p:cNvSpPr>
            <p:nvPr/>
          </p:nvSpPr>
          <p:spPr bwMode="auto">
            <a:xfrm>
              <a:off x="2337" y="3936"/>
              <a:ext cx="1064"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-0.4</a:t>
              </a:r>
            </a:p>
          </p:txBody>
        </p:sp>
        <p:sp>
          <p:nvSpPr>
            <p:cNvPr id="13" name="Rectangle 167"/>
            <p:cNvSpPr>
              <a:spLocks noChangeArrowheads="1"/>
            </p:cNvSpPr>
            <p:nvPr/>
          </p:nvSpPr>
          <p:spPr bwMode="auto">
            <a:xfrm>
              <a:off x="1284" y="3936"/>
              <a:ext cx="1053"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-1.6</a:t>
              </a:r>
            </a:p>
          </p:txBody>
        </p:sp>
        <p:sp>
          <p:nvSpPr>
            <p:cNvPr id="14" name="Rectangle 166"/>
            <p:cNvSpPr>
              <a:spLocks noChangeArrowheads="1"/>
            </p:cNvSpPr>
            <p:nvPr/>
          </p:nvSpPr>
          <p:spPr bwMode="auto">
            <a:xfrm>
              <a:off x="204" y="3936"/>
              <a:ext cx="1080"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i="1"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I</a:t>
              </a:r>
              <a:r>
                <a:rPr kumimoji="1" lang="en-US" altLang="zh-CN" sz="2000" kern="0" baseline="-3000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IL(max) </a:t>
              </a: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mA</a:t>
              </a:r>
            </a:p>
          </p:txBody>
        </p:sp>
        <p:sp>
          <p:nvSpPr>
            <p:cNvPr id="15" name="Rectangle 165"/>
            <p:cNvSpPr>
              <a:spLocks noChangeArrowheads="1"/>
            </p:cNvSpPr>
            <p:nvPr/>
          </p:nvSpPr>
          <p:spPr bwMode="auto">
            <a:xfrm>
              <a:off x="4468" y="3687"/>
              <a:ext cx="1066"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0.1</a:t>
              </a:r>
            </a:p>
          </p:txBody>
        </p:sp>
        <p:sp>
          <p:nvSpPr>
            <p:cNvPr id="16" name="Rectangle 164"/>
            <p:cNvSpPr>
              <a:spLocks noChangeArrowheads="1"/>
            </p:cNvSpPr>
            <p:nvPr/>
          </p:nvSpPr>
          <p:spPr bwMode="auto">
            <a:xfrm>
              <a:off x="3401" y="3687"/>
              <a:ext cx="1067"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0.1</a:t>
              </a:r>
            </a:p>
          </p:txBody>
        </p:sp>
        <p:sp>
          <p:nvSpPr>
            <p:cNvPr id="17" name="Rectangle 163"/>
            <p:cNvSpPr>
              <a:spLocks noChangeArrowheads="1"/>
            </p:cNvSpPr>
            <p:nvPr/>
          </p:nvSpPr>
          <p:spPr bwMode="auto">
            <a:xfrm>
              <a:off x="2337" y="3687"/>
              <a:ext cx="1064"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20</a:t>
              </a:r>
            </a:p>
          </p:txBody>
        </p:sp>
        <p:sp>
          <p:nvSpPr>
            <p:cNvPr id="18" name="Rectangle 162"/>
            <p:cNvSpPr>
              <a:spLocks noChangeArrowheads="1"/>
            </p:cNvSpPr>
            <p:nvPr/>
          </p:nvSpPr>
          <p:spPr bwMode="auto">
            <a:xfrm>
              <a:off x="1284" y="3687"/>
              <a:ext cx="1053"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40</a:t>
              </a:r>
            </a:p>
          </p:txBody>
        </p:sp>
        <p:sp>
          <p:nvSpPr>
            <p:cNvPr id="19" name="Rectangle 161"/>
            <p:cNvSpPr>
              <a:spLocks noChangeArrowheads="1"/>
            </p:cNvSpPr>
            <p:nvPr/>
          </p:nvSpPr>
          <p:spPr bwMode="auto">
            <a:xfrm>
              <a:off x="204" y="3687"/>
              <a:ext cx="1080"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i="1"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I</a:t>
              </a:r>
              <a:r>
                <a:rPr kumimoji="1" lang="en-US" altLang="zh-CN" sz="2000" kern="0" baseline="-3000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IH(max) </a:t>
              </a: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μA</a:t>
              </a:r>
            </a:p>
          </p:txBody>
        </p:sp>
        <p:sp>
          <p:nvSpPr>
            <p:cNvPr id="20" name="Rectangle 160"/>
            <p:cNvSpPr>
              <a:spLocks noChangeArrowheads="1"/>
            </p:cNvSpPr>
            <p:nvPr/>
          </p:nvSpPr>
          <p:spPr bwMode="auto">
            <a:xfrm>
              <a:off x="4468" y="3438"/>
              <a:ext cx="1066"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0.8</a:t>
              </a:r>
            </a:p>
          </p:txBody>
        </p:sp>
        <p:sp>
          <p:nvSpPr>
            <p:cNvPr id="21" name="Rectangle 159"/>
            <p:cNvSpPr>
              <a:spLocks noChangeArrowheads="1"/>
            </p:cNvSpPr>
            <p:nvPr/>
          </p:nvSpPr>
          <p:spPr bwMode="auto">
            <a:xfrm>
              <a:off x="3401" y="3438"/>
              <a:ext cx="1067"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a:t>
              </a:r>
            </a:p>
          </p:txBody>
        </p:sp>
        <p:sp>
          <p:nvSpPr>
            <p:cNvPr id="22" name="Rectangle 158"/>
            <p:cNvSpPr>
              <a:spLocks noChangeArrowheads="1"/>
            </p:cNvSpPr>
            <p:nvPr/>
          </p:nvSpPr>
          <p:spPr bwMode="auto">
            <a:xfrm>
              <a:off x="2337" y="3438"/>
              <a:ext cx="1064"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0.8</a:t>
              </a:r>
            </a:p>
          </p:txBody>
        </p:sp>
        <p:sp>
          <p:nvSpPr>
            <p:cNvPr id="23" name="Rectangle 157"/>
            <p:cNvSpPr>
              <a:spLocks noChangeArrowheads="1"/>
            </p:cNvSpPr>
            <p:nvPr/>
          </p:nvSpPr>
          <p:spPr bwMode="auto">
            <a:xfrm>
              <a:off x="1284" y="3438"/>
              <a:ext cx="1053"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0.8</a:t>
              </a:r>
            </a:p>
          </p:txBody>
        </p:sp>
        <p:sp>
          <p:nvSpPr>
            <p:cNvPr id="24" name="Rectangle 156"/>
            <p:cNvSpPr>
              <a:spLocks noChangeArrowheads="1"/>
            </p:cNvSpPr>
            <p:nvPr/>
          </p:nvSpPr>
          <p:spPr bwMode="auto">
            <a:xfrm>
              <a:off x="204" y="3438"/>
              <a:ext cx="1080"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i="1"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V</a:t>
              </a:r>
              <a:r>
                <a:rPr kumimoji="1" lang="en-US" altLang="zh-CN" sz="2000" kern="0" baseline="-3000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IL(max) </a:t>
              </a: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V</a:t>
              </a:r>
            </a:p>
          </p:txBody>
        </p:sp>
        <p:sp>
          <p:nvSpPr>
            <p:cNvPr id="25" name="Rectangle 155"/>
            <p:cNvSpPr>
              <a:spLocks noChangeArrowheads="1"/>
            </p:cNvSpPr>
            <p:nvPr/>
          </p:nvSpPr>
          <p:spPr bwMode="auto">
            <a:xfrm>
              <a:off x="4468" y="3189"/>
              <a:ext cx="1066"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a:t>
              </a:r>
            </a:p>
          </p:txBody>
        </p:sp>
        <p:sp>
          <p:nvSpPr>
            <p:cNvPr id="26" name="Rectangle 154"/>
            <p:cNvSpPr>
              <a:spLocks noChangeArrowheads="1"/>
            </p:cNvSpPr>
            <p:nvPr/>
          </p:nvSpPr>
          <p:spPr bwMode="auto">
            <a:xfrm>
              <a:off x="3401" y="3189"/>
              <a:ext cx="1067"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3.5</a:t>
              </a:r>
            </a:p>
          </p:txBody>
        </p:sp>
        <p:sp>
          <p:nvSpPr>
            <p:cNvPr id="27" name="Rectangle 153"/>
            <p:cNvSpPr>
              <a:spLocks noChangeArrowheads="1"/>
            </p:cNvSpPr>
            <p:nvPr/>
          </p:nvSpPr>
          <p:spPr bwMode="auto">
            <a:xfrm>
              <a:off x="2337" y="3189"/>
              <a:ext cx="1064"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a:t>
              </a:r>
            </a:p>
          </p:txBody>
        </p:sp>
        <p:sp>
          <p:nvSpPr>
            <p:cNvPr id="28" name="Rectangle 152"/>
            <p:cNvSpPr>
              <a:spLocks noChangeArrowheads="1"/>
            </p:cNvSpPr>
            <p:nvPr/>
          </p:nvSpPr>
          <p:spPr bwMode="auto">
            <a:xfrm>
              <a:off x="1284" y="3189"/>
              <a:ext cx="1053"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a:t>
              </a:r>
            </a:p>
          </p:txBody>
        </p:sp>
        <p:sp>
          <p:nvSpPr>
            <p:cNvPr id="29" name="Rectangle 151"/>
            <p:cNvSpPr>
              <a:spLocks noChangeArrowheads="1"/>
            </p:cNvSpPr>
            <p:nvPr/>
          </p:nvSpPr>
          <p:spPr bwMode="auto">
            <a:xfrm>
              <a:off x="204" y="3189"/>
              <a:ext cx="1080"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i="1"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V</a:t>
              </a:r>
              <a:r>
                <a:rPr kumimoji="1" lang="en-US" altLang="zh-CN" sz="2000" kern="0" baseline="-3000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IH(min) </a:t>
              </a: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V</a:t>
              </a:r>
            </a:p>
          </p:txBody>
        </p:sp>
        <p:sp>
          <p:nvSpPr>
            <p:cNvPr id="30" name="Rectangle 150"/>
            <p:cNvSpPr>
              <a:spLocks noChangeArrowheads="1"/>
            </p:cNvSpPr>
            <p:nvPr/>
          </p:nvSpPr>
          <p:spPr bwMode="auto">
            <a:xfrm>
              <a:off x="4468" y="2940"/>
              <a:ext cx="1066"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4</a:t>
              </a:r>
            </a:p>
          </p:txBody>
        </p:sp>
        <p:sp>
          <p:nvSpPr>
            <p:cNvPr id="31" name="Rectangle 149"/>
            <p:cNvSpPr>
              <a:spLocks noChangeArrowheads="1"/>
            </p:cNvSpPr>
            <p:nvPr/>
          </p:nvSpPr>
          <p:spPr bwMode="auto">
            <a:xfrm>
              <a:off x="3401" y="2940"/>
              <a:ext cx="1067"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4</a:t>
              </a:r>
            </a:p>
          </p:txBody>
        </p:sp>
        <p:sp>
          <p:nvSpPr>
            <p:cNvPr id="32" name="Rectangle 148"/>
            <p:cNvSpPr>
              <a:spLocks noChangeArrowheads="1"/>
            </p:cNvSpPr>
            <p:nvPr/>
          </p:nvSpPr>
          <p:spPr bwMode="auto">
            <a:xfrm>
              <a:off x="2337" y="2940"/>
              <a:ext cx="1064"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8</a:t>
              </a:r>
            </a:p>
          </p:txBody>
        </p:sp>
        <p:sp>
          <p:nvSpPr>
            <p:cNvPr id="33" name="Rectangle 147"/>
            <p:cNvSpPr>
              <a:spLocks noChangeArrowheads="1"/>
            </p:cNvSpPr>
            <p:nvPr/>
          </p:nvSpPr>
          <p:spPr bwMode="auto">
            <a:xfrm>
              <a:off x="1284" y="2940"/>
              <a:ext cx="1053"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16</a:t>
              </a:r>
            </a:p>
          </p:txBody>
        </p:sp>
        <p:sp>
          <p:nvSpPr>
            <p:cNvPr id="34" name="Rectangle 146"/>
            <p:cNvSpPr>
              <a:spLocks noChangeArrowheads="1"/>
            </p:cNvSpPr>
            <p:nvPr/>
          </p:nvSpPr>
          <p:spPr bwMode="auto">
            <a:xfrm>
              <a:off x="204" y="2940"/>
              <a:ext cx="1080"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i="1"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I</a:t>
              </a:r>
              <a:r>
                <a:rPr kumimoji="1" lang="en-US" altLang="zh-CN" sz="2000" kern="0" baseline="-3000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OL(max) </a:t>
              </a: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mA</a:t>
              </a:r>
            </a:p>
          </p:txBody>
        </p:sp>
        <p:sp>
          <p:nvSpPr>
            <p:cNvPr id="35" name="Rectangle 145"/>
            <p:cNvSpPr>
              <a:spLocks noChangeArrowheads="1"/>
            </p:cNvSpPr>
            <p:nvPr/>
          </p:nvSpPr>
          <p:spPr bwMode="auto">
            <a:xfrm>
              <a:off x="4468" y="2691"/>
              <a:ext cx="1066"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-4</a:t>
              </a:r>
            </a:p>
          </p:txBody>
        </p:sp>
        <p:sp>
          <p:nvSpPr>
            <p:cNvPr id="36" name="Rectangle 144"/>
            <p:cNvSpPr>
              <a:spLocks noChangeArrowheads="1"/>
            </p:cNvSpPr>
            <p:nvPr/>
          </p:nvSpPr>
          <p:spPr bwMode="auto">
            <a:xfrm>
              <a:off x="3401" y="2691"/>
              <a:ext cx="1067"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-4</a:t>
              </a:r>
            </a:p>
          </p:txBody>
        </p:sp>
        <p:sp>
          <p:nvSpPr>
            <p:cNvPr id="37" name="Rectangle 143"/>
            <p:cNvSpPr>
              <a:spLocks noChangeArrowheads="1"/>
            </p:cNvSpPr>
            <p:nvPr/>
          </p:nvSpPr>
          <p:spPr bwMode="auto">
            <a:xfrm>
              <a:off x="2337" y="2691"/>
              <a:ext cx="1064"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-0.4</a:t>
              </a:r>
            </a:p>
          </p:txBody>
        </p:sp>
        <p:sp>
          <p:nvSpPr>
            <p:cNvPr id="38" name="Rectangle 142"/>
            <p:cNvSpPr>
              <a:spLocks noChangeArrowheads="1"/>
            </p:cNvSpPr>
            <p:nvPr/>
          </p:nvSpPr>
          <p:spPr bwMode="auto">
            <a:xfrm>
              <a:off x="1284" y="2691"/>
              <a:ext cx="1053"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-0.4</a:t>
              </a:r>
            </a:p>
          </p:txBody>
        </p:sp>
        <p:sp>
          <p:nvSpPr>
            <p:cNvPr id="39" name="Rectangle 141"/>
            <p:cNvSpPr>
              <a:spLocks noChangeArrowheads="1"/>
            </p:cNvSpPr>
            <p:nvPr/>
          </p:nvSpPr>
          <p:spPr bwMode="auto">
            <a:xfrm>
              <a:off x="204" y="2691"/>
              <a:ext cx="1080"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i="1"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I</a:t>
              </a:r>
              <a:r>
                <a:rPr kumimoji="1" lang="en-US" altLang="zh-CN" sz="2000" kern="0" baseline="-3000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OH(max) </a:t>
              </a: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mA</a:t>
              </a:r>
            </a:p>
          </p:txBody>
        </p:sp>
        <p:sp>
          <p:nvSpPr>
            <p:cNvPr id="40" name="Rectangle 140"/>
            <p:cNvSpPr>
              <a:spLocks noChangeArrowheads="1"/>
            </p:cNvSpPr>
            <p:nvPr/>
          </p:nvSpPr>
          <p:spPr bwMode="auto">
            <a:xfrm>
              <a:off x="4468" y="2442"/>
              <a:ext cx="1066"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0.1</a:t>
              </a:r>
            </a:p>
          </p:txBody>
        </p:sp>
        <p:sp>
          <p:nvSpPr>
            <p:cNvPr id="41" name="Rectangle 139"/>
            <p:cNvSpPr>
              <a:spLocks noChangeArrowheads="1"/>
            </p:cNvSpPr>
            <p:nvPr/>
          </p:nvSpPr>
          <p:spPr bwMode="auto">
            <a:xfrm>
              <a:off x="3401" y="2442"/>
              <a:ext cx="1067"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0.1</a:t>
              </a:r>
            </a:p>
          </p:txBody>
        </p:sp>
        <p:sp>
          <p:nvSpPr>
            <p:cNvPr id="42" name="Rectangle 138"/>
            <p:cNvSpPr>
              <a:spLocks noChangeArrowheads="1"/>
            </p:cNvSpPr>
            <p:nvPr/>
          </p:nvSpPr>
          <p:spPr bwMode="auto">
            <a:xfrm>
              <a:off x="2337" y="2442"/>
              <a:ext cx="1064"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0.5</a:t>
              </a:r>
            </a:p>
          </p:txBody>
        </p:sp>
        <p:sp>
          <p:nvSpPr>
            <p:cNvPr id="43" name="Rectangle 137"/>
            <p:cNvSpPr>
              <a:spLocks noChangeArrowheads="1"/>
            </p:cNvSpPr>
            <p:nvPr/>
          </p:nvSpPr>
          <p:spPr bwMode="auto">
            <a:xfrm>
              <a:off x="1284" y="2442"/>
              <a:ext cx="1053"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0.4</a:t>
              </a:r>
            </a:p>
          </p:txBody>
        </p:sp>
        <p:sp>
          <p:nvSpPr>
            <p:cNvPr id="44" name="Rectangle 136"/>
            <p:cNvSpPr>
              <a:spLocks noChangeArrowheads="1"/>
            </p:cNvSpPr>
            <p:nvPr/>
          </p:nvSpPr>
          <p:spPr bwMode="auto">
            <a:xfrm>
              <a:off x="204" y="2442"/>
              <a:ext cx="1080"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i="1"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V</a:t>
              </a:r>
              <a:r>
                <a:rPr kumimoji="1" lang="en-US" altLang="zh-CN" sz="2000" kern="0" baseline="-3000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OL(max) </a:t>
              </a: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V</a:t>
              </a:r>
            </a:p>
          </p:txBody>
        </p:sp>
        <p:sp>
          <p:nvSpPr>
            <p:cNvPr id="45" name="Rectangle 135"/>
            <p:cNvSpPr>
              <a:spLocks noChangeArrowheads="1"/>
            </p:cNvSpPr>
            <p:nvPr/>
          </p:nvSpPr>
          <p:spPr bwMode="auto">
            <a:xfrm>
              <a:off x="4468" y="2193"/>
              <a:ext cx="1066"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4.4</a:t>
              </a:r>
            </a:p>
          </p:txBody>
        </p:sp>
        <p:sp>
          <p:nvSpPr>
            <p:cNvPr id="46" name="Rectangle 134"/>
            <p:cNvSpPr>
              <a:spLocks noChangeArrowheads="1"/>
            </p:cNvSpPr>
            <p:nvPr/>
          </p:nvSpPr>
          <p:spPr bwMode="auto">
            <a:xfrm>
              <a:off x="3401" y="2193"/>
              <a:ext cx="1067"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4.4</a:t>
              </a:r>
            </a:p>
          </p:txBody>
        </p:sp>
        <p:sp>
          <p:nvSpPr>
            <p:cNvPr id="47" name="Rectangle 133"/>
            <p:cNvSpPr>
              <a:spLocks noChangeArrowheads="1"/>
            </p:cNvSpPr>
            <p:nvPr/>
          </p:nvSpPr>
          <p:spPr bwMode="auto">
            <a:xfrm>
              <a:off x="2337" y="2193"/>
              <a:ext cx="1064"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2.7</a:t>
              </a:r>
            </a:p>
          </p:txBody>
        </p:sp>
        <p:sp>
          <p:nvSpPr>
            <p:cNvPr id="48" name="Rectangle 132"/>
            <p:cNvSpPr>
              <a:spLocks noChangeArrowheads="1"/>
            </p:cNvSpPr>
            <p:nvPr/>
          </p:nvSpPr>
          <p:spPr bwMode="auto">
            <a:xfrm>
              <a:off x="1284" y="2193"/>
              <a:ext cx="1053"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2.4</a:t>
              </a:r>
            </a:p>
          </p:txBody>
        </p:sp>
        <p:sp>
          <p:nvSpPr>
            <p:cNvPr id="49" name="Rectangle 131"/>
            <p:cNvSpPr>
              <a:spLocks noChangeArrowheads="1"/>
            </p:cNvSpPr>
            <p:nvPr/>
          </p:nvSpPr>
          <p:spPr bwMode="auto">
            <a:xfrm>
              <a:off x="204" y="2193"/>
              <a:ext cx="1080"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i="1"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V</a:t>
              </a:r>
              <a:r>
                <a:rPr kumimoji="1" lang="en-US" altLang="zh-CN" sz="2000" kern="0" baseline="-3000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OH(min) </a:t>
              </a: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V</a:t>
              </a:r>
            </a:p>
          </p:txBody>
        </p:sp>
        <p:sp>
          <p:nvSpPr>
            <p:cNvPr id="50" name="Rectangle 130"/>
            <p:cNvSpPr>
              <a:spLocks noChangeArrowheads="1"/>
            </p:cNvSpPr>
            <p:nvPr/>
          </p:nvSpPr>
          <p:spPr bwMode="auto">
            <a:xfrm>
              <a:off x="4468" y="1752"/>
              <a:ext cx="1066" cy="441"/>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CMOS</a:t>
              </a:r>
            </a:p>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(74HCT</a:t>
              </a:r>
              <a:r>
                <a:rPr kumimoji="1" lang="zh-CN" altLang="en-US"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系列</a:t>
              </a: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51" name="Rectangle 129"/>
            <p:cNvSpPr>
              <a:spLocks noChangeArrowheads="1"/>
            </p:cNvSpPr>
            <p:nvPr/>
          </p:nvSpPr>
          <p:spPr bwMode="auto">
            <a:xfrm>
              <a:off x="3401" y="1752"/>
              <a:ext cx="1067" cy="441"/>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CMOS</a:t>
              </a:r>
            </a:p>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(74HC</a:t>
              </a:r>
              <a:r>
                <a:rPr kumimoji="1" lang="zh-CN" altLang="en-US"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系列</a:t>
              </a: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52" name="Rectangle 128"/>
            <p:cNvSpPr>
              <a:spLocks noChangeArrowheads="1"/>
            </p:cNvSpPr>
            <p:nvPr/>
          </p:nvSpPr>
          <p:spPr bwMode="auto">
            <a:xfrm>
              <a:off x="2337" y="1752"/>
              <a:ext cx="1064" cy="441"/>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TTL</a:t>
              </a:r>
            </a:p>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(74LS</a:t>
              </a:r>
              <a:r>
                <a:rPr kumimoji="1" lang="zh-CN" altLang="en-US"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系列</a:t>
              </a: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53" name="Rectangle 127"/>
            <p:cNvSpPr>
              <a:spLocks noChangeArrowheads="1"/>
            </p:cNvSpPr>
            <p:nvPr/>
          </p:nvSpPr>
          <p:spPr bwMode="auto">
            <a:xfrm>
              <a:off x="1284" y="1752"/>
              <a:ext cx="1053" cy="441"/>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TTL</a:t>
              </a:r>
            </a:p>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(74</a:t>
              </a:r>
              <a:r>
                <a:rPr kumimoji="1" lang="zh-CN" altLang="en-US"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系列</a:t>
              </a: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54" name="Rectangle 126"/>
            <p:cNvSpPr>
              <a:spLocks noChangeArrowheads="1"/>
            </p:cNvSpPr>
            <p:nvPr/>
          </p:nvSpPr>
          <p:spPr bwMode="auto">
            <a:xfrm>
              <a:off x="204" y="1752"/>
              <a:ext cx="1080" cy="441"/>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kumimoji="1" lang="zh-CN" altLang="en-US" sz="16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电路种类</a:t>
              </a:r>
            </a:p>
            <a:p>
              <a:pPr eaLnBrk="1" fontAlgn="auto" hangingPunct="1">
                <a:spcBef>
                  <a:spcPts val="0"/>
                </a:spcBef>
                <a:spcAft>
                  <a:spcPts val="0"/>
                </a:spcAft>
                <a:defRPr/>
              </a:pPr>
              <a:r>
                <a:rPr kumimoji="1" lang="zh-CN" altLang="en-US" sz="16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参数名称</a:t>
              </a:r>
            </a:p>
          </p:txBody>
        </p:sp>
        <p:sp>
          <p:nvSpPr>
            <p:cNvPr id="55" name="Line 177"/>
            <p:cNvSpPr>
              <a:spLocks noChangeShapeType="1"/>
            </p:cNvSpPr>
            <p:nvPr/>
          </p:nvSpPr>
          <p:spPr bwMode="auto">
            <a:xfrm>
              <a:off x="204" y="2193"/>
              <a:ext cx="5330" cy="0"/>
            </a:xfrm>
            <a:prstGeom prst="line">
              <a:avLst/>
            </a:prstGeom>
            <a:noFill/>
            <a:ln w="12700" cap="rnd">
              <a:solidFill>
                <a:srgbClr val="0000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ct val="50000"/>
                </a:spcBef>
                <a:spcAft>
                  <a:spcPts val="0"/>
                </a:spcAft>
                <a:defRPr/>
              </a:pPr>
              <a:endParaRPr lang="zh-CN" altLang="en-US" sz="28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6" name="Line 179"/>
            <p:cNvSpPr>
              <a:spLocks noChangeShapeType="1"/>
            </p:cNvSpPr>
            <p:nvPr/>
          </p:nvSpPr>
          <p:spPr bwMode="auto">
            <a:xfrm>
              <a:off x="1284" y="1752"/>
              <a:ext cx="0" cy="2433"/>
            </a:xfrm>
            <a:prstGeom prst="line">
              <a:avLst/>
            </a:prstGeom>
            <a:noFill/>
            <a:ln w="12700" cap="rnd">
              <a:solidFill>
                <a:srgbClr val="0000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ct val="50000"/>
                </a:spcBef>
                <a:spcAft>
                  <a:spcPts val="0"/>
                </a:spcAft>
                <a:defRPr/>
              </a:pPr>
              <a:endParaRPr lang="zh-CN" altLang="en-US" sz="28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7" name="Line 182"/>
            <p:cNvSpPr>
              <a:spLocks noChangeShapeType="1"/>
            </p:cNvSpPr>
            <p:nvPr/>
          </p:nvSpPr>
          <p:spPr bwMode="auto">
            <a:xfrm>
              <a:off x="2337" y="1752"/>
              <a:ext cx="0" cy="2433"/>
            </a:xfrm>
            <a:prstGeom prst="line">
              <a:avLst/>
            </a:prstGeom>
            <a:noFill/>
            <a:ln w="12700" cap="rnd">
              <a:solidFill>
                <a:srgbClr val="0000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ct val="50000"/>
                </a:spcBef>
                <a:spcAft>
                  <a:spcPts val="0"/>
                </a:spcAft>
                <a:defRPr/>
              </a:pPr>
              <a:endParaRPr lang="zh-CN" altLang="en-US" sz="28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8" name="Line 185"/>
            <p:cNvSpPr>
              <a:spLocks noChangeShapeType="1"/>
            </p:cNvSpPr>
            <p:nvPr/>
          </p:nvSpPr>
          <p:spPr bwMode="auto">
            <a:xfrm>
              <a:off x="3401" y="1752"/>
              <a:ext cx="0" cy="2433"/>
            </a:xfrm>
            <a:prstGeom prst="line">
              <a:avLst/>
            </a:prstGeom>
            <a:noFill/>
            <a:ln w="12700" cap="rnd">
              <a:solidFill>
                <a:srgbClr val="0000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ct val="50000"/>
                </a:spcBef>
                <a:spcAft>
                  <a:spcPts val="0"/>
                </a:spcAft>
                <a:defRPr/>
              </a:pPr>
              <a:endParaRPr lang="zh-CN" altLang="en-US" sz="28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9" name="Line 188"/>
            <p:cNvSpPr>
              <a:spLocks noChangeShapeType="1"/>
            </p:cNvSpPr>
            <p:nvPr/>
          </p:nvSpPr>
          <p:spPr bwMode="auto">
            <a:xfrm>
              <a:off x="4468" y="1752"/>
              <a:ext cx="0" cy="2433"/>
            </a:xfrm>
            <a:prstGeom prst="line">
              <a:avLst/>
            </a:prstGeom>
            <a:noFill/>
            <a:ln w="12700" cap="rnd">
              <a:solidFill>
                <a:srgbClr val="0000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ct val="50000"/>
                </a:spcBef>
                <a:spcAft>
                  <a:spcPts val="0"/>
                </a:spcAft>
                <a:defRPr/>
              </a:pPr>
              <a:endParaRPr lang="zh-CN" altLang="en-US" sz="28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0" name="Line 192"/>
            <p:cNvSpPr>
              <a:spLocks noChangeShapeType="1"/>
            </p:cNvSpPr>
            <p:nvPr/>
          </p:nvSpPr>
          <p:spPr bwMode="auto">
            <a:xfrm>
              <a:off x="204" y="2442"/>
              <a:ext cx="5330" cy="0"/>
            </a:xfrm>
            <a:prstGeom prst="line">
              <a:avLst/>
            </a:prstGeom>
            <a:noFill/>
            <a:ln w="12700" cap="rnd">
              <a:solidFill>
                <a:srgbClr val="0000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ct val="50000"/>
                </a:spcBef>
                <a:spcAft>
                  <a:spcPts val="0"/>
                </a:spcAft>
                <a:defRPr/>
              </a:pPr>
              <a:endParaRPr lang="zh-CN" altLang="en-US" sz="28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1" name="Line 215"/>
            <p:cNvSpPr>
              <a:spLocks noChangeShapeType="1"/>
            </p:cNvSpPr>
            <p:nvPr/>
          </p:nvSpPr>
          <p:spPr bwMode="auto">
            <a:xfrm>
              <a:off x="204" y="2691"/>
              <a:ext cx="5330" cy="0"/>
            </a:xfrm>
            <a:prstGeom prst="line">
              <a:avLst/>
            </a:prstGeom>
            <a:noFill/>
            <a:ln w="12700" cap="rnd">
              <a:solidFill>
                <a:srgbClr val="0000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ct val="50000"/>
                </a:spcBef>
                <a:spcAft>
                  <a:spcPts val="0"/>
                </a:spcAft>
                <a:defRPr/>
              </a:pPr>
              <a:endParaRPr lang="zh-CN" altLang="en-US" sz="28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2" name="Line 238"/>
            <p:cNvSpPr>
              <a:spLocks noChangeShapeType="1"/>
            </p:cNvSpPr>
            <p:nvPr/>
          </p:nvSpPr>
          <p:spPr bwMode="auto">
            <a:xfrm>
              <a:off x="204" y="2940"/>
              <a:ext cx="5330" cy="0"/>
            </a:xfrm>
            <a:prstGeom prst="line">
              <a:avLst/>
            </a:prstGeom>
            <a:noFill/>
            <a:ln w="12700" cap="rnd">
              <a:solidFill>
                <a:srgbClr val="0000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ct val="50000"/>
                </a:spcBef>
                <a:spcAft>
                  <a:spcPts val="0"/>
                </a:spcAft>
                <a:defRPr/>
              </a:pPr>
              <a:endParaRPr lang="zh-CN" altLang="en-US" sz="28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3" name="Line 261"/>
            <p:cNvSpPr>
              <a:spLocks noChangeShapeType="1"/>
            </p:cNvSpPr>
            <p:nvPr/>
          </p:nvSpPr>
          <p:spPr bwMode="auto">
            <a:xfrm>
              <a:off x="204" y="3189"/>
              <a:ext cx="5330" cy="0"/>
            </a:xfrm>
            <a:prstGeom prst="line">
              <a:avLst/>
            </a:prstGeom>
            <a:noFill/>
            <a:ln w="12700" cap="rnd">
              <a:solidFill>
                <a:srgbClr val="0000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ct val="50000"/>
                </a:spcBef>
                <a:spcAft>
                  <a:spcPts val="0"/>
                </a:spcAft>
                <a:defRPr/>
              </a:pPr>
              <a:endParaRPr lang="zh-CN" altLang="en-US" sz="28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4" name="Line 284"/>
            <p:cNvSpPr>
              <a:spLocks noChangeShapeType="1"/>
            </p:cNvSpPr>
            <p:nvPr/>
          </p:nvSpPr>
          <p:spPr bwMode="auto">
            <a:xfrm>
              <a:off x="204" y="3438"/>
              <a:ext cx="5330" cy="0"/>
            </a:xfrm>
            <a:prstGeom prst="line">
              <a:avLst/>
            </a:prstGeom>
            <a:noFill/>
            <a:ln w="12700" cap="rnd">
              <a:solidFill>
                <a:srgbClr val="0000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ct val="50000"/>
                </a:spcBef>
                <a:spcAft>
                  <a:spcPts val="0"/>
                </a:spcAft>
                <a:defRPr/>
              </a:pPr>
              <a:endParaRPr lang="zh-CN" altLang="en-US" sz="28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5" name="Line 307"/>
            <p:cNvSpPr>
              <a:spLocks noChangeShapeType="1"/>
            </p:cNvSpPr>
            <p:nvPr/>
          </p:nvSpPr>
          <p:spPr bwMode="auto">
            <a:xfrm>
              <a:off x="204" y="3687"/>
              <a:ext cx="5330" cy="0"/>
            </a:xfrm>
            <a:prstGeom prst="line">
              <a:avLst/>
            </a:prstGeom>
            <a:noFill/>
            <a:ln w="12700" cap="rnd">
              <a:solidFill>
                <a:srgbClr val="0000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ct val="50000"/>
                </a:spcBef>
                <a:spcAft>
                  <a:spcPts val="0"/>
                </a:spcAft>
                <a:defRPr/>
              </a:pPr>
              <a:endParaRPr lang="zh-CN" altLang="en-US" sz="28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6" name="Line 330"/>
            <p:cNvSpPr>
              <a:spLocks noChangeShapeType="1"/>
            </p:cNvSpPr>
            <p:nvPr/>
          </p:nvSpPr>
          <p:spPr bwMode="auto">
            <a:xfrm>
              <a:off x="204" y="3936"/>
              <a:ext cx="5330" cy="0"/>
            </a:xfrm>
            <a:prstGeom prst="line">
              <a:avLst/>
            </a:prstGeom>
            <a:noFill/>
            <a:ln w="12700" cap="rnd">
              <a:solidFill>
                <a:srgbClr val="0000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ct val="50000"/>
                </a:spcBef>
                <a:spcAft>
                  <a:spcPts val="0"/>
                </a:spcAft>
                <a:defRPr/>
              </a:pPr>
              <a:endParaRPr lang="zh-CN" altLang="en-US" sz="28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7" name="Line 381"/>
            <p:cNvSpPr>
              <a:spLocks noChangeShapeType="1"/>
            </p:cNvSpPr>
            <p:nvPr/>
          </p:nvSpPr>
          <p:spPr bwMode="auto">
            <a:xfrm>
              <a:off x="204" y="1752"/>
              <a:ext cx="1080" cy="441"/>
            </a:xfrm>
            <a:prstGeom prst="line">
              <a:avLst/>
            </a:prstGeom>
            <a:noFill/>
            <a:ln w="12700" cap="rnd">
              <a:solidFill>
                <a:srgbClr val="0000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ct val="50000"/>
                </a:spcBef>
                <a:spcAft>
                  <a:spcPts val="0"/>
                </a:spcAft>
                <a:defRPr/>
              </a:pPr>
              <a:endParaRPr lang="zh-CN" altLang="en-US" sz="28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8" name="Line 171"/>
            <p:cNvSpPr>
              <a:spLocks noChangeShapeType="1"/>
            </p:cNvSpPr>
            <p:nvPr/>
          </p:nvSpPr>
          <p:spPr bwMode="auto">
            <a:xfrm>
              <a:off x="204" y="1752"/>
              <a:ext cx="5330" cy="0"/>
            </a:xfrm>
            <a:prstGeom prst="line">
              <a:avLst/>
            </a:prstGeom>
            <a:noFill/>
            <a:ln w="12700" cap="sq">
              <a:solidFill>
                <a:srgbClr val="FF00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ct val="50000"/>
                </a:spcBef>
                <a:spcAft>
                  <a:spcPts val="0"/>
                </a:spcAft>
                <a:defRPr/>
              </a:pPr>
              <a:endParaRPr lang="zh-CN" altLang="en-US" sz="28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9" name="Line 173"/>
            <p:cNvSpPr>
              <a:spLocks noChangeShapeType="1"/>
            </p:cNvSpPr>
            <p:nvPr/>
          </p:nvSpPr>
          <p:spPr bwMode="auto">
            <a:xfrm>
              <a:off x="204" y="1752"/>
              <a:ext cx="0" cy="2433"/>
            </a:xfrm>
            <a:prstGeom prst="line">
              <a:avLst/>
            </a:prstGeom>
            <a:noFill/>
            <a:ln w="12700" cap="sq">
              <a:solidFill>
                <a:srgbClr val="FF00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ct val="50000"/>
                </a:spcBef>
                <a:spcAft>
                  <a:spcPts val="0"/>
                </a:spcAft>
                <a:defRPr/>
              </a:pPr>
              <a:endParaRPr lang="zh-CN" altLang="en-US" sz="28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0" name="Line 174"/>
            <p:cNvSpPr>
              <a:spLocks noChangeShapeType="1"/>
            </p:cNvSpPr>
            <p:nvPr/>
          </p:nvSpPr>
          <p:spPr bwMode="auto">
            <a:xfrm>
              <a:off x="5534" y="1752"/>
              <a:ext cx="0" cy="2433"/>
            </a:xfrm>
            <a:prstGeom prst="line">
              <a:avLst/>
            </a:prstGeom>
            <a:noFill/>
            <a:ln w="12700" cap="sq">
              <a:solidFill>
                <a:srgbClr val="FF00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ct val="50000"/>
                </a:spcBef>
                <a:spcAft>
                  <a:spcPts val="0"/>
                </a:spcAft>
                <a:defRPr/>
              </a:pPr>
              <a:endParaRPr lang="zh-CN" altLang="en-US" sz="28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1" name="Line 172"/>
            <p:cNvSpPr>
              <a:spLocks noChangeShapeType="1"/>
            </p:cNvSpPr>
            <p:nvPr/>
          </p:nvSpPr>
          <p:spPr bwMode="auto">
            <a:xfrm>
              <a:off x="204" y="4185"/>
              <a:ext cx="5330" cy="0"/>
            </a:xfrm>
            <a:prstGeom prst="line">
              <a:avLst/>
            </a:prstGeom>
            <a:noFill/>
            <a:ln w="12700" cap="sq">
              <a:solidFill>
                <a:srgbClr val="FF00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ct val="50000"/>
                </a:spcBef>
                <a:spcAft>
                  <a:spcPts val="0"/>
                </a:spcAft>
                <a:defRPr/>
              </a:pPr>
              <a:endParaRPr lang="zh-CN" altLang="en-US" sz="28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6" name="Text Box 6"/>
          <p:cNvSpPr txBox="1">
            <a:spLocks noChangeArrowheads="1"/>
          </p:cNvSpPr>
          <p:nvPr/>
        </p:nvSpPr>
        <p:spPr bwMode="auto">
          <a:xfrm>
            <a:off x="0" y="1881517"/>
            <a:ext cx="860742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表为部分</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TTL</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电路系列和</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CMOS</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电路系列的参数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in)">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utoUpdateAnimBg="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72"/>
          <p:cNvGrpSpPr/>
          <p:nvPr/>
        </p:nvGrpSpPr>
        <p:grpSpPr bwMode="auto">
          <a:xfrm>
            <a:off x="290483" y="997543"/>
            <a:ext cx="8461375" cy="4367213"/>
            <a:chOff x="158" y="300"/>
            <a:chExt cx="5330" cy="2751"/>
          </a:xfrm>
        </p:grpSpPr>
        <p:sp>
          <p:nvSpPr>
            <p:cNvPr id="5" name="Rectangle 9"/>
            <p:cNvSpPr>
              <a:spLocks noChangeArrowheads="1"/>
            </p:cNvSpPr>
            <p:nvPr/>
          </p:nvSpPr>
          <p:spPr bwMode="auto">
            <a:xfrm>
              <a:off x="158" y="300"/>
              <a:ext cx="84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ts val="0"/>
                </a:spcBef>
                <a:spcAft>
                  <a:spcPts val="0"/>
                </a:spcAft>
                <a:defRPr/>
              </a:pPr>
              <a:r>
                <a:rPr kumimoji="1" lang="zh-CN" altLang="en-US" sz="2800" b="1" kern="0">
                  <a:solidFill>
                    <a:srgbClr val="FFFFFF"/>
                  </a:solidFill>
                  <a:latin typeface="Times New Roman" panose="02020603050405020304" pitchFamily="18" charset="0"/>
                  <a:ea typeface="楷体_GB2312" pitchFamily="49" charset="-122"/>
                </a:rPr>
                <a:t>表</a:t>
              </a:r>
              <a:r>
                <a:rPr kumimoji="1" lang="en-US" altLang="zh-CN" sz="2800" b="1" kern="0">
                  <a:solidFill>
                    <a:srgbClr val="FFFFFF"/>
                  </a:solidFill>
                  <a:latin typeface="Times New Roman" panose="02020603050405020304" pitchFamily="18" charset="0"/>
                  <a:ea typeface="楷体_GB2312" pitchFamily="49" charset="-122"/>
                </a:rPr>
                <a:t>3.8.1</a:t>
              </a:r>
            </a:p>
          </p:txBody>
        </p:sp>
        <p:sp>
          <p:nvSpPr>
            <p:cNvPr id="6" name="Rectangle 10"/>
            <p:cNvSpPr>
              <a:spLocks noChangeArrowheads="1"/>
            </p:cNvSpPr>
            <p:nvPr/>
          </p:nvSpPr>
          <p:spPr bwMode="auto">
            <a:xfrm>
              <a:off x="4422" y="2802"/>
              <a:ext cx="1066"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b="1" kern="0">
                  <a:solidFill>
                    <a:srgbClr val="000000"/>
                  </a:solidFill>
                  <a:latin typeface="Times New Roman" panose="02020603050405020304" pitchFamily="18" charset="0"/>
                  <a:cs typeface="Times New Roman" panose="02020603050405020304" pitchFamily="18" charset="0"/>
                </a:rPr>
                <a:t>-0.1×10</a:t>
              </a:r>
              <a:r>
                <a:rPr kumimoji="1" lang="zh-CN" altLang="en-US" sz="2000" b="1" kern="0" baseline="30000">
                  <a:solidFill>
                    <a:srgbClr val="000000"/>
                  </a:solidFill>
                  <a:latin typeface="Times New Roman" panose="02020603050405020304" pitchFamily="18" charset="0"/>
                  <a:cs typeface="Times New Roman" panose="02020603050405020304" pitchFamily="18" charset="0"/>
                </a:rPr>
                <a:t>－</a:t>
              </a:r>
              <a:r>
                <a:rPr kumimoji="1" lang="en-US" altLang="zh-CN" sz="2000" b="1" kern="0" baseline="30000">
                  <a:solidFill>
                    <a:srgbClr val="000000"/>
                  </a:solidFill>
                  <a:latin typeface="Times New Roman" panose="02020603050405020304" pitchFamily="18" charset="0"/>
                  <a:cs typeface="Times New Roman" panose="02020603050405020304" pitchFamily="18" charset="0"/>
                </a:rPr>
                <a:t>3</a:t>
              </a:r>
              <a:endParaRPr kumimoji="1" lang="en-US" altLang="zh-CN" sz="2000" kern="0">
                <a:solidFill>
                  <a:srgbClr val="000000"/>
                </a:solidFill>
                <a:latin typeface="Times New Roman" panose="02020603050405020304" pitchFamily="18" charset="0"/>
              </a:endParaRPr>
            </a:p>
          </p:txBody>
        </p:sp>
        <p:sp>
          <p:nvSpPr>
            <p:cNvPr id="7" name="Rectangle 11"/>
            <p:cNvSpPr>
              <a:spLocks noChangeArrowheads="1"/>
            </p:cNvSpPr>
            <p:nvPr/>
          </p:nvSpPr>
          <p:spPr bwMode="auto">
            <a:xfrm>
              <a:off x="3355" y="2802"/>
              <a:ext cx="1067"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b="1" kern="0">
                  <a:solidFill>
                    <a:srgbClr val="000000"/>
                  </a:solidFill>
                  <a:latin typeface="Times New Roman" panose="02020603050405020304" pitchFamily="18" charset="0"/>
                  <a:cs typeface="Times New Roman" panose="02020603050405020304" pitchFamily="18" charset="0"/>
                </a:rPr>
                <a:t>-0.1×10</a:t>
              </a:r>
              <a:r>
                <a:rPr kumimoji="1" lang="zh-CN" altLang="en-US" sz="2000" b="1" kern="0" baseline="30000">
                  <a:solidFill>
                    <a:srgbClr val="000000"/>
                  </a:solidFill>
                  <a:latin typeface="Times New Roman" panose="02020603050405020304" pitchFamily="18" charset="0"/>
                  <a:cs typeface="Times New Roman" panose="02020603050405020304" pitchFamily="18" charset="0"/>
                </a:rPr>
                <a:t>－</a:t>
              </a:r>
              <a:r>
                <a:rPr kumimoji="1" lang="en-US" altLang="zh-CN" sz="2000" b="1" kern="0" baseline="30000">
                  <a:solidFill>
                    <a:srgbClr val="000000"/>
                  </a:solidFill>
                  <a:latin typeface="Times New Roman" panose="02020603050405020304" pitchFamily="18" charset="0"/>
                  <a:cs typeface="Times New Roman" panose="02020603050405020304" pitchFamily="18" charset="0"/>
                </a:rPr>
                <a:t>3</a:t>
              </a:r>
              <a:endParaRPr kumimoji="1" lang="en-US" altLang="zh-CN" sz="2000" kern="0">
                <a:solidFill>
                  <a:srgbClr val="000000"/>
                </a:solidFill>
                <a:latin typeface="Times New Roman" panose="02020603050405020304" pitchFamily="18" charset="0"/>
              </a:endParaRPr>
            </a:p>
          </p:txBody>
        </p:sp>
        <p:sp>
          <p:nvSpPr>
            <p:cNvPr id="8" name="Rectangle 12"/>
            <p:cNvSpPr>
              <a:spLocks noChangeArrowheads="1"/>
            </p:cNvSpPr>
            <p:nvPr/>
          </p:nvSpPr>
          <p:spPr bwMode="auto">
            <a:xfrm>
              <a:off x="2291" y="2802"/>
              <a:ext cx="1064"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b="1" kern="0">
                  <a:solidFill>
                    <a:srgbClr val="000000"/>
                  </a:solidFill>
                  <a:latin typeface="Times New Roman" panose="02020603050405020304" pitchFamily="18" charset="0"/>
                  <a:cs typeface="Times New Roman" panose="02020603050405020304" pitchFamily="18" charset="0"/>
                </a:rPr>
                <a:t>-0.4</a:t>
              </a:r>
              <a:endParaRPr kumimoji="1" lang="en-US" altLang="zh-CN" sz="2000" kern="0">
                <a:solidFill>
                  <a:srgbClr val="000000"/>
                </a:solidFill>
                <a:latin typeface="Times New Roman" panose="02020603050405020304" pitchFamily="18" charset="0"/>
              </a:endParaRPr>
            </a:p>
          </p:txBody>
        </p:sp>
        <p:sp>
          <p:nvSpPr>
            <p:cNvPr id="9" name="Rectangle 13"/>
            <p:cNvSpPr>
              <a:spLocks noChangeArrowheads="1"/>
            </p:cNvSpPr>
            <p:nvPr/>
          </p:nvSpPr>
          <p:spPr bwMode="auto">
            <a:xfrm>
              <a:off x="1238" y="2802"/>
              <a:ext cx="1053"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b="1" kern="0">
                  <a:solidFill>
                    <a:srgbClr val="000000"/>
                  </a:solidFill>
                  <a:latin typeface="Times New Roman" panose="02020603050405020304" pitchFamily="18" charset="0"/>
                  <a:cs typeface="Times New Roman" panose="02020603050405020304" pitchFamily="18" charset="0"/>
                </a:rPr>
                <a:t>-1.6</a:t>
              </a:r>
              <a:endParaRPr kumimoji="1" lang="en-US" altLang="zh-CN" sz="2000" kern="0">
                <a:solidFill>
                  <a:srgbClr val="000000"/>
                </a:solidFill>
                <a:latin typeface="Times New Roman" panose="02020603050405020304" pitchFamily="18" charset="0"/>
              </a:endParaRPr>
            </a:p>
          </p:txBody>
        </p:sp>
        <p:sp>
          <p:nvSpPr>
            <p:cNvPr id="10" name="Rectangle 14"/>
            <p:cNvSpPr>
              <a:spLocks noChangeArrowheads="1"/>
            </p:cNvSpPr>
            <p:nvPr/>
          </p:nvSpPr>
          <p:spPr bwMode="auto">
            <a:xfrm>
              <a:off x="158" y="2802"/>
              <a:ext cx="1080"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i="1" kern="0">
                  <a:solidFill>
                    <a:srgbClr val="000000"/>
                  </a:solidFill>
                  <a:latin typeface="Times New Roman" panose="02020603050405020304" pitchFamily="18" charset="0"/>
                  <a:cs typeface="Times New Roman" panose="02020603050405020304" pitchFamily="18" charset="0"/>
                </a:rPr>
                <a:t>I</a:t>
              </a:r>
              <a:r>
                <a:rPr kumimoji="1" lang="en-US" altLang="zh-CN" sz="2000" kern="0" baseline="-30000">
                  <a:solidFill>
                    <a:srgbClr val="000000"/>
                  </a:solidFill>
                  <a:latin typeface="Times New Roman" panose="02020603050405020304" pitchFamily="18" charset="0"/>
                  <a:cs typeface="Times New Roman" panose="02020603050405020304" pitchFamily="18" charset="0"/>
                </a:rPr>
                <a:t>IL(max) </a:t>
              </a:r>
              <a:r>
                <a:rPr kumimoji="1" lang="en-US" altLang="zh-CN" sz="2000" kern="0">
                  <a:solidFill>
                    <a:srgbClr val="000000"/>
                  </a:solidFill>
                  <a:latin typeface="Times New Roman" panose="02020603050405020304" pitchFamily="18" charset="0"/>
                  <a:cs typeface="Times New Roman" panose="02020603050405020304" pitchFamily="18" charset="0"/>
                </a:rPr>
                <a:t>/ mA</a:t>
              </a:r>
              <a:endParaRPr kumimoji="1" lang="en-US" altLang="zh-CN" sz="2000" kern="0">
                <a:solidFill>
                  <a:srgbClr val="000000"/>
                </a:solidFill>
                <a:latin typeface="Times New Roman" panose="02020603050405020304" pitchFamily="18" charset="0"/>
              </a:endParaRPr>
            </a:p>
          </p:txBody>
        </p:sp>
        <p:sp>
          <p:nvSpPr>
            <p:cNvPr id="11" name="Rectangle 15"/>
            <p:cNvSpPr>
              <a:spLocks noChangeArrowheads="1"/>
            </p:cNvSpPr>
            <p:nvPr/>
          </p:nvSpPr>
          <p:spPr bwMode="auto">
            <a:xfrm>
              <a:off x="4422" y="2553"/>
              <a:ext cx="1066"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b="1" kern="0">
                  <a:solidFill>
                    <a:srgbClr val="000000"/>
                  </a:solidFill>
                  <a:latin typeface="Times New Roman" panose="02020603050405020304" pitchFamily="18" charset="0"/>
                  <a:cs typeface="Times New Roman" panose="02020603050405020304" pitchFamily="18" charset="0"/>
                </a:rPr>
                <a:t>0.1</a:t>
              </a:r>
              <a:endParaRPr kumimoji="1" lang="en-US" altLang="zh-CN" sz="2000" kern="0">
                <a:solidFill>
                  <a:srgbClr val="000000"/>
                </a:solidFill>
                <a:latin typeface="Times New Roman" panose="02020603050405020304" pitchFamily="18" charset="0"/>
              </a:endParaRPr>
            </a:p>
          </p:txBody>
        </p:sp>
        <p:sp>
          <p:nvSpPr>
            <p:cNvPr id="12" name="Rectangle 16"/>
            <p:cNvSpPr>
              <a:spLocks noChangeArrowheads="1"/>
            </p:cNvSpPr>
            <p:nvPr/>
          </p:nvSpPr>
          <p:spPr bwMode="auto">
            <a:xfrm>
              <a:off x="3355" y="2553"/>
              <a:ext cx="1067"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b="1" kern="0">
                  <a:solidFill>
                    <a:srgbClr val="000000"/>
                  </a:solidFill>
                  <a:latin typeface="Times New Roman" panose="02020603050405020304" pitchFamily="18" charset="0"/>
                  <a:cs typeface="Times New Roman" panose="02020603050405020304" pitchFamily="18" charset="0"/>
                </a:rPr>
                <a:t>0.1</a:t>
              </a:r>
              <a:endParaRPr kumimoji="1" lang="en-US" altLang="zh-CN" sz="2000" kern="0">
                <a:solidFill>
                  <a:srgbClr val="000000"/>
                </a:solidFill>
                <a:latin typeface="Times New Roman" panose="02020603050405020304" pitchFamily="18" charset="0"/>
              </a:endParaRPr>
            </a:p>
          </p:txBody>
        </p:sp>
        <p:sp>
          <p:nvSpPr>
            <p:cNvPr id="13" name="Rectangle 17"/>
            <p:cNvSpPr>
              <a:spLocks noChangeArrowheads="1"/>
            </p:cNvSpPr>
            <p:nvPr/>
          </p:nvSpPr>
          <p:spPr bwMode="auto">
            <a:xfrm>
              <a:off x="2291" y="2553"/>
              <a:ext cx="1064"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b="1" kern="0">
                  <a:solidFill>
                    <a:srgbClr val="000000"/>
                  </a:solidFill>
                  <a:latin typeface="Times New Roman" panose="02020603050405020304" pitchFamily="18" charset="0"/>
                  <a:cs typeface="Times New Roman" panose="02020603050405020304" pitchFamily="18" charset="0"/>
                </a:rPr>
                <a:t>20</a:t>
              </a:r>
              <a:endParaRPr kumimoji="1" lang="en-US" altLang="zh-CN" sz="2000" kern="0">
                <a:solidFill>
                  <a:srgbClr val="000000"/>
                </a:solidFill>
                <a:latin typeface="Times New Roman" panose="02020603050405020304" pitchFamily="18" charset="0"/>
              </a:endParaRPr>
            </a:p>
          </p:txBody>
        </p:sp>
        <p:sp>
          <p:nvSpPr>
            <p:cNvPr id="14" name="Rectangle 18"/>
            <p:cNvSpPr>
              <a:spLocks noChangeArrowheads="1"/>
            </p:cNvSpPr>
            <p:nvPr/>
          </p:nvSpPr>
          <p:spPr bwMode="auto">
            <a:xfrm>
              <a:off x="1238" y="2553"/>
              <a:ext cx="1053"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b="1" kern="0">
                  <a:solidFill>
                    <a:srgbClr val="000000"/>
                  </a:solidFill>
                  <a:latin typeface="Times New Roman" panose="02020603050405020304" pitchFamily="18" charset="0"/>
                  <a:cs typeface="Times New Roman" panose="02020603050405020304" pitchFamily="18" charset="0"/>
                </a:rPr>
                <a:t>40</a:t>
              </a:r>
              <a:endParaRPr kumimoji="1" lang="en-US" altLang="zh-CN" sz="2000" kern="0">
                <a:solidFill>
                  <a:srgbClr val="000000"/>
                </a:solidFill>
                <a:latin typeface="Times New Roman" panose="02020603050405020304" pitchFamily="18" charset="0"/>
              </a:endParaRPr>
            </a:p>
          </p:txBody>
        </p:sp>
        <p:sp>
          <p:nvSpPr>
            <p:cNvPr id="15" name="Rectangle 19"/>
            <p:cNvSpPr>
              <a:spLocks noChangeArrowheads="1"/>
            </p:cNvSpPr>
            <p:nvPr/>
          </p:nvSpPr>
          <p:spPr bwMode="auto">
            <a:xfrm>
              <a:off x="158" y="2553"/>
              <a:ext cx="1080"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i="1" kern="0">
                  <a:solidFill>
                    <a:srgbClr val="000000"/>
                  </a:solidFill>
                  <a:latin typeface="Times New Roman" panose="02020603050405020304" pitchFamily="18" charset="0"/>
                  <a:cs typeface="Times New Roman" panose="02020603050405020304" pitchFamily="18" charset="0"/>
                </a:rPr>
                <a:t>I</a:t>
              </a:r>
              <a:r>
                <a:rPr kumimoji="1" lang="en-US" altLang="zh-CN" sz="2000" kern="0" baseline="-30000">
                  <a:solidFill>
                    <a:srgbClr val="000000"/>
                  </a:solidFill>
                  <a:latin typeface="Times New Roman" panose="02020603050405020304" pitchFamily="18" charset="0"/>
                  <a:cs typeface="Times New Roman" panose="02020603050405020304" pitchFamily="18" charset="0"/>
                </a:rPr>
                <a:t>IH(max) </a:t>
              </a:r>
              <a:r>
                <a:rPr kumimoji="1" lang="en-US" altLang="zh-CN" sz="2000" kern="0">
                  <a:solidFill>
                    <a:srgbClr val="000000"/>
                  </a:solidFill>
                  <a:latin typeface="Times New Roman" panose="02020603050405020304" pitchFamily="18" charset="0"/>
                  <a:cs typeface="Times New Roman" panose="02020603050405020304" pitchFamily="18" charset="0"/>
                </a:rPr>
                <a:t>/ μA</a:t>
              </a:r>
              <a:endParaRPr kumimoji="1" lang="en-US" altLang="zh-CN" sz="2000" kern="0">
                <a:solidFill>
                  <a:srgbClr val="000000"/>
                </a:solidFill>
                <a:latin typeface="Times New Roman" panose="02020603050405020304" pitchFamily="18" charset="0"/>
              </a:endParaRPr>
            </a:p>
          </p:txBody>
        </p:sp>
        <p:sp>
          <p:nvSpPr>
            <p:cNvPr id="16" name="Rectangle 20"/>
            <p:cNvSpPr>
              <a:spLocks noChangeArrowheads="1"/>
            </p:cNvSpPr>
            <p:nvPr/>
          </p:nvSpPr>
          <p:spPr bwMode="auto">
            <a:xfrm>
              <a:off x="4422" y="2304"/>
              <a:ext cx="1066"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b="1" kern="0">
                  <a:solidFill>
                    <a:srgbClr val="000000"/>
                  </a:solidFill>
                  <a:latin typeface="Times New Roman" panose="02020603050405020304" pitchFamily="18" charset="0"/>
                  <a:cs typeface="Times New Roman" panose="02020603050405020304" pitchFamily="18" charset="0"/>
                </a:rPr>
                <a:t>0.8</a:t>
              </a:r>
              <a:endParaRPr kumimoji="1" lang="en-US" altLang="zh-CN" sz="2000" kern="0">
                <a:solidFill>
                  <a:srgbClr val="000000"/>
                </a:solidFill>
                <a:latin typeface="Times New Roman" panose="02020603050405020304" pitchFamily="18" charset="0"/>
              </a:endParaRPr>
            </a:p>
          </p:txBody>
        </p:sp>
        <p:sp>
          <p:nvSpPr>
            <p:cNvPr id="17" name="Rectangle 21"/>
            <p:cNvSpPr>
              <a:spLocks noChangeArrowheads="1"/>
            </p:cNvSpPr>
            <p:nvPr/>
          </p:nvSpPr>
          <p:spPr bwMode="auto">
            <a:xfrm>
              <a:off x="3355" y="2304"/>
              <a:ext cx="1067"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b="1" kern="0">
                  <a:solidFill>
                    <a:srgbClr val="000000"/>
                  </a:solidFill>
                  <a:latin typeface="Times New Roman" panose="02020603050405020304" pitchFamily="18" charset="0"/>
                  <a:cs typeface="Times New Roman" panose="02020603050405020304" pitchFamily="18" charset="0"/>
                </a:rPr>
                <a:t>1</a:t>
              </a:r>
              <a:endParaRPr kumimoji="1" lang="en-US" altLang="zh-CN" sz="2000" kern="0">
                <a:solidFill>
                  <a:srgbClr val="000000"/>
                </a:solidFill>
                <a:latin typeface="Times New Roman" panose="02020603050405020304" pitchFamily="18" charset="0"/>
              </a:endParaRPr>
            </a:p>
          </p:txBody>
        </p:sp>
        <p:sp>
          <p:nvSpPr>
            <p:cNvPr id="18" name="Rectangle 22"/>
            <p:cNvSpPr>
              <a:spLocks noChangeArrowheads="1"/>
            </p:cNvSpPr>
            <p:nvPr/>
          </p:nvSpPr>
          <p:spPr bwMode="auto">
            <a:xfrm>
              <a:off x="2291" y="2304"/>
              <a:ext cx="1064"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b="1" kern="0">
                  <a:solidFill>
                    <a:srgbClr val="000000"/>
                  </a:solidFill>
                  <a:latin typeface="Times New Roman" panose="02020603050405020304" pitchFamily="18" charset="0"/>
                  <a:cs typeface="Times New Roman" panose="02020603050405020304" pitchFamily="18" charset="0"/>
                </a:rPr>
                <a:t>0.8</a:t>
              </a:r>
              <a:endParaRPr kumimoji="1" lang="en-US" altLang="zh-CN" sz="2000" kern="0">
                <a:solidFill>
                  <a:srgbClr val="000000"/>
                </a:solidFill>
                <a:latin typeface="Times New Roman" panose="02020603050405020304" pitchFamily="18" charset="0"/>
              </a:endParaRPr>
            </a:p>
          </p:txBody>
        </p:sp>
        <p:sp>
          <p:nvSpPr>
            <p:cNvPr id="19" name="Rectangle 23"/>
            <p:cNvSpPr>
              <a:spLocks noChangeArrowheads="1"/>
            </p:cNvSpPr>
            <p:nvPr/>
          </p:nvSpPr>
          <p:spPr bwMode="auto">
            <a:xfrm>
              <a:off x="1238" y="2304"/>
              <a:ext cx="1053"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b="1" kern="0">
                  <a:solidFill>
                    <a:srgbClr val="000000"/>
                  </a:solidFill>
                  <a:latin typeface="Times New Roman" panose="02020603050405020304" pitchFamily="18" charset="0"/>
                  <a:cs typeface="Times New Roman" panose="02020603050405020304" pitchFamily="18" charset="0"/>
                </a:rPr>
                <a:t>0.8</a:t>
              </a:r>
              <a:endParaRPr kumimoji="1" lang="en-US" altLang="zh-CN" sz="2000" kern="0">
                <a:solidFill>
                  <a:srgbClr val="000000"/>
                </a:solidFill>
                <a:latin typeface="Times New Roman" panose="02020603050405020304" pitchFamily="18" charset="0"/>
              </a:endParaRPr>
            </a:p>
          </p:txBody>
        </p:sp>
        <p:sp>
          <p:nvSpPr>
            <p:cNvPr id="20" name="Rectangle 24"/>
            <p:cNvSpPr>
              <a:spLocks noChangeArrowheads="1"/>
            </p:cNvSpPr>
            <p:nvPr/>
          </p:nvSpPr>
          <p:spPr bwMode="auto">
            <a:xfrm>
              <a:off x="158" y="2304"/>
              <a:ext cx="1080"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i="1" kern="0">
                  <a:solidFill>
                    <a:srgbClr val="000000"/>
                  </a:solidFill>
                  <a:latin typeface="Times New Roman" panose="02020603050405020304" pitchFamily="18" charset="0"/>
                  <a:cs typeface="Times New Roman" panose="02020603050405020304" pitchFamily="18" charset="0"/>
                </a:rPr>
                <a:t>V</a:t>
              </a:r>
              <a:r>
                <a:rPr kumimoji="1" lang="en-US" altLang="zh-CN" sz="2000" kern="0" baseline="-30000">
                  <a:solidFill>
                    <a:srgbClr val="000000"/>
                  </a:solidFill>
                  <a:latin typeface="Times New Roman" panose="02020603050405020304" pitchFamily="18" charset="0"/>
                  <a:cs typeface="Times New Roman" panose="02020603050405020304" pitchFamily="18" charset="0"/>
                </a:rPr>
                <a:t>IL(max) </a:t>
              </a:r>
              <a:r>
                <a:rPr kumimoji="1" lang="en-US" altLang="zh-CN" sz="2000" kern="0">
                  <a:solidFill>
                    <a:srgbClr val="000000"/>
                  </a:solidFill>
                  <a:latin typeface="Times New Roman" panose="02020603050405020304" pitchFamily="18" charset="0"/>
                  <a:cs typeface="Times New Roman" panose="02020603050405020304" pitchFamily="18" charset="0"/>
                </a:rPr>
                <a:t>/ V</a:t>
              </a:r>
              <a:endParaRPr kumimoji="1" lang="en-US" altLang="zh-CN" sz="2000" kern="0">
                <a:solidFill>
                  <a:srgbClr val="000000"/>
                </a:solidFill>
                <a:latin typeface="Times New Roman" panose="02020603050405020304" pitchFamily="18" charset="0"/>
              </a:endParaRPr>
            </a:p>
          </p:txBody>
        </p:sp>
        <p:sp>
          <p:nvSpPr>
            <p:cNvPr id="21" name="Rectangle 25"/>
            <p:cNvSpPr>
              <a:spLocks noChangeArrowheads="1"/>
            </p:cNvSpPr>
            <p:nvPr/>
          </p:nvSpPr>
          <p:spPr bwMode="auto">
            <a:xfrm>
              <a:off x="4422" y="2055"/>
              <a:ext cx="1066"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b="1" kern="0">
                  <a:solidFill>
                    <a:srgbClr val="000000"/>
                  </a:solidFill>
                  <a:latin typeface="Times New Roman" panose="02020603050405020304" pitchFamily="18" charset="0"/>
                  <a:cs typeface="Times New Roman" panose="02020603050405020304" pitchFamily="18" charset="0"/>
                </a:rPr>
                <a:t>2</a:t>
              </a:r>
              <a:endParaRPr kumimoji="1" lang="en-US" altLang="zh-CN" sz="2000" kern="0">
                <a:solidFill>
                  <a:srgbClr val="000000"/>
                </a:solidFill>
                <a:latin typeface="Times New Roman" panose="02020603050405020304" pitchFamily="18" charset="0"/>
              </a:endParaRPr>
            </a:p>
          </p:txBody>
        </p:sp>
        <p:sp>
          <p:nvSpPr>
            <p:cNvPr id="22" name="Rectangle 26"/>
            <p:cNvSpPr>
              <a:spLocks noChangeArrowheads="1"/>
            </p:cNvSpPr>
            <p:nvPr/>
          </p:nvSpPr>
          <p:spPr bwMode="auto">
            <a:xfrm>
              <a:off x="3355" y="2055"/>
              <a:ext cx="1067"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b="1" kern="0">
                  <a:solidFill>
                    <a:srgbClr val="000000"/>
                  </a:solidFill>
                  <a:latin typeface="Times New Roman" panose="02020603050405020304" pitchFamily="18" charset="0"/>
                  <a:cs typeface="Times New Roman" panose="02020603050405020304" pitchFamily="18" charset="0"/>
                </a:rPr>
                <a:t>3.5</a:t>
              </a:r>
              <a:endParaRPr kumimoji="1" lang="en-US" altLang="zh-CN" sz="2000" kern="0">
                <a:solidFill>
                  <a:srgbClr val="000000"/>
                </a:solidFill>
                <a:latin typeface="Times New Roman" panose="02020603050405020304" pitchFamily="18" charset="0"/>
              </a:endParaRPr>
            </a:p>
          </p:txBody>
        </p:sp>
        <p:sp>
          <p:nvSpPr>
            <p:cNvPr id="23" name="Rectangle 27"/>
            <p:cNvSpPr>
              <a:spLocks noChangeArrowheads="1"/>
            </p:cNvSpPr>
            <p:nvPr/>
          </p:nvSpPr>
          <p:spPr bwMode="auto">
            <a:xfrm>
              <a:off x="2291" y="2055"/>
              <a:ext cx="1064"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b="1" kern="0">
                  <a:solidFill>
                    <a:srgbClr val="000000"/>
                  </a:solidFill>
                  <a:latin typeface="Times New Roman" panose="02020603050405020304" pitchFamily="18" charset="0"/>
                  <a:cs typeface="Times New Roman" panose="02020603050405020304" pitchFamily="18" charset="0"/>
                </a:rPr>
                <a:t>2</a:t>
              </a:r>
              <a:endParaRPr kumimoji="1" lang="en-US" altLang="zh-CN" sz="2000" kern="0">
                <a:solidFill>
                  <a:srgbClr val="000000"/>
                </a:solidFill>
                <a:latin typeface="Times New Roman" panose="02020603050405020304" pitchFamily="18" charset="0"/>
              </a:endParaRPr>
            </a:p>
          </p:txBody>
        </p:sp>
        <p:sp>
          <p:nvSpPr>
            <p:cNvPr id="24" name="Rectangle 28"/>
            <p:cNvSpPr>
              <a:spLocks noChangeArrowheads="1"/>
            </p:cNvSpPr>
            <p:nvPr/>
          </p:nvSpPr>
          <p:spPr bwMode="auto">
            <a:xfrm>
              <a:off x="1238" y="2055"/>
              <a:ext cx="1053"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b="1" kern="0">
                  <a:solidFill>
                    <a:srgbClr val="000000"/>
                  </a:solidFill>
                  <a:latin typeface="Times New Roman" panose="02020603050405020304" pitchFamily="18" charset="0"/>
                  <a:cs typeface="Times New Roman" panose="02020603050405020304" pitchFamily="18" charset="0"/>
                </a:rPr>
                <a:t>2</a:t>
              </a:r>
              <a:endParaRPr kumimoji="1" lang="en-US" altLang="zh-CN" sz="2000" kern="0">
                <a:solidFill>
                  <a:srgbClr val="000000"/>
                </a:solidFill>
                <a:latin typeface="Times New Roman" panose="02020603050405020304" pitchFamily="18" charset="0"/>
              </a:endParaRPr>
            </a:p>
          </p:txBody>
        </p:sp>
        <p:sp>
          <p:nvSpPr>
            <p:cNvPr id="25" name="Rectangle 29"/>
            <p:cNvSpPr>
              <a:spLocks noChangeArrowheads="1"/>
            </p:cNvSpPr>
            <p:nvPr/>
          </p:nvSpPr>
          <p:spPr bwMode="auto">
            <a:xfrm>
              <a:off x="158" y="2055"/>
              <a:ext cx="1080"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i="1" kern="0">
                  <a:solidFill>
                    <a:srgbClr val="000000"/>
                  </a:solidFill>
                  <a:latin typeface="Times New Roman" panose="02020603050405020304" pitchFamily="18" charset="0"/>
                  <a:cs typeface="Times New Roman" panose="02020603050405020304" pitchFamily="18" charset="0"/>
                </a:rPr>
                <a:t>V</a:t>
              </a:r>
              <a:r>
                <a:rPr kumimoji="1" lang="en-US" altLang="zh-CN" sz="2000" kern="0" baseline="-30000">
                  <a:solidFill>
                    <a:srgbClr val="000000"/>
                  </a:solidFill>
                  <a:latin typeface="Times New Roman" panose="02020603050405020304" pitchFamily="18" charset="0"/>
                  <a:cs typeface="Times New Roman" panose="02020603050405020304" pitchFamily="18" charset="0"/>
                </a:rPr>
                <a:t>IH(min) </a:t>
              </a:r>
              <a:r>
                <a:rPr kumimoji="1" lang="en-US" altLang="zh-CN" sz="2000" kern="0">
                  <a:solidFill>
                    <a:srgbClr val="000000"/>
                  </a:solidFill>
                  <a:latin typeface="Times New Roman" panose="02020603050405020304" pitchFamily="18" charset="0"/>
                  <a:cs typeface="Times New Roman" panose="02020603050405020304" pitchFamily="18" charset="0"/>
                </a:rPr>
                <a:t>/ V</a:t>
              </a:r>
              <a:endParaRPr kumimoji="1" lang="en-US" altLang="zh-CN" sz="2000" kern="0">
                <a:solidFill>
                  <a:srgbClr val="000000"/>
                </a:solidFill>
                <a:latin typeface="Times New Roman" panose="02020603050405020304" pitchFamily="18" charset="0"/>
              </a:endParaRPr>
            </a:p>
          </p:txBody>
        </p:sp>
        <p:sp>
          <p:nvSpPr>
            <p:cNvPr id="26" name="Rectangle 30"/>
            <p:cNvSpPr>
              <a:spLocks noChangeArrowheads="1"/>
            </p:cNvSpPr>
            <p:nvPr/>
          </p:nvSpPr>
          <p:spPr bwMode="auto">
            <a:xfrm>
              <a:off x="4422" y="1806"/>
              <a:ext cx="1066"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b="1" kern="0">
                  <a:solidFill>
                    <a:srgbClr val="000000"/>
                  </a:solidFill>
                  <a:latin typeface="Times New Roman" panose="02020603050405020304" pitchFamily="18" charset="0"/>
                  <a:cs typeface="Times New Roman" panose="02020603050405020304" pitchFamily="18" charset="0"/>
                </a:rPr>
                <a:t>4</a:t>
              </a:r>
              <a:endParaRPr kumimoji="1" lang="en-US" altLang="zh-CN" sz="2000" kern="0">
                <a:solidFill>
                  <a:srgbClr val="000000"/>
                </a:solidFill>
                <a:latin typeface="Times New Roman" panose="02020603050405020304" pitchFamily="18" charset="0"/>
              </a:endParaRPr>
            </a:p>
          </p:txBody>
        </p:sp>
        <p:sp>
          <p:nvSpPr>
            <p:cNvPr id="27" name="Rectangle 31"/>
            <p:cNvSpPr>
              <a:spLocks noChangeArrowheads="1"/>
            </p:cNvSpPr>
            <p:nvPr/>
          </p:nvSpPr>
          <p:spPr bwMode="auto">
            <a:xfrm>
              <a:off x="3355" y="1806"/>
              <a:ext cx="1067"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b="1" kern="0">
                  <a:solidFill>
                    <a:srgbClr val="000000"/>
                  </a:solidFill>
                  <a:latin typeface="Times New Roman" panose="02020603050405020304" pitchFamily="18" charset="0"/>
                  <a:cs typeface="Times New Roman" panose="02020603050405020304" pitchFamily="18" charset="0"/>
                </a:rPr>
                <a:t>4</a:t>
              </a:r>
              <a:endParaRPr kumimoji="1" lang="en-US" altLang="zh-CN" sz="2000" kern="0">
                <a:solidFill>
                  <a:srgbClr val="000000"/>
                </a:solidFill>
                <a:latin typeface="Times New Roman" panose="02020603050405020304" pitchFamily="18" charset="0"/>
              </a:endParaRPr>
            </a:p>
          </p:txBody>
        </p:sp>
        <p:sp>
          <p:nvSpPr>
            <p:cNvPr id="28" name="Rectangle 32"/>
            <p:cNvSpPr>
              <a:spLocks noChangeArrowheads="1"/>
            </p:cNvSpPr>
            <p:nvPr/>
          </p:nvSpPr>
          <p:spPr bwMode="auto">
            <a:xfrm>
              <a:off x="2291" y="1806"/>
              <a:ext cx="1064"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b="1" kern="0">
                  <a:solidFill>
                    <a:srgbClr val="000000"/>
                  </a:solidFill>
                  <a:latin typeface="Times New Roman" panose="02020603050405020304" pitchFamily="18" charset="0"/>
                  <a:cs typeface="Times New Roman" panose="02020603050405020304" pitchFamily="18" charset="0"/>
                </a:rPr>
                <a:t>8</a:t>
              </a:r>
              <a:endParaRPr kumimoji="1" lang="en-US" altLang="zh-CN" sz="2000" kern="0">
                <a:solidFill>
                  <a:srgbClr val="000000"/>
                </a:solidFill>
                <a:latin typeface="Times New Roman" panose="02020603050405020304" pitchFamily="18" charset="0"/>
              </a:endParaRPr>
            </a:p>
          </p:txBody>
        </p:sp>
        <p:sp>
          <p:nvSpPr>
            <p:cNvPr id="29" name="Rectangle 33"/>
            <p:cNvSpPr>
              <a:spLocks noChangeArrowheads="1"/>
            </p:cNvSpPr>
            <p:nvPr/>
          </p:nvSpPr>
          <p:spPr bwMode="auto">
            <a:xfrm>
              <a:off x="1238" y="1806"/>
              <a:ext cx="1053"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b="1" kern="0">
                  <a:solidFill>
                    <a:srgbClr val="000000"/>
                  </a:solidFill>
                  <a:latin typeface="Times New Roman" panose="02020603050405020304" pitchFamily="18" charset="0"/>
                  <a:cs typeface="Times New Roman" panose="02020603050405020304" pitchFamily="18" charset="0"/>
                </a:rPr>
                <a:t>16</a:t>
              </a:r>
              <a:endParaRPr kumimoji="1" lang="en-US" altLang="zh-CN" sz="2000" kern="0">
                <a:solidFill>
                  <a:srgbClr val="000000"/>
                </a:solidFill>
                <a:latin typeface="Times New Roman" panose="02020603050405020304" pitchFamily="18" charset="0"/>
              </a:endParaRPr>
            </a:p>
          </p:txBody>
        </p:sp>
        <p:sp>
          <p:nvSpPr>
            <p:cNvPr id="30" name="Rectangle 34"/>
            <p:cNvSpPr>
              <a:spLocks noChangeArrowheads="1"/>
            </p:cNvSpPr>
            <p:nvPr/>
          </p:nvSpPr>
          <p:spPr bwMode="auto">
            <a:xfrm>
              <a:off x="158" y="1806"/>
              <a:ext cx="1080"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i="1" kern="0">
                  <a:solidFill>
                    <a:srgbClr val="000000"/>
                  </a:solidFill>
                  <a:latin typeface="Times New Roman" panose="02020603050405020304" pitchFamily="18" charset="0"/>
                  <a:cs typeface="Times New Roman" panose="02020603050405020304" pitchFamily="18" charset="0"/>
                </a:rPr>
                <a:t>I</a:t>
              </a:r>
              <a:r>
                <a:rPr kumimoji="1" lang="en-US" altLang="zh-CN" sz="2000" kern="0" baseline="-30000">
                  <a:solidFill>
                    <a:srgbClr val="000000"/>
                  </a:solidFill>
                  <a:latin typeface="Times New Roman" panose="02020603050405020304" pitchFamily="18" charset="0"/>
                  <a:cs typeface="Times New Roman" panose="02020603050405020304" pitchFamily="18" charset="0"/>
                </a:rPr>
                <a:t>OL(max) </a:t>
              </a:r>
              <a:r>
                <a:rPr kumimoji="1" lang="en-US" altLang="zh-CN" sz="2000" kern="0">
                  <a:solidFill>
                    <a:srgbClr val="000000"/>
                  </a:solidFill>
                  <a:latin typeface="Times New Roman" panose="02020603050405020304" pitchFamily="18" charset="0"/>
                  <a:cs typeface="Times New Roman" panose="02020603050405020304" pitchFamily="18" charset="0"/>
                </a:rPr>
                <a:t>/ mA</a:t>
              </a:r>
              <a:endParaRPr kumimoji="1" lang="en-US" altLang="zh-CN" sz="2000" kern="0">
                <a:solidFill>
                  <a:srgbClr val="000000"/>
                </a:solidFill>
                <a:latin typeface="Times New Roman" panose="02020603050405020304" pitchFamily="18" charset="0"/>
              </a:endParaRPr>
            </a:p>
          </p:txBody>
        </p:sp>
        <p:sp>
          <p:nvSpPr>
            <p:cNvPr id="31" name="Rectangle 35"/>
            <p:cNvSpPr>
              <a:spLocks noChangeArrowheads="1"/>
            </p:cNvSpPr>
            <p:nvPr/>
          </p:nvSpPr>
          <p:spPr bwMode="auto">
            <a:xfrm>
              <a:off x="4422" y="1557"/>
              <a:ext cx="1066"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b="1" kern="0">
                  <a:solidFill>
                    <a:srgbClr val="000000"/>
                  </a:solidFill>
                  <a:latin typeface="Times New Roman" panose="02020603050405020304" pitchFamily="18" charset="0"/>
                  <a:cs typeface="Times New Roman" panose="02020603050405020304" pitchFamily="18" charset="0"/>
                </a:rPr>
                <a:t>-4</a:t>
              </a:r>
              <a:endParaRPr kumimoji="1" lang="en-US" altLang="zh-CN" sz="2000" kern="0">
                <a:solidFill>
                  <a:srgbClr val="000000"/>
                </a:solidFill>
                <a:latin typeface="Times New Roman" panose="02020603050405020304" pitchFamily="18" charset="0"/>
              </a:endParaRPr>
            </a:p>
          </p:txBody>
        </p:sp>
        <p:sp>
          <p:nvSpPr>
            <p:cNvPr id="32" name="Rectangle 36"/>
            <p:cNvSpPr>
              <a:spLocks noChangeArrowheads="1"/>
            </p:cNvSpPr>
            <p:nvPr/>
          </p:nvSpPr>
          <p:spPr bwMode="auto">
            <a:xfrm>
              <a:off x="3355" y="1557"/>
              <a:ext cx="1067"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b="1" kern="0">
                  <a:solidFill>
                    <a:srgbClr val="000000"/>
                  </a:solidFill>
                  <a:latin typeface="Times New Roman" panose="02020603050405020304" pitchFamily="18" charset="0"/>
                  <a:cs typeface="Times New Roman" panose="02020603050405020304" pitchFamily="18" charset="0"/>
                </a:rPr>
                <a:t>-4</a:t>
              </a:r>
              <a:endParaRPr kumimoji="1" lang="en-US" altLang="zh-CN" sz="2000" kern="0">
                <a:solidFill>
                  <a:srgbClr val="000000"/>
                </a:solidFill>
                <a:latin typeface="Times New Roman" panose="02020603050405020304" pitchFamily="18" charset="0"/>
              </a:endParaRPr>
            </a:p>
          </p:txBody>
        </p:sp>
        <p:sp>
          <p:nvSpPr>
            <p:cNvPr id="33" name="Rectangle 37"/>
            <p:cNvSpPr>
              <a:spLocks noChangeArrowheads="1"/>
            </p:cNvSpPr>
            <p:nvPr/>
          </p:nvSpPr>
          <p:spPr bwMode="auto">
            <a:xfrm>
              <a:off x="2291" y="1557"/>
              <a:ext cx="1064"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b="1" kern="0">
                  <a:solidFill>
                    <a:srgbClr val="000000"/>
                  </a:solidFill>
                  <a:latin typeface="Times New Roman" panose="02020603050405020304" pitchFamily="18" charset="0"/>
                  <a:cs typeface="Times New Roman" panose="02020603050405020304" pitchFamily="18" charset="0"/>
                </a:rPr>
                <a:t>-0.4</a:t>
              </a:r>
              <a:endParaRPr kumimoji="1" lang="en-US" altLang="zh-CN" sz="2000" kern="0">
                <a:solidFill>
                  <a:srgbClr val="000000"/>
                </a:solidFill>
                <a:latin typeface="Times New Roman" panose="02020603050405020304" pitchFamily="18" charset="0"/>
              </a:endParaRPr>
            </a:p>
          </p:txBody>
        </p:sp>
        <p:sp>
          <p:nvSpPr>
            <p:cNvPr id="34" name="Rectangle 38"/>
            <p:cNvSpPr>
              <a:spLocks noChangeArrowheads="1"/>
            </p:cNvSpPr>
            <p:nvPr/>
          </p:nvSpPr>
          <p:spPr bwMode="auto">
            <a:xfrm>
              <a:off x="1238" y="1557"/>
              <a:ext cx="1053"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b="1" kern="0">
                  <a:solidFill>
                    <a:srgbClr val="000000"/>
                  </a:solidFill>
                  <a:latin typeface="Times New Roman" panose="02020603050405020304" pitchFamily="18" charset="0"/>
                  <a:cs typeface="Times New Roman" panose="02020603050405020304" pitchFamily="18" charset="0"/>
                </a:rPr>
                <a:t>-0.4</a:t>
              </a:r>
              <a:endParaRPr kumimoji="1" lang="en-US" altLang="zh-CN" sz="2000" kern="0">
                <a:solidFill>
                  <a:srgbClr val="000000"/>
                </a:solidFill>
                <a:latin typeface="Times New Roman" panose="02020603050405020304" pitchFamily="18" charset="0"/>
              </a:endParaRPr>
            </a:p>
          </p:txBody>
        </p:sp>
        <p:sp>
          <p:nvSpPr>
            <p:cNvPr id="35" name="Rectangle 39"/>
            <p:cNvSpPr>
              <a:spLocks noChangeArrowheads="1"/>
            </p:cNvSpPr>
            <p:nvPr/>
          </p:nvSpPr>
          <p:spPr bwMode="auto">
            <a:xfrm>
              <a:off x="158" y="1557"/>
              <a:ext cx="1080"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i="1" kern="0">
                  <a:solidFill>
                    <a:srgbClr val="000000"/>
                  </a:solidFill>
                  <a:latin typeface="Times New Roman" panose="02020603050405020304" pitchFamily="18" charset="0"/>
                  <a:cs typeface="Times New Roman" panose="02020603050405020304" pitchFamily="18" charset="0"/>
                </a:rPr>
                <a:t>I</a:t>
              </a:r>
              <a:r>
                <a:rPr kumimoji="1" lang="en-US" altLang="zh-CN" sz="2000" kern="0" baseline="-30000">
                  <a:solidFill>
                    <a:srgbClr val="000000"/>
                  </a:solidFill>
                  <a:latin typeface="Times New Roman" panose="02020603050405020304" pitchFamily="18" charset="0"/>
                  <a:cs typeface="Times New Roman" panose="02020603050405020304" pitchFamily="18" charset="0"/>
                </a:rPr>
                <a:t>OH(max) </a:t>
              </a:r>
              <a:r>
                <a:rPr kumimoji="1" lang="en-US" altLang="zh-CN" sz="2000" kern="0">
                  <a:solidFill>
                    <a:srgbClr val="000000"/>
                  </a:solidFill>
                  <a:latin typeface="Times New Roman" panose="02020603050405020304" pitchFamily="18" charset="0"/>
                  <a:cs typeface="Times New Roman" panose="02020603050405020304" pitchFamily="18" charset="0"/>
                </a:rPr>
                <a:t>/ mA</a:t>
              </a:r>
              <a:endParaRPr kumimoji="1" lang="en-US" altLang="zh-CN" sz="2000" kern="0">
                <a:solidFill>
                  <a:srgbClr val="000000"/>
                </a:solidFill>
                <a:latin typeface="Times New Roman" panose="02020603050405020304" pitchFamily="18" charset="0"/>
              </a:endParaRPr>
            </a:p>
          </p:txBody>
        </p:sp>
        <p:sp>
          <p:nvSpPr>
            <p:cNvPr id="36" name="Rectangle 40"/>
            <p:cNvSpPr>
              <a:spLocks noChangeArrowheads="1"/>
            </p:cNvSpPr>
            <p:nvPr/>
          </p:nvSpPr>
          <p:spPr bwMode="auto">
            <a:xfrm>
              <a:off x="4422" y="1308"/>
              <a:ext cx="1066"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b="1" kern="0">
                  <a:solidFill>
                    <a:srgbClr val="000000"/>
                  </a:solidFill>
                  <a:latin typeface="Times New Roman" panose="02020603050405020304" pitchFamily="18" charset="0"/>
                  <a:cs typeface="Times New Roman" panose="02020603050405020304" pitchFamily="18" charset="0"/>
                </a:rPr>
                <a:t>0.1</a:t>
              </a:r>
              <a:endParaRPr kumimoji="1" lang="en-US" altLang="zh-CN" sz="2000" kern="0">
                <a:solidFill>
                  <a:srgbClr val="000000"/>
                </a:solidFill>
                <a:latin typeface="Times New Roman" panose="02020603050405020304" pitchFamily="18" charset="0"/>
              </a:endParaRPr>
            </a:p>
          </p:txBody>
        </p:sp>
        <p:sp>
          <p:nvSpPr>
            <p:cNvPr id="37" name="Rectangle 41"/>
            <p:cNvSpPr>
              <a:spLocks noChangeArrowheads="1"/>
            </p:cNvSpPr>
            <p:nvPr/>
          </p:nvSpPr>
          <p:spPr bwMode="auto">
            <a:xfrm>
              <a:off x="3355" y="1308"/>
              <a:ext cx="1067"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b="1" kern="0">
                  <a:solidFill>
                    <a:srgbClr val="000000"/>
                  </a:solidFill>
                  <a:latin typeface="Times New Roman" panose="02020603050405020304" pitchFamily="18" charset="0"/>
                  <a:cs typeface="Times New Roman" panose="02020603050405020304" pitchFamily="18" charset="0"/>
                </a:rPr>
                <a:t>0.1</a:t>
              </a:r>
              <a:endParaRPr kumimoji="1" lang="en-US" altLang="zh-CN" sz="2000" kern="0">
                <a:solidFill>
                  <a:srgbClr val="000000"/>
                </a:solidFill>
                <a:latin typeface="Times New Roman" panose="02020603050405020304" pitchFamily="18" charset="0"/>
              </a:endParaRPr>
            </a:p>
          </p:txBody>
        </p:sp>
        <p:sp>
          <p:nvSpPr>
            <p:cNvPr id="38" name="Rectangle 42"/>
            <p:cNvSpPr>
              <a:spLocks noChangeArrowheads="1"/>
            </p:cNvSpPr>
            <p:nvPr/>
          </p:nvSpPr>
          <p:spPr bwMode="auto">
            <a:xfrm>
              <a:off x="2291" y="1308"/>
              <a:ext cx="1064"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b="1" kern="0">
                  <a:solidFill>
                    <a:srgbClr val="000000"/>
                  </a:solidFill>
                  <a:latin typeface="Times New Roman" panose="02020603050405020304" pitchFamily="18" charset="0"/>
                  <a:cs typeface="Times New Roman" panose="02020603050405020304" pitchFamily="18" charset="0"/>
                </a:rPr>
                <a:t>0.5</a:t>
              </a:r>
              <a:endParaRPr kumimoji="1" lang="en-US" altLang="zh-CN" sz="2000" kern="0">
                <a:solidFill>
                  <a:srgbClr val="000000"/>
                </a:solidFill>
                <a:latin typeface="Times New Roman" panose="02020603050405020304" pitchFamily="18" charset="0"/>
              </a:endParaRPr>
            </a:p>
          </p:txBody>
        </p:sp>
        <p:sp>
          <p:nvSpPr>
            <p:cNvPr id="39" name="Rectangle 43"/>
            <p:cNvSpPr>
              <a:spLocks noChangeArrowheads="1"/>
            </p:cNvSpPr>
            <p:nvPr/>
          </p:nvSpPr>
          <p:spPr bwMode="auto">
            <a:xfrm>
              <a:off x="1238" y="1308"/>
              <a:ext cx="1053"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b="1" kern="0">
                  <a:solidFill>
                    <a:srgbClr val="000000"/>
                  </a:solidFill>
                  <a:latin typeface="Times New Roman" panose="02020603050405020304" pitchFamily="18" charset="0"/>
                  <a:cs typeface="Times New Roman" panose="02020603050405020304" pitchFamily="18" charset="0"/>
                </a:rPr>
                <a:t>0.4</a:t>
              </a:r>
              <a:endParaRPr kumimoji="1" lang="en-US" altLang="zh-CN" sz="2000" kern="0">
                <a:solidFill>
                  <a:srgbClr val="000000"/>
                </a:solidFill>
                <a:latin typeface="Times New Roman" panose="02020603050405020304" pitchFamily="18" charset="0"/>
              </a:endParaRPr>
            </a:p>
          </p:txBody>
        </p:sp>
        <p:sp>
          <p:nvSpPr>
            <p:cNvPr id="40" name="Rectangle 44"/>
            <p:cNvSpPr>
              <a:spLocks noChangeArrowheads="1"/>
            </p:cNvSpPr>
            <p:nvPr/>
          </p:nvSpPr>
          <p:spPr bwMode="auto">
            <a:xfrm>
              <a:off x="158" y="1308"/>
              <a:ext cx="1080"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i="1" kern="0">
                  <a:solidFill>
                    <a:srgbClr val="000000"/>
                  </a:solidFill>
                  <a:latin typeface="Times New Roman" panose="02020603050405020304" pitchFamily="18" charset="0"/>
                  <a:cs typeface="Times New Roman" panose="02020603050405020304" pitchFamily="18" charset="0"/>
                </a:rPr>
                <a:t>V</a:t>
              </a:r>
              <a:r>
                <a:rPr kumimoji="1" lang="en-US" altLang="zh-CN" sz="2000" kern="0" baseline="-30000">
                  <a:solidFill>
                    <a:srgbClr val="000000"/>
                  </a:solidFill>
                  <a:latin typeface="Times New Roman" panose="02020603050405020304" pitchFamily="18" charset="0"/>
                  <a:cs typeface="Times New Roman" panose="02020603050405020304" pitchFamily="18" charset="0"/>
                </a:rPr>
                <a:t>OL(max) </a:t>
              </a:r>
              <a:r>
                <a:rPr kumimoji="1" lang="en-US" altLang="zh-CN" sz="2000" kern="0">
                  <a:solidFill>
                    <a:srgbClr val="000000"/>
                  </a:solidFill>
                  <a:latin typeface="Times New Roman" panose="02020603050405020304" pitchFamily="18" charset="0"/>
                  <a:cs typeface="Times New Roman" panose="02020603050405020304" pitchFamily="18" charset="0"/>
                </a:rPr>
                <a:t>/ V</a:t>
              </a:r>
              <a:endParaRPr kumimoji="1" lang="en-US" altLang="zh-CN" sz="2000" kern="0">
                <a:solidFill>
                  <a:srgbClr val="000000"/>
                </a:solidFill>
                <a:latin typeface="Times New Roman" panose="02020603050405020304" pitchFamily="18" charset="0"/>
              </a:endParaRPr>
            </a:p>
          </p:txBody>
        </p:sp>
        <p:sp>
          <p:nvSpPr>
            <p:cNvPr id="41" name="Rectangle 45"/>
            <p:cNvSpPr>
              <a:spLocks noChangeArrowheads="1"/>
            </p:cNvSpPr>
            <p:nvPr/>
          </p:nvSpPr>
          <p:spPr bwMode="auto">
            <a:xfrm>
              <a:off x="4422" y="1059"/>
              <a:ext cx="1066"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b="1" kern="0">
                  <a:solidFill>
                    <a:srgbClr val="000000"/>
                  </a:solidFill>
                  <a:latin typeface="Times New Roman" panose="02020603050405020304" pitchFamily="18" charset="0"/>
                  <a:cs typeface="Times New Roman" panose="02020603050405020304" pitchFamily="18" charset="0"/>
                </a:rPr>
                <a:t>4.4</a:t>
              </a:r>
              <a:endParaRPr kumimoji="1" lang="en-US" altLang="zh-CN" sz="2000" kern="0">
                <a:solidFill>
                  <a:srgbClr val="000000"/>
                </a:solidFill>
                <a:latin typeface="Times New Roman" panose="02020603050405020304" pitchFamily="18" charset="0"/>
              </a:endParaRPr>
            </a:p>
          </p:txBody>
        </p:sp>
        <p:sp>
          <p:nvSpPr>
            <p:cNvPr id="42" name="Rectangle 46"/>
            <p:cNvSpPr>
              <a:spLocks noChangeArrowheads="1"/>
            </p:cNvSpPr>
            <p:nvPr/>
          </p:nvSpPr>
          <p:spPr bwMode="auto">
            <a:xfrm>
              <a:off x="3355" y="1059"/>
              <a:ext cx="1067"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b="1" kern="0">
                  <a:solidFill>
                    <a:srgbClr val="000000"/>
                  </a:solidFill>
                  <a:latin typeface="Times New Roman" panose="02020603050405020304" pitchFamily="18" charset="0"/>
                  <a:cs typeface="Times New Roman" panose="02020603050405020304" pitchFamily="18" charset="0"/>
                </a:rPr>
                <a:t>4.4</a:t>
              </a:r>
              <a:endParaRPr kumimoji="1" lang="en-US" altLang="zh-CN" sz="2000" kern="0">
                <a:solidFill>
                  <a:srgbClr val="000000"/>
                </a:solidFill>
                <a:latin typeface="Times New Roman" panose="02020603050405020304" pitchFamily="18" charset="0"/>
              </a:endParaRPr>
            </a:p>
          </p:txBody>
        </p:sp>
        <p:sp>
          <p:nvSpPr>
            <p:cNvPr id="43" name="Rectangle 47"/>
            <p:cNvSpPr>
              <a:spLocks noChangeArrowheads="1"/>
            </p:cNvSpPr>
            <p:nvPr/>
          </p:nvSpPr>
          <p:spPr bwMode="auto">
            <a:xfrm>
              <a:off x="2291" y="1059"/>
              <a:ext cx="1064"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b="1" kern="0">
                  <a:solidFill>
                    <a:srgbClr val="000000"/>
                  </a:solidFill>
                  <a:latin typeface="Times New Roman" panose="02020603050405020304" pitchFamily="18" charset="0"/>
                  <a:cs typeface="Times New Roman" panose="02020603050405020304" pitchFamily="18" charset="0"/>
                </a:rPr>
                <a:t>2.7</a:t>
              </a:r>
              <a:endParaRPr kumimoji="1" lang="en-US" altLang="zh-CN" sz="2000" kern="0">
                <a:solidFill>
                  <a:srgbClr val="000000"/>
                </a:solidFill>
                <a:latin typeface="Times New Roman" panose="02020603050405020304" pitchFamily="18" charset="0"/>
              </a:endParaRPr>
            </a:p>
          </p:txBody>
        </p:sp>
        <p:sp>
          <p:nvSpPr>
            <p:cNvPr id="44" name="Rectangle 48"/>
            <p:cNvSpPr>
              <a:spLocks noChangeArrowheads="1"/>
            </p:cNvSpPr>
            <p:nvPr/>
          </p:nvSpPr>
          <p:spPr bwMode="auto">
            <a:xfrm>
              <a:off x="1238" y="1059"/>
              <a:ext cx="1053"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b="1" kern="0">
                  <a:solidFill>
                    <a:srgbClr val="000000"/>
                  </a:solidFill>
                  <a:latin typeface="Times New Roman" panose="02020603050405020304" pitchFamily="18" charset="0"/>
                  <a:cs typeface="Times New Roman" panose="02020603050405020304" pitchFamily="18" charset="0"/>
                </a:rPr>
                <a:t>2.4</a:t>
              </a:r>
              <a:endParaRPr kumimoji="1" lang="en-US" altLang="zh-CN" sz="2000" kern="0">
                <a:solidFill>
                  <a:srgbClr val="000000"/>
                </a:solidFill>
                <a:latin typeface="Times New Roman" panose="02020603050405020304" pitchFamily="18" charset="0"/>
              </a:endParaRPr>
            </a:p>
          </p:txBody>
        </p:sp>
        <p:sp>
          <p:nvSpPr>
            <p:cNvPr id="45" name="Rectangle 49"/>
            <p:cNvSpPr>
              <a:spLocks noChangeArrowheads="1"/>
            </p:cNvSpPr>
            <p:nvPr/>
          </p:nvSpPr>
          <p:spPr bwMode="auto">
            <a:xfrm>
              <a:off x="158" y="1059"/>
              <a:ext cx="1080"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i="1" kern="0">
                  <a:solidFill>
                    <a:srgbClr val="000000"/>
                  </a:solidFill>
                  <a:latin typeface="Times New Roman" panose="02020603050405020304" pitchFamily="18" charset="0"/>
                  <a:cs typeface="Times New Roman" panose="02020603050405020304" pitchFamily="18" charset="0"/>
                </a:rPr>
                <a:t>V</a:t>
              </a:r>
              <a:r>
                <a:rPr kumimoji="1" lang="en-US" altLang="zh-CN" sz="2000" kern="0" baseline="-30000">
                  <a:solidFill>
                    <a:srgbClr val="000000"/>
                  </a:solidFill>
                  <a:latin typeface="Times New Roman" panose="02020603050405020304" pitchFamily="18" charset="0"/>
                  <a:cs typeface="Times New Roman" panose="02020603050405020304" pitchFamily="18" charset="0"/>
                </a:rPr>
                <a:t>OH(min) </a:t>
              </a:r>
              <a:r>
                <a:rPr kumimoji="1" lang="en-US" altLang="zh-CN" sz="2000" kern="0">
                  <a:solidFill>
                    <a:srgbClr val="000000"/>
                  </a:solidFill>
                  <a:latin typeface="Times New Roman" panose="02020603050405020304" pitchFamily="18" charset="0"/>
                  <a:cs typeface="Times New Roman" panose="02020603050405020304" pitchFamily="18" charset="0"/>
                </a:rPr>
                <a:t>/ V</a:t>
              </a:r>
              <a:endParaRPr kumimoji="1" lang="en-US" altLang="zh-CN" sz="2000" kern="0">
                <a:solidFill>
                  <a:srgbClr val="000000"/>
                </a:solidFill>
                <a:latin typeface="Times New Roman" panose="02020603050405020304" pitchFamily="18" charset="0"/>
              </a:endParaRPr>
            </a:p>
          </p:txBody>
        </p:sp>
        <p:sp>
          <p:nvSpPr>
            <p:cNvPr id="46" name="Rectangle 50"/>
            <p:cNvSpPr>
              <a:spLocks noChangeArrowheads="1"/>
            </p:cNvSpPr>
            <p:nvPr/>
          </p:nvSpPr>
          <p:spPr bwMode="auto">
            <a:xfrm>
              <a:off x="4422" y="618"/>
              <a:ext cx="1066" cy="441"/>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b="1" kern="0">
                  <a:solidFill>
                    <a:srgbClr val="000000"/>
                  </a:solidFill>
                  <a:latin typeface="Times New Roman" panose="02020603050405020304" pitchFamily="18" charset="0"/>
                  <a:cs typeface="Times New Roman" panose="02020603050405020304" pitchFamily="18" charset="0"/>
                </a:rPr>
                <a:t>CMOS</a:t>
              </a:r>
              <a:endParaRPr kumimoji="1" lang="en-US" altLang="zh-CN" sz="2000" b="1" kern="0">
                <a:solidFill>
                  <a:srgbClr val="000000"/>
                </a:solidFill>
                <a:latin typeface="Times New Roman" panose="02020603050405020304" pitchFamily="18" charset="0"/>
                <a:ea typeface="楷体_GB2312" pitchFamily="49" charset="-122"/>
                <a:cs typeface="Times New Roman" panose="02020603050405020304" pitchFamily="18" charset="0"/>
              </a:endParaRPr>
            </a:p>
            <a:p>
              <a:pPr algn="ctr" eaLnBrk="1" fontAlgn="auto" hangingPunct="1">
                <a:spcBef>
                  <a:spcPts val="0"/>
                </a:spcBef>
                <a:spcAft>
                  <a:spcPts val="0"/>
                </a:spcAft>
                <a:defRPr/>
              </a:pPr>
              <a:r>
                <a:rPr kumimoji="1" lang="en-US" altLang="zh-CN" sz="2000" b="1" kern="0">
                  <a:solidFill>
                    <a:srgbClr val="000000"/>
                  </a:solidFill>
                  <a:latin typeface="Times New Roman" panose="02020603050405020304" pitchFamily="18" charset="0"/>
                  <a:cs typeface="Times New Roman" panose="02020603050405020304" pitchFamily="18" charset="0"/>
                </a:rPr>
                <a:t>(74HCT</a:t>
              </a:r>
              <a:r>
                <a:rPr kumimoji="1" lang="zh-CN" altLang="en-US" sz="2000" b="1" kern="0">
                  <a:solidFill>
                    <a:srgbClr val="000000"/>
                  </a:solidFill>
                  <a:latin typeface="Times New Roman" panose="02020603050405020304" pitchFamily="18" charset="0"/>
                  <a:cs typeface="Times New Roman" panose="02020603050405020304" pitchFamily="18" charset="0"/>
                </a:rPr>
                <a:t>系列</a:t>
              </a:r>
              <a:r>
                <a:rPr kumimoji="1" lang="en-US" altLang="zh-CN" sz="2000" b="1" kern="0">
                  <a:solidFill>
                    <a:srgbClr val="000000"/>
                  </a:solidFill>
                  <a:latin typeface="Times New Roman" panose="02020603050405020304" pitchFamily="18" charset="0"/>
                  <a:cs typeface="Times New Roman" panose="02020603050405020304" pitchFamily="18" charset="0"/>
                </a:rPr>
                <a:t>)</a:t>
              </a:r>
              <a:endParaRPr kumimoji="1" lang="en-US" altLang="zh-CN" sz="2000" kern="0">
                <a:solidFill>
                  <a:srgbClr val="000000"/>
                </a:solidFill>
                <a:latin typeface="Times New Roman" panose="02020603050405020304" pitchFamily="18" charset="0"/>
              </a:endParaRPr>
            </a:p>
          </p:txBody>
        </p:sp>
        <p:sp>
          <p:nvSpPr>
            <p:cNvPr id="47" name="Rectangle 51"/>
            <p:cNvSpPr>
              <a:spLocks noChangeArrowheads="1"/>
            </p:cNvSpPr>
            <p:nvPr/>
          </p:nvSpPr>
          <p:spPr bwMode="auto">
            <a:xfrm>
              <a:off x="3355" y="618"/>
              <a:ext cx="1067" cy="441"/>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b="1" kern="0">
                  <a:solidFill>
                    <a:srgbClr val="000000"/>
                  </a:solidFill>
                  <a:latin typeface="Times New Roman" panose="02020603050405020304" pitchFamily="18" charset="0"/>
                  <a:cs typeface="Times New Roman" panose="02020603050405020304" pitchFamily="18" charset="0"/>
                </a:rPr>
                <a:t>CMOS</a:t>
              </a:r>
              <a:endParaRPr kumimoji="1" lang="en-US" altLang="zh-CN" sz="2000" b="1" kern="0">
                <a:solidFill>
                  <a:srgbClr val="000000"/>
                </a:solidFill>
                <a:latin typeface="Times New Roman" panose="02020603050405020304" pitchFamily="18" charset="0"/>
                <a:ea typeface="楷体_GB2312" pitchFamily="49" charset="-122"/>
                <a:cs typeface="Times New Roman" panose="02020603050405020304" pitchFamily="18" charset="0"/>
              </a:endParaRPr>
            </a:p>
            <a:p>
              <a:pPr algn="ctr" eaLnBrk="1" fontAlgn="auto" hangingPunct="1">
                <a:spcBef>
                  <a:spcPts val="0"/>
                </a:spcBef>
                <a:spcAft>
                  <a:spcPts val="0"/>
                </a:spcAft>
                <a:defRPr/>
              </a:pPr>
              <a:r>
                <a:rPr kumimoji="1" lang="en-US" altLang="zh-CN" sz="2000" b="1" kern="0">
                  <a:solidFill>
                    <a:srgbClr val="000000"/>
                  </a:solidFill>
                  <a:latin typeface="Times New Roman" panose="02020603050405020304" pitchFamily="18" charset="0"/>
                  <a:cs typeface="Times New Roman" panose="02020603050405020304" pitchFamily="18" charset="0"/>
                </a:rPr>
                <a:t>(74HC</a:t>
              </a:r>
              <a:r>
                <a:rPr kumimoji="1" lang="zh-CN" altLang="en-US" sz="2000" b="1" kern="0">
                  <a:solidFill>
                    <a:srgbClr val="000000"/>
                  </a:solidFill>
                  <a:latin typeface="Times New Roman" panose="02020603050405020304" pitchFamily="18" charset="0"/>
                  <a:cs typeface="Times New Roman" panose="02020603050405020304" pitchFamily="18" charset="0"/>
                </a:rPr>
                <a:t>系列</a:t>
              </a:r>
              <a:r>
                <a:rPr kumimoji="1" lang="en-US" altLang="zh-CN" sz="2000" b="1" kern="0">
                  <a:solidFill>
                    <a:srgbClr val="000000"/>
                  </a:solidFill>
                  <a:latin typeface="Times New Roman" panose="02020603050405020304" pitchFamily="18" charset="0"/>
                  <a:cs typeface="Times New Roman" panose="02020603050405020304" pitchFamily="18" charset="0"/>
                </a:rPr>
                <a:t>)</a:t>
              </a:r>
              <a:endParaRPr kumimoji="1" lang="en-US" altLang="zh-CN" sz="2000" kern="0">
                <a:solidFill>
                  <a:srgbClr val="000000"/>
                </a:solidFill>
                <a:latin typeface="Times New Roman" panose="02020603050405020304" pitchFamily="18" charset="0"/>
              </a:endParaRPr>
            </a:p>
          </p:txBody>
        </p:sp>
        <p:sp>
          <p:nvSpPr>
            <p:cNvPr id="48" name="Rectangle 52"/>
            <p:cNvSpPr>
              <a:spLocks noChangeArrowheads="1"/>
            </p:cNvSpPr>
            <p:nvPr/>
          </p:nvSpPr>
          <p:spPr bwMode="auto">
            <a:xfrm>
              <a:off x="2291" y="618"/>
              <a:ext cx="1064" cy="441"/>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b="1" kern="0">
                  <a:solidFill>
                    <a:srgbClr val="000000"/>
                  </a:solidFill>
                  <a:latin typeface="Times New Roman" panose="02020603050405020304" pitchFamily="18" charset="0"/>
                  <a:cs typeface="Times New Roman" panose="02020603050405020304" pitchFamily="18" charset="0"/>
                </a:rPr>
                <a:t>TTL</a:t>
              </a:r>
              <a:endParaRPr kumimoji="1" lang="en-US" altLang="zh-CN" sz="2000" b="1" kern="0">
                <a:solidFill>
                  <a:srgbClr val="000000"/>
                </a:solidFill>
                <a:latin typeface="Times New Roman" panose="02020603050405020304" pitchFamily="18" charset="0"/>
                <a:ea typeface="楷体_GB2312" pitchFamily="49" charset="-122"/>
                <a:cs typeface="Times New Roman" panose="02020603050405020304" pitchFamily="18" charset="0"/>
              </a:endParaRPr>
            </a:p>
            <a:p>
              <a:pPr algn="ctr" eaLnBrk="1" fontAlgn="auto" hangingPunct="1">
                <a:spcBef>
                  <a:spcPts val="0"/>
                </a:spcBef>
                <a:spcAft>
                  <a:spcPts val="0"/>
                </a:spcAft>
                <a:defRPr/>
              </a:pPr>
              <a:r>
                <a:rPr kumimoji="1" lang="en-US" altLang="zh-CN" sz="2000" b="1" kern="0">
                  <a:solidFill>
                    <a:srgbClr val="000000"/>
                  </a:solidFill>
                  <a:latin typeface="Times New Roman" panose="02020603050405020304" pitchFamily="18" charset="0"/>
                  <a:cs typeface="Times New Roman" panose="02020603050405020304" pitchFamily="18" charset="0"/>
                </a:rPr>
                <a:t>(74LS</a:t>
              </a:r>
              <a:r>
                <a:rPr kumimoji="1" lang="zh-CN" altLang="en-US" sz="2000" b="1" kern="0">
                  <a:solidFill>
                    <a:srgbClr val="000000"/>
                  </a:solidFill>
                  <a:latin typeface="Times New Roman" panose="02020603050405020304" pitchFamily="18" charset="0"/>
                  <a:cs typeface="Times New Roman" panose="02020603050405020304" pitchFamily="18" charset="0"/>
                </a:rPr>
                <a:t>系列</a:t>
              </a:r>
              <a:r>
                <a:rPr kumimoji="1" lang="en-US" altLang="zh-CN" sz="2000" b="1" kern="0">
                  <a:solidFill>
                    <a:srgbClr val="000000"/>
                  </a:solidFill>
                  <a:latin typeface="Times New Roman" panose="02020603050405020304" pitchFamily="18" charset="0"/>
                  <a:cs typeface="Times New Roman" panose="02020603050405020304" pitchFamily="18" charset="0"/>
                </a:rPr>
                <a:t>)</a:t>
              </a:r>
              <a:endParaRPr kumimoji="1" lang="en-US" altLang="zh-CN" sz="2000" kern="0">
                <a:solidFill>
                  <a:srgbClr val="000000"/>
                </a:solidFill>
                <a:latin typeface="Times New Roman" panose="02020603050405020304" pitchFamily="18" charset="0"/>
              </a:endParaRPr>
            </a:p>
          </p:txBody>
        </p:sp>
        <p:sp>
          <p:nvSpPr>
            <p:cNvPr id="49" name="Rectangle 53"/>
            <p:cNvSpPr>
              <a:spLocks noChangeArrowheads="1"/>
            </p:cNvSpPr>
            <p:nvPr/>
          </p:nvSpPr>
          <p:spPr bwMode="auto">
            <a:xfrm>
              <a:off x="1238" y="618"/>
              <a:ext cx="1053" cy="441"/>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b="1" kern="0">
                  <a:solidFill>
                    <a:srgbClr val="000000"/>
                  </a:solidFill>
                  <a:latin typeface="Times New Roman" panose="02020603050405020304" pitchFamily="18" charset="0"/>
                  <a:cs typeface="Times New Roman" panose="02020603050405020304" pitchFamily="18" charset="0"/>
                </a:rPr>
                <a:t>TTL</a:t>
              </a:r>
              <a:endParaRPr kumimoji="1" lang="en-US" altLang="zh-CN" sz="2000" b="1" kern="0">
                <a:solidFill>
                  <a:srgbClr val="000000"/>
                </a:solidFill>
                <a:latin typeface="Times New Roman" panose="02020603050405020304" pitchFamily="18" charset="0"/>
                <a:ea typeface="楷体_GB2312" pitchFamily="49" charset="-122"/>
                <a:cs typeface="Times New Roman" panose="02020603050405020304" pitchFamily="18" charset="0"/>
              </a:endParaRPr>
            </a:p>
            <a:p>
              <a:pPr algn="ctr" eaLnBrk="1" fontAlgn="auto" hangingPunct="1">
                <a:spcBef>
                  <a:spcPts val="0"/>
                </a:spcBef>
                <a:spcAft>
                  <a:spcPts val="0"/>
                </a:spcAft>
                <a:defRPr/>
              </a:pPr>
              <a:r>
                <a:rPr kumimoji="1" lang="en-US" altLang="zh-CN" sz="2000" b="1" kern="0">
                  <a:solidFill>
                    <a:srgbClr val="000000"/>
                  </a:solidFill>
                  <a:latin typeface="Times New Roman" panose="02020603050405020304" pitchFamily="18" charset="0"/>
                  <a:cs typeface="Times New Roman" panose="02020603050405020304" pitchFamily="18" charset="0"/>
                </a:rPr>
                <a:t>(74</a:t>
              </a:r>
              <a:r>
                <a:rPr kumimoji="1" lang="zh-CN" altLang="en-US" sz="2000" b="1" kern="0">
                  <a:solidFill>
                    <a:srgbClr val="000000"/>
                  </a:solidFill>
                  <a:latin typeface="Times New Roman" panose="02020603050405020304" pitchFamily="18" charset="0"/>
                  <a:cs typeface="Times New Roman" panose="02020603050405020304" pitchFamily="18" charset="0"/>
                </a:rPr>
                <a:t>系列</a:t>
              </a:r>
              <a:r>
                <a:rPr kumimoji="1" lang="en-US" altLang="zh-CN" sz="2000" b="1" kern="0">
                  <a:solidFill>
                    <a:srgbClr val="000000"/>
                  </a:solidFill>
                  <a:latin typeface="Times New Roman" panose="02020603050405020304" pitchFamily="18" charset="0"/>
                  <a:cs typeface="Times New Roman" panose="02020603050405020304" pitchFamily="18" charset="0"/>
                </a:rPr>
                <a:t>)</a:t>
              </a:r>
              <a:endParaRPr kumimoji="1" lang="en-US" altLang="zh-CN" sz="2000" kern="0">
                <a:solidFill>
                  <a:srgbClr val="000000"/>
                </a:solidFill>
                <a:latin typeface="Times New Roman" panose="02020603050405020304" pitchFamily="18" charset="0"/>
              </a:endParaRPr>
            </a:p>
          </p:txBody>
        </p:sp>
        <p:sp>
          <p:nvSpPr>
            <p:cNvPr id="50" name="Rectangle 54"/>
            <p:cNvSpPr>
              <a:spLocks noChangeArrowheads="1"/>
            </p:cNvSpPr>
            <p:nvPr/>
          </p:nvSpPr>
          <p:spPr bwMode="auto">
            <a:xfrm>
              <a:off x="158" y="618"/>
              <a:ext cx="1080" cy="441"/>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auto" hangingPunct="1">
                <a:spcBef>
                  <a:spcPts val="0"/>
                </a:spcBef>
                <a:spcAft>
                  <a:spcPts val="0"/>
                </a:spcAft>
                <a:defRPr/>
              </a:pPr>
              <a:r>
                <a:rPr kumimoji="1" lang="en-US" altLang="zh-CN" sz="2000" b="1" kern="0">
                  <a:solidFill>
                    <a:srgbClr val="000000"/>
                  </a:solidFill>
                  <a:latin typeface="Times New Roman" panose="02020603050405020304" pitchFamily="18" charset="0"/>
                  <a:cs typeface="Times New Roman" panose="02020603050405020304" pitchFamily="18" charset="0"/>
                </a:rPr>
                <a:t>           </a:t>
              </a:r>
              <a:r>
                <a:rPr kumimoji="1" lang="zh-CN" altLang="en-US" sz="1600" b="1" kern="0">
                  <a:solidFill>
                    <a:srgbClr val="000000"/>
                  </a:solidFill>
                  <a:latin typeface="Times New Roman" panose="02020603050405020304" pitchFamily="18" charset="0"/>
                  <a:cs typeface="Times New Roman" panose="02020603050405020304" pitchFamily="18" charset="0"/>
                </a:rPr>
                <a:t>电路种类</a:t>
              </a:r>
              <a:endParaRPr kumimoji="1" lang="zh-CN" altLang="en-US" sz="1600" b="1" kern="0">
                <a:solidFill>
                  <a:srgbClr val="000000"/>
                </a:solidFill>
                <a:latin typeface="Times New Roman" panose="02020603050405020304" pitchFamily="18" charset="0"/>
                <a:ea typeface="楷体_GB2312" pitchFamily="49" charset="-122"/>
                <a:cs typeface="Times New Roman" panose="02020603050405020304" pitchFamily="18" charset="0"/>
              </a:endParaRPr>
            </a:p>
            <a:p>
              <a:pPr eaLnBrk="1" fontAlgn="auto" hangingPunct="1">
                <a:spcBef>
                  <a:spcPts val="0"/>
                </a:spcBef>
                <a:spcAft>
                  <a:spcPts val="0"/>
                </a:spcAft>
                <a:defRPr/>
              </a:pPr>
              <a:r>
                <a:rPr kumimoji="1" lang="zh-CN" altLang="en-US" sz="1600" b="1" kern="0">
                  <a:solidFill>
                    <a:srgbClr val="000000"/>
                  </a:solidFill>
                  <a:latin typeface="Times New Roman" panose="02020603050405020304" pitchFamily="18" charset="0"/>
                  <a:cs typeface="Times New Roman" panose="02020603050405020304" pitchFamily="18" charset="0"/>
                </a:rPr>
                <a:t>参数名称</a:t>
              </a:r>
              <a:endParaRPr kumimoji="1" lang="zh-CN" altLang="en-US" sz="1600" kern="0">
                <a:solidFill>
                  <a:srgbClr val="000000"/>
                </a:solidFill>
                <a:latin typeface="Times New Roman" panose="02020603050405020304" pitchFamily="18" charset="0"/>
              </a:endParaRPr>
            </a:p>
          </p:txBody>
        </p:sp>
        <p:sp>
          <p:nvSpPr>
            <p:cNvPr id="51" name="Line 55"/>
            <p:cNvSpPr>
              <a:spLocks noChangeShapeType="1"/>
            </p:cNvSpPr>
            <p:nvPr/>
          </p:nvSpPr>
          <p:spPr bwMode="auto">
            <a:xfrm>
              <a:off x="158" y="1059"/>
              <a:ext cx="5330" cy="0"/>
            </a:xfrm>
            <a:prstGeom prst="line">
              <a:avLst/>
            </a:prstGeom>
            <a:noFill/>
            <a:ln w="12700" cap="rnd">
              <a:solidFill>
                <a:srgbClr val="0000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ct val="50000"/>
                </a:spcBef>
                <a:spcAft>
                  <a:spcPts val="0"/>
                </a:spcAft>
                <a:defRPr/>
              </a:pPr>
              <a:endParaRPr lang="zh-CN" altLang="en-US" sz="2800" b="1" kern="0">
                <a:solidFill>
                  <a:srgbClr val="000000"/>
                </a:solidFill>
                <a:latin typeface="Times New Roman" panose="02020603050405020304" pitchFamily="18" charset="0"/>
                <a:ea typeface="楷体_GB2312" pitchFamily="49" charset="-122"/>
              </a:endParaRPr>
            </a:p>
          </p:txBody>
        </p:sp>
        <p:sp>
          <p:nvSpPr>
            <p:cNvPr id="52" name="Line 56"/>
            <p:cNvSpPr>
              <a:spLocks noChangeShapeType="1"/>
            </p:cNvSpPr>
            <p:nvPr/>
          </p:nvSpPr>
          <p:spPr bwMode="auto">
            <a:xfrm>
              <a:off x="1238" y="618"/>
              <a:ext cx="0" cy="2433"/>
            </a:xfrm>
            <a:prstGeom prst="line">
              <a:avLst/>
            </a:prstGeom>
            <a:noFill/>
            <a:ln w="12700" cap="rnd">
              <a:solidFill>
                <a:srgbClr val="0000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ct val="50000"/>
                </a:spcBef>
                <a:spcAft>
                  <a:spcPts val="0"/>
                </a:spcAft>
                <a:defRPr/>
              </a:pPr>
              <a:endParaRPr lang="zh-CN" altLang="en-US" sz="2800" b="1" kern="0">
                <a:solidFill>
                  <a:srgbClr val="000000"/>
                </a:solidFill>
                <a:latin typeface="Times New Roman" panose="02020603050405020304" pitchFamily="18" charset="0"/>
                <a:ea typeface="楷体_GB2312" pitchFamily="49" charset="-122"/>
              </a:endParaRPr>
            </a:p>
          </p:txBody>
        </p:sp>
        <p:sp>
          <p:nvSpPr>
            <p:cNvPr id="53" name="Line 57"/>
            <p:cNvSpPr>
              <a:spLocks noChangeShapeType="1"/>
            </p:cNvSpPr>
            <p:nvPr/>
          </p:nvSpPr>
          <p:spPr bwMode="auto">
            <a:xfrm>
              <a:off x="2291" y="618"/>
              <a:ext cx="0" cy="2433"/>
            </a:xfrm>
            <a:prstGeom prst="line">
              <a:avLst/>
            </a:prstGeom>
            <a:noFill/>
            <a:ln w="12700" cap="rnd">
              <a:solidFill>
                <a:srgbClr val="0000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ct val="50000"/>
                </a:spcBef>
                <a:spcAft>
                  <a:spcPts val="0"/>
                </a:spcAft>
                <a:defRPr/>
              </a:pPr>
              <a:endParaRPr lang="zh-CN" altLang="en-US" sz="2800" b="1" kern="0">
                <a:solidFill>
                  <a:srgbClr val="000000"/>
                </a:solidFill>
                <a:latin typeface="Times New Roman" panose="02020603050405020304" pitchFamily="18" charset="0"/>
                <a:ea typeface="楷体_GB2312" pitchFamily="49" charset="-122"/>
              </a:endParaRPr>
            </a:p>
          </p:txBody>
        </p:sp>
        <p:sp>
          <p:nvSpPr>
            <p:cNvPr id="54" name="Line 58"/>
            <p:cNvSpPr>
              <a:spLocks noChangeShapeType="1"/>
            </p:cNvSpPr>
            <p:nvPr/>
          </p:nvSpPr>
          <p:spPr bwMode="auto">
            <a:xfrm>
              <a:off x="3355" y="618"/>
              <a:ext cx="0" cy="2433"/>
            </a:xfrm>
            <a:prstGeom prst="line">
              <a:avLst/>
            </a:prstGeom>
            <a:noFill/>
            <a:ln w="12700" cap="rnd">
              <a:solidFill>
                <a:srgbClr val="0000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ct val="50000"/>
                </a:spcBef>
                <a:spcAft>
                  <a:spcPts val="0"/>
                </a:spcAft>
                <a:defRPr/>
              </a:pPr>
              <a:endParaRPr lang="zh-CN" altLang="en-US" sz="2800" b="1" kern="0">
                <a:solidFill>
                  <a:srgbClr val="000000"/>
                </a:solidFill>
                <a:latin typeface="Times New Roman" panose="02020603050405020304" pitchFamily="18" charset="0"/>
                <a:ea typeface="楷体_GB2312" pitchFamily="49" charset="-122"/>
              </a:endParaRPr>
            </a:p>
          </p:txBody>
        </p:sp>
        <p:sp>
          <p:nvSpPr>
            <p:cNvPr id="55" name="Line 59"/>
            <p:cNvSpPr>
              <a:spLocks noChangeShapeType="1"/>
            </p:cNvSpPr>
            <p:nvPr/>
          </p:nvSpPr>
          <p:spPr bwMode="auto">
            <a:xfrm>
              <a:off x="4422" y="618"/>
              <a:ext cx="0" cy="2433"/>
            </a:xfrm>
            <a:prstGeom prst="line">
              <a:avLst/>
            </a:prstGeom>
            <a:noFill/>
            <a:ln w="12700" cap="rnd">
              <a:solidFill>
                <a:srgbClr val="0000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ct val="50000"/>
                </a:spcBef>
                <a:spcAft>
                  <a:spcPts val="0"/>
                </a:spcAft>
                <a:defRPr/>
              </a:pPr>
              <a:endParaRPr lang="zh-CN" altLang="en-US" sz="2800" b="1" kern="0">
                <a:solidFill>
                  <a:srgbClr val="000000"/>
                </a:solidFill>
                <a:latin typeface="Times New Roman" panose="02020603050405020304" pitchFamily="18" charset="0"/>
                <a:ea typeface="楷体_GB2312" pitchFamily="49" charset="-122"/>
              </a:endParaRPr>
            </a:p>
          </p:txBody>
        </p:sp>
        <p:sp>
          <p:nvSpPr>
            <p:cNvPr id="56" name="Line 60"/>
            <p:cNvSpPr>
              <a:spLocks noChangeShapeType="1"/>
            </p:cNvSpPr>
            <p:nvPr/>
          </p:nvSpPr>
          <p:spPr bwMode="auto">
            <a:xfrm>
              <a:off x="158" y="1308"/>
              <a:ext cx="5330" cy="0"/>
            </a:xfrm>
            <a:prstGeom prst="line">
              <a:avLst/>
            </a:prstGeom>
            <a:noFill/>
            <a:ln w="12700" cap="rnd">
              <a:solidFill>
                <a:srgbClr val="0000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ct val="50000"/>
                </a:spcBef>
                <a:spcAft>
                  <a:spcPts val="0"/>
                </a:spcAft>
                <a:defRPr/>
              </a:pPr>
              <a:endParaRPr lang="zh-CN" altLang="en-US" sz="2800" b="1" kern="0">
                <a:solidFill>
                  <a:srgbClr val="000000"/>
                </a:solidFill>
                <a:latin typeface="Times New Roman" panose="02020603050405020304" pitchFamily="18" charset="0"/>
                <a:ea typeface="楷体_GB2312" pitchFamily="49" charset="-122"/>
              </a:endParaRPr>
            </a:p>
          </p:txBody>
        </p:sp>
        <p:sp>
          <p:nvSpPr>
            <p:cNvPr id="57" name="Line 61"/>
            <p:cNvSpPr>
              <a:spLocks noChangeShapeType="1"/>
            </p:cNvSpPr>
            <p:nvPr/>
          </p:nvSpPr>
          <p:spPr bwMode="auto">
            <a:xfrm>
              <a:off x="158" y="1557"/>
              <a:ext cx="5330" cy="0"/>
            </a:xfrm>
            <a:prstGeom prst="line">
              <a:avLst/>
            </a:prstGeom>
            <a:noFill/>
            <a:ln w="12700" cap="rnd">
              <a:solidFill>
                <a:srgbClr val="0000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ct val="50000"/>
                </a:spcBef>
                <a:spcAft>
                  <a:spcPts val="0"/>
                </a:spcAft>
                <a:defRPr/>
              </a:pPr>
              <a:endParaRPr lang="zh-CN" altLang="en-US" sz="2800" b="1" kern="0">
                <a:solidFill>
                  <a:srgbClr val="000000"/>
                </a:solidFill>
                <a:latin typeface="Times New Roman" panose="02020603050405020304" pitchFamily="18" charset="0"/>
                <a:ea typeface="楷体_GB2312" pitchFamily="49" charset="-122"/>
              </a:endParaRPr>
            </a:p>
          </p:txBody>
        </p:sp>
        <p:sp>
          <p:nvSpPr>
            <p:cNvPr id="58" name="Line 62"/>
            <p:cNvSpPr>
              <a:spLocks noChangeShapeType="1"/>
            </p:cNvSpPr>
            <p:nvPr/>
          </p:nvSpPr>
          <p:spPr bwMode="auto">
            <a:xfrm>
              <a:off x="158" y="1806"/>
              <a:ext cx="5330" cy="0"/>
            </a:xfrm>
            <a:prstGeom prst="line">
              <a:avLst/>
            </a:prstGeom>
            <a:noFill/>
            <a:ln w="12700" cap="rnd">
              <a:solidFill>
                <a:srgbClr val="0000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ct val="50000"/>
                </a:spcBef>
                <a:spcAft>
                  <a:spcPts val="0"/>
                </a:spcAft>
                <a:defRPr/>
              </a:pPr>
              <a:endParaRPr lang="zh-CN" altLang="en-US" sz="2800" b="1" kern="0">
                <a:solidFill>
                  <a:srgbClr val="000000"/>
                </a:solidFill>
                <a:latin typeface="Times New Roman" panose="02020603050405020304" pitchFamily="18" charset="0"/>
                <a:ea typeface="楷体_GB2312" pitchFamily="49" charset="-122"/>
              </a:endParaRPr>
            </a:p>
          </p:txBody>
        </p:sp>
        <p:sp>
          <p:nvSpPr>
            <p:cNvPr id="59" name="Line 63"/>
            <p:cNvSpPr>
              <a:spLocks noChangeShapeType="1"/>
            </p:cNvSpPr>
            <p:nvPr/>
          </p:nvSpPr>
          <p:spPr bwMode="auto">
            <a:xfrm>
              <a:off x="158" y="2055"/>
              <a:ext cx="5330" cy="0"/>
            </a:xfrm>
            <a:prstGeom prst="line">
              <a:avLst/>
            </a:prstGeom>
            <a:noFill/>
            <a:ln w="12700" cap="rnd">
              <a:solidFill>
                <a:srgbClr val="0000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ct val="50000"/>
                </a:spcBef>
                <a:spcAft>
                  <a:spcPts val="0"/>
                </a:spcAft>
                <a:defRPr/>
              </a:pPr>
              <a:endParaRPr lang="zh-CN" altLang="en-US" sz="2800" b="1" kern="0">
                <a:solidFill>
                  <a:srgbClr val="000000"/>
                </a:solidFill>
                <a:latin typeface="Times New Roman" panose="02020603050405020304" pitchFamily="18" charset="0"/>
                <a:ea typeface="楷体_GB2312" pitchFamily="49" charset="-122"/>
              </a:endParaRPr>
            </a:p>
          </p:txBody>
        </p:sp>
        <p:sp>
          <p:nvSpPr>
            <p:cNvPr id="60" name="Line 64"/>
            <p:cNvSpPr>
              <a:spLocks noChangeShapeType="1"/>
            </p:cNvSpPr>
            <p:nvPr/>
          </p:nvSpPr>
          <p:spPr bwMode="auto">
            <a:xfrm>
              <a:off x="158" y="2304"/>
              <a:ext cx="5330" cy="0"/>
            </a:xfrm>
            <a:prstGeom prst="line">
              <a:avLst/>
            </a:prstGeom>
            <a:noFill/>
            <a:ln w="12700" cap="rnd">
              <a:solidFill>
                <a:srgbClr val="0000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ct val="50000"/>
                </a:spcBef>
                <a:spcAft>
                  <a:spcPts val="0"/>
                </a:spcAft>
                <a:defRPr/>
              </a:pPr>
              <a:endParaRPr lang="zh-CN" altLang="en-US" sz="2800" b="1" kern="0">
                <a:solidFill>
                  <a:srgbClr val="000000"/>
                </a:solidFill>
                <a:latin typeface="Times New Roman" panose="02020603050405020304" pitchFamily="18" charset="0"/>
                <a:ea typeface="楷体_GB2312" pitchFamily="49" charset="-122"/>
              </a:endParaRPr>
            </a:p>
          </p:txBody>
        </p:sp>
        <p:sp>
          <p:nvSpPr>
            <p:cNvPr id="61" name="Line 65"/>
            <p:cNvSpPr>
              <a:spLocks noChangeShapeType="1"/>
            </p:cNvSpPr>
            <p:nvPr/>
          </p:nvSpPr>
          <p:spPr bwMode="auto">
            <a:xfrm>
              <a:off x="158" y="2553"/>
              <a:ext cx="5330" cy="0"/>
            </a:xfrm>
            <a:prstGeom prst="line">
              <a:avLst/>
            </a:prstGeom>
            <a:noFill/>
            <a:ln w="12700" cap="rnd">
              <a:solidFill>
                <a:srgbClr val="0000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ct val="50000"/>
                </a:spcBef>
                <a:spcAft>
                  <a:spcPts val="0"/>
                </a:spcAft>
                <a:defRPr/>
              </a:pPr>
              <a:endParaRPr lang="zh-CN" altLang="en-US" sz="2800" b="1" kern="0">
                <a:solidFill>
                  <a:srgbClr val="000000"/>
                </a:solidFill>
                <a:latin typeface="Times New Roman" panose="02020603050405020304" pitchFamily="18" charset="0"/>
                <a:ea typeface="楷体_GB2312" pitchFamily="49" charset="-122"/>
              </a:endParaRPr>
            </a:p>
          </p:txBody>
        </p:sp>
        <p:sp>
          <p:nvSpPr>
            <p:cNvPr id="62" name="Line 66"/>
            <p:cNvSpPr>
              <a:spLocks noChangeShapeType="1"/>
            </p:cNvSpPr>
            <p:nvPr/>
          </p:nvSpPr>
          <p:spPr bwMode="auto">
            <a:xfrm>
              <a:off x="158" y="2802"/>
              <a:ext cx="5330" cy="0"/>
            </a:xfrm>
            <a:prstGeom prst="line">
              <a:avLst/>
            </a:prstGeom>
            <a:noFill/>
            <a:ln w="12700" cap="rnd">
              <a:solidFill>
                <a:srgbClr val="0000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ct val="50000"/>
                </a:spcBef>
                <a:spcAft>
                  <a:spcPts val="0"/>
                </a:spcAft>
                <a:defRPr/>
              </a:pPr>
              <a:endParaRPr lang="zh-CN" altLang="en-US" sz="2800" b="1" kern="0">
                <a:solidFill>
                  <a:srgbClr val="000000"/>
                </a:solidFill>
                <a:latin typeface="Times New Roman" panose="02020603050405020304" pitchFamily="18" charset="0"/>
                <a:ea typeface="楷体_GB2312" pitchFamily="49" charset="-122"/>
              </a:endParaRPr>
            </a:p>
          </p:txBody>
        </p:sp>
        <p:sp>
          <p:nvSpPr>
            <p:cNvPr id="63" name="Line 67"/>
            <p:cNvSpPr>
              <a:spLocks noChangeShapeType="1"/>
            </p:cNvSpPr>
            <p:nvPr/>
          </p:nvSpPr>
          <p:spPr bwMode="auto">
            <a:xfrm>
              <a:off x="158" y="618"/>
              <a:ext cx="1080" cy="441"/>
            </a:xfrm>
            <a:prstGeom prst="line">
              <a:avLst/>
            </a:prstGeom>
            <a:noFill/>
            <a:ln w="12700" cap="rnd">
              <a:solidFill>
                <a:srgbClr val="0000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ct val="50000"/>
                </a:spcBef>
                <a:spcAft>
                  <a:spcPts val="0"/>
                </a:spcAft>
                <a:defRPr/>
              </a:pPr>
              <a:endParaRPr lang="zh-CN" altLang="en-US" sz="2800" b="1" kern="0">
                <a:solidFill>
                  <a:srgbClr val="000000"/>
                </a:solidFill>
                <a:latin typeface="Times New Roman" panose="02020603050405020304" pitchFamily="18" charset="0"/>
                <a:ea typeface="楷体_GB2312" pitchFamily="49" charset="-122"/>
              </a:endParaRPr>
            </a:p>
          </p:txBody>
        </p:sp>
        <p:sp>
          <p:nvSpPr>
            <p:cNvPr id="64" name="Line 68"/>
            <p:cNvSpPr>
              <a:spLocks noChangeShapeType="1"/>
            </p:cNvSpPr>
            <p:nvPr/>
          </p:nvSpPr>
          <p:spPr bwMode="auto">
            <a:xfrm>
              <a:off x="158" y="618"/>
              <a:ext cx="5330" cy="0"/>
            </a:xfrm>
            <a:prstGeom prst="line">
              <a:avLst/>
            </a:prstGeom>
            <a:noFill/>
            <a:ln w="12700" cap="sq">
              <a:solidFill>
                <a:srgbClr val="FF00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ct val="50000"/>
                </a:spcBef>
                <a:spcAft>
                  <a:spcPts val="0"/>
                </a:spcAft>
                <a:defRPr/>
              </a:pPr>
              <a:endParaRPr lang="zh-CN" altLang="en-US" sz="2800" b="1" kern="0">
                <a:solidFill>
                  <a:srgbClr val="000000"/>
                </a:solidFill>
                <a:latin typeface="Times New Roman" panose="02020603050405020304" pitchFamily="18" charset="0"/>
                <a:ea typeface="楷体_GB2312" pitchFamily="49" charset="-122"/>
              </a:endParaRPr>
            </a:p>
          </p:txBody>
        </p:sp>
        <p:sp>
          <p:nvSpPr>
            <p:cNvPr id="65" name="Line 69"/>
            <p:cNvSpPr>
              <a:spLocks noChangeShapeType="1"/>
            </p:cNvSpPr>
            <p:nvPr/>
          </p:nvSpPr>
          <p:spPr bwMode="auto">
            <a:xfrm>
              <a:off x="158" y="618"/>
              <a:ext cx="0" cy="2433"/>
            </a:xfrm>
            <a:prstGeom prst="line">
              <a:avLst/>
            </a:prstGeom>
            <a:noFill/>
            <a:ln w="12700" cap="sq">
              <a:solidFill>
                <a:srgbClr val="FF00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ct val="50000"/>
                </a:spcBef>
                <a:spcAft>
                  <a:spcPts val="0"/>
                </a:spcAft>
                <a:defRPr/>
              </a:pPr>
              <a:endParaRPr lang="zh-CN" altLang="en-US" sz="2800" b="1" kern="0">
                <a:solidFill>
                  <a:srgbClr val="000000"/>
                </a:solidFill>
                <a:latin typeface="Times New Roman" panose="02020603050405020304" pitchFamily="18" charset="0"/>
                <a:ea typeface="楷体_GB2312" pitchFamily="49" charset="-122"/>
              </a:endParaRPr>
            </a:p>
          </p:txBody>
        </p:sp>
        <p:sp>
          <p:nvSpPr>
            <p:cNvPr id="66" name="Line 70"/>
            <p:cNvSpPr>
              <a:spLocks noChangeShapeType="1"/>
            </p:cNvSpPr>
            <p:nvPr/>
          </p:nvSpPr>
          <p:spPr bwMode="auto">
            <a:xfrm>
              <a:off x="5488" y="618"/>
              <a:ext cx="0" cy="2433"/>
            </a:xfrm>
            <a:prstGeom prst="line">
              <a:avLst/>
            </a:prstGeom>
            <a:noFill/>
            <a:ln w="12700" cap="sq">
              <a:solidFill>
                <a:srgbClr val="FF00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ct val="50000"/>
                </a:spcBef>
                <a:spcAft>
                  <a:spcPts val="0"/>
                </a:spcAft>
                <a:defRPr/>
              </a:pPr>
              <a:endParaRPr lang="zh-CN" altLang="en-US" sz="2800" b="1" kern="0">
                <a:solidFill>
                  <a:srgbClr val="000000"/>
                </a:solidFill>
                <a:latin typeface="Times New Roman" panose="02020603050405020304" pitchFamily="18" charset="0"/>
                <a:ea typeface="楷体_GB2312" pitchFamily="49" charset="-122"/>
              </a:endParaRPr>
            </a:p>
          </p:txBody>
        </p:sp>
        <p:sp>
          <p:nvSpPr>
            <p:cNvPr id="67" name="Line 71"/>
            <p:cNvSpPr>
              <a:spLocks noChangeShapeType="1"/>
            </p:cNvSpPr>
            <p:nvPr/>
          </p:nvSpPr>
          <p:spPr bwMode="auto">
            <a:xfrm>
              <a:off x="158" y="3051"/>
              <a:ext cx="5330" cy="0"/>
            </a:xfrm>
            <a:prstGeom prst="line">
              <a:avLst/>
            </a:prstGeom>
            <a:noFill/>
            <a:ln w="12700" cap="sq">
              <a:solidFill>
                <a:srgbClr val="FF00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ct val="50000"/>
                </a:spcBef>
                <a:spcAft>
                  <a:spcPts val="0"/>
                </a:spcAft>
                <a:defRPr/>
              </a:pPr>
              <a:endParaRPr lang="zh-CN" altLang="en-US" sz="2800" b="1" kern="0">
                <a:solidFill>
                  <a:srgbClr val="000000"/>
                </a:solidFill>
                <a:latin typeface="Times New Roman" panose="02020603050405020304" pitchFamily="18" charset="0"/>
                <a:ea typeface="楷体_GB2312" pitchFamily="49" charset="-122"/>
              </a:endParaRPr>
            </a:p>
          </p:txBody>
        </p:sp>
      </p:grpSp>
      <p:sp>
        <p:nvSpPr>
          <p:cNvPr id="68" name="Oval 73"/>
          <p:cNvSpPr>
            <a:spLocks noChangeArrowheads="1"/>
          </p:cNvSpPr>
          <p:nvPr/>
        </p:nvSpPr>
        <p:spPr bwMode="auto">
          <a:xfrm>
            <a:off x="2451070" y="2150068"/>
            <a:ext cx="719138" cy="504825"/>
          </a:xfrm>
          <a:prstGeom prst="ellipse">
            <a:avLst/>
          </a:prstGeom>
          <a:solidFill>
            <a:srgbClr val="FF0000">
              <a:alpha val="21960"/>
            </a:srgb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800" b="1">
              <a:solidFill>
                <a:srgbClr val="FFFF66"/>
              </a:solidFill>
              <a:latin typeface="Times New Roman" panose="02020603050405020304" pitchFamily="18" charset="0"/>
              <a:ea typeface="楷体_GB2312" pitchFamily="49" charset="-122"/>
            </a:endParaRPr>
          </a:p>
        </p:txBody>
      </p:sp>
      <p:sp>
        <p:nvSpPr>
          <p:cNvPr id="69" name="Oval 74"/>
          <p:cNvSpPr>
            <a:spLocks noChangeArrowheads="1"/>
          </p:cNvSpPr>
          <p:nvPr/>
        </p:nvSpPr>
        <p:spPr bwMode="auto">
          <a:xfrm>
            <a:off x="5835620" y="3734393"/>
            <a:ext cx="719138" cy="504825"/>
          </a:xfrm>
          <a:prstGeom prst="ellipse">
            <a:avLst/>
          </a:prstGeom>
          <a:solidFill>
            <a:srgbClr val="FF0000">
              <a:alpha val="21960"/>
            </a:srgb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800" b="1">
              <a:solidFill>
                <a:srgbClr val="FFFF66"/>
              </a:solidFill>
              <a:latin typeface="Times New Roman" panose="02020603050405020304" pitchFamily="18" charset="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10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fade">
                                      <p:cBhvr>
                                        <p:cTn id="17" dur="10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147794" y="1013655"/>
            <a:ext cx="8569325"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lang="zh-CN" altLang="en-US" sz="2800" u="sng" dirty="0">
                <a:solidFill>
                  <a:srgbClr val="000000"/>
                </a:solidFill>
                <a:latin typeface="楷体" panose="02010609060101010101" pitchFamily="49" charset="-122"/>
                <a:ea typeface="楷体" panose="02010609060101010101" pitchFamily="49" charset="-122"/>
              </a:rPr>
              <a:t>解决的方法：</a:t>
            </a:r>
            <a:r>
              <a:rPr kumimoji="1" lang="zh-CN" altLang="en-US" sz="2800" u="sng" dirty="0">
                <a:solidFill>
                  <a:srgbClr val="000000"/>
                </a:solidFill>
                <a:latin typeface="楷体" panose="02010609060101010101" pitchFamily="49" charset="-122"/>
                <a:ea typeface="楷体" panose="02010609060101010101" pitchFamily="49" charset="-122"/>
              </a:rPr>
              <a:t>在</a:t>
            </a:r>
            <a:r>
              <a:rPr kumimoji="1" lang="en-US" altLang="zh-CN" sz="2800" u="sng" dirty="0">
                <a:solidFill>
                  <a:srgbClr val="000000"/>
                </a:solidFill>
                <a:latin typeface="楷体" panose="02010609060101010101" pitchFamily="49" charset="-122"/>
                <a:ea typeface="楷体" panose="02010609060101010101" pitchFamily="49" charset="-122"/>
              </a:rPr>
              <a:t>TTL</a:t>
            </a:r>
            <a:r>
              <a:rPr kumimoji="1" lang="zh-CN" altLang="en-US" sz="2800" u="sng" dirty="0">
                <a:solidFill>
                  <a:srgbClr val="000000"/>
                </a:solidFill>
                <a:latin typeface="楷体" panose="02010609060101010101" pitchFamily="49" charset="-122"/>
                <a:ea typeface="楷体" panose="02010609060101010101" pitchFamily="49" charset="-122"/>
              </a:rPr>
              <a:t>电路的输出端与电源之间接入上拉电阻。</a:t>
            </a:r>
          </a:p>
        </p:txBody>
      </p:sp>
      <p:sp>
        <p:nvSpPr>
          <p:cNvPr id="5" name="Text Box 6"/>
          <p:cNvSpPr txBox="1">
            <a:spLocks noChangeArrowheads="1"/>
          </p:cNvSpPr>
          <p:nvPr/>
        </p:nvSpPr>
        <p:spPr bwMode="auto">
          <a:xfrm>
            <a:off x="147794" y="1835494"/>
            <a:ext cx="86423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kumimoji="1" lang="en-US" altLang="zh-CN" sz="2800" dirty="0">
                <a:solidFill>
                  <a:srgbClr val="000000"/>
                </a:solidFill>
                <a:latin typeface="楷体" panose="02010609060101010101" pitchFamily="49" charset="-122"/>
                <a:ea typeface="楷体" panose="02010609060101010101" pitchFamily="49" charset="-122"/>
              </a:rPr>
              <a:t>a. </a:t>
            </a:r>
            <a:r>
              <a:rPr kumimoji="1" lang="zh-CN" altLang="en-US" sz="2800" dirty="0">
                <a:solidFill>
                  <a:srgbClr val="000000"/>
                </a:solidFill>
                <a:latin typeface="楷体" panose="02010609060101010101" pitchFamily="49" charset="-122"/>
                <a:ea typeface="楷体" panose="02010609060101010101" pitchFamily="49" charset="-122"/>
              </a:rPr>
              <a:t>在</a:t>
            </a:r>
            <a:r>
              <a:rPr kumimoji="1" lang="en-US" altLang="zh-CN" sz="2800" dirty="0">
                <a:solidFill>
                  <a:srgbClr val="000000"/>
                </a:solidFill>
                <a:latin typeface="楷体" panose="02010609060101010101" pitchFamily="49" charset="-122"/>
                <a:ea typeface="楷体" panose="02010609060101010101" pitchFamily="49" charset="-122"/>
              </a:rPr>
              <a:t>CMOS</a:t>
            </a:r>
            <a:r>
              <a:rPr kumimoji="1" lang="zh-CN" altLang="en-US" sz="2800" dirty="0">
                <a:solidFill>
                  <a:srgbClr val="000000"/>
                </a:solidFill>
                <a:latin typeface="楷体" panose="02010609060101010101" pitchFamily="49" charset="-122"/>
                <a:ea typeface="楷体" panose="02010609060101010101" pitchFamily="49" charset="-122"/>
              </a:rPr>
              <a:t>电路电源电压较低时，其电路可采取图所示电路</a:t>
            </a:r>
            <a:r>
              <a:rPr kumimoji="1" lang="en-US" altLang="zh-CN" sz="2800" dirty="0">
                <a:solidFill>
                  <a:srgbClr val="000000"/>
                </a:solidFill>
                <a:latin typeface="楷体" panose="02010609060101010101" pitchFamily="49" charset="-122"/>
                <a:ea typeface="楷体" panose="02010609060101010101" pitchFamily="49" charset="-122"/>
              </a:rPr>
              <a:t>,</a:t>
            </a:r>
            <a:r>
              <a:rPr kumimoji="1" lang="zh-CN" altLang="en-US" sz="2800" dirty="0">
                <a:solidFill>
                  <a:srgbClr val="000000"/>
                </a:solidFill>
                <a:latin typeface="楷体" panose="02010609060101010101" pitchFamily="49" charset="-122"/>
                <a:ea typeface="楷体" panose="02010609060101010101" pitchFamily="49" charset="-122"/>
              </a:rPr>
              <a:t>则</a:t>
            </a:r>
          </a:p>
        </p:txBody>
      </p:sp>
      <p:graphicFrame>
        <p:nvGraphicFramePr>
          <p:cNvPr id="6" name="Object 7"/>
          <p:cNvGraphicFramePr>
            <a:graphicFrameLocks noChangeAspect="1"/>
          </p:cNvGraphicFramePr>
          <p:nvPr/>
        </p:nvGraphicFramePr>
        <p:xfrm>
          <a:off x="4718050" y="2433329"/>
          <a:ext cx="4175125" cy="4016301"/>
        </p:xfrm>
        <a:graphic>
          <a:graphicData uri="http://schemas.openxmlformats.org/presentationml/2006/ole">
            <mc:AlternateContent xmlns:mc="http://schemas.openxmlformats.org/markup-compatibility/2006">
              <mc:Choice xmlns:v="urn:schemas-microsoft-com:vml" Requires="v">
                <p:oleObj spid="_x0000_s88224" name="Visio" r:id="rId3" imgW="1203960" imgH="1215390" progId="Visio.Drawing.11">
                  <p:embed/>
                </p:oleObj>
              </mc:Choice>
              <mc:Fallback>
                <p:oleObj name="Visio" r:id="rId3" imgW="1203960" imgH="1215390" progId="Visio.Drawing.11">
                  <p:embed/>
                  <p:pic>
                    <p:nvPicPr>
                      <p:cNvPr id="0" name="Object 7"/>
                      <p:cNvPicPr>
                        <a:picLocks noChangeAspect="1" noChangeArrowheads="1"/>
                      </p:cNvPicPr>
                      <p:nvPr/>
                    </p:nvPicPr>
                    <p:blipFill>
                      <a:blip r:embed="rId4"/>
                      <a:srcRect l="8168" t="4861" b="2303"/>
                      <a:stretch>
                        <a:fillRect/>
                      </a:stretch>
                    </p:blipFill>
                    <p:spPr bwMode="auto">
                      <a:xfrm>
                        <a:off x="4718050" y="2433329"/>
                        <a:ext cx="4175125" cy="4016301"/>
                      </a:xfrm>
                      <a:prstGeom prst="rect">
                        <a:avLst/>
                      </a:prstGeom>
                      <a:solidFill>
                        <a:srgbClr val="FFFFFF"/>
                      </a:solidFill>
                      <a:ln w="57150" cmpd="thickThin">
                        <a:solidFill>
                          <a:srgbClr val="FF0000"/>
                        </a:solidFill>
                        <a:miter lim="800000"/>
                        <a:headEnd type="none" w="sm" len="sm"/>
                        <a:tailEnd type="none" w="sm" len="sm"/>
                      </a:ln>
                      <a:effectLst/>
                    </p:spPr>
                  </p:pic>
                </p:oleObj>
              </mc:Fallback>
            </mc:AlternateContent>
          </a:graphicData>
        </a:graphic>
      </p:graphicFrame>
      <p:graphicFrame>
        <p:nvGraphicFramePr>
          <p:cNvPr id="7" name="Object 9"/>
          <p:cNvGraphicFramePr>
            <a:graphicFrameLocks noChangeAspect="1"/>
          </p:cNvGraphicFramePr>
          <p:nvPr/>
        </p:nvGraphicFramePr>
        <p:xfrm>
          <a:off x="376394" y="3336131"/>
          <a:ext cx="4114800" cy="606425"/>
        </p:xfrm>
        <a:graphic>
          <a:graphicData uri="http://schemas.openxmlformats.org/presentationml/2006/ole">
            <mc:AlternateContent xmlns:mc="http://schemas.openxmlformats.org/markup-compatibility/2006">
              <mc:Choice xmlns:v="urn:schemas-microsoft-com:vml" Requires="v">
                <p:oleObj spid="_x0000_s88225" name="Equation" r:id="rId5" imgW="1638300" imgH="241300" progId="Equation.3">
                  <p:embed/>
                </p:oleObj>
              </mc:Choice>
              <mc:Fallback>
                <p:oleObj name="Equation" r:id="rId5" imgW="1638300" imgH="241300"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6394" y="3336131"/>
                        <a:ext cx="4114800" cy="606425"/>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 Box 10"/>
          <p:cNvSpPr txBox="1">
            <a:spLocks noChangeArrowheads="1"/>
          </p:cNvSpPr>
          <p:nvPr/>
        </p:nvSpPr>
        <p:spPr bwMode="auto">
          <a:xfrm>
            <a:off x="147794" y="3968405"/>
            <a:ext cx="43434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kumimoji="1" lang="zh-CN" altLang="en-US" sz="2800" dirty="0">
                <a:solidFill>
                  <a:srgbClr val="000000"/>
                </a:solidFill>
                <a:latin typeface="楷体" panose="02010609060101010101" pitchFamily="49" charset="-122"/>
                <a:ea typeface="楷体" panose="02010609060101010101" pitchFamily="49" charset="-122"/>
              </a:rPr>
              <a:t>其中</a:t>
            </a:r>
            <a:r>
              <a:rPr kumimoji="1" lang="en-US" altLang="zh-CN" sz="2800" dirty="0">
                <a:solidFill>
                  <a:srgbClr val="000000"/>
                </a:solidFill>
                <a:latin typeface="楷体" panose="02010609060101010101" pitchFamily="49" charset="-122"/>
                <a:ea typeface="楷体" panose="02010609060101010101" pitchFamily="49" charset="-122"/>
              </a:rPr>
              <a:t>I</a:t>
            </a:r>
            <a:r>
              <a:rPr kumimoji="1" lang="en-US" altLang="zh-CN" sz="2800" baseline="-25000" dirty="0">
                <a:solidFill>
                  <a:srgbClr val="000000"/>
                </a:solidFill>
                <a:latin typeface="楷体" panose="02010609060101010101" pitchFamily="49" charset="-122"/>
                <a:ea typeface="楷体" panose="02010609060101010101" pitchFamily="49" charset="-122"/>
              </a:rPr>
              <a:t>O</a:t>
            </a:r>
            <a:r>
              <a:rPr kumimoji="1" lang="zh-CN" altLang="en-US" sz="2800" dirty="0">
                <a:solidFill>
                  <a:srgbClr val="000000"/>
                </a:solidFill>
                <a:latin typeface="楷体" panose="02010609060101010101" pitchFamily="49" charset="-122"/>
                <a:ea typeface="楷体" panose="02010609060101010101" pitchFamily="49" charset="-122"/>
              </a:rPr>
              <a:t>为</a:t>
            </a:r>
            <a:r>
              <a:rPr kumimoji="1" lang="en-US" altLang="zh-CN" sz="2800" dirty="0">
                <a:solidFill>
                  <a:srgbClr val="000000"/>
                </a:solidFill>
                <a:latin typeface="楷体" panose="02010609060101010101" pitchFamily="49" charset="-122"/>
                <a:ea typeface="楷体" panose="02010609060101010101" pitchFamily="49" charset="-122"/>
              </a:rPr>
              <a:t>TTL</a:t>
            </a:r>
            <a:r>
              <a:rPr kumimoji="1" lang="zh-CN" altLang="en-US" sz="2800" dirty="0">
                <a:solidFill>
                  <a:srgbClr val="000000"/>
                </a:solidFill>
                <a:latin typeface="楷体" panose="02010609060101010101" pitchFamily="49" charset="-122"/>
                <a:ea typeface="楷体" panose="02010609060101010101" pitchFamily="49" charset="-122"/>
              </a:rPr>
              <a:t>电路输出级</a:t>
            </a:r>
            <a:r>
              <a:rPr kumimoji="1" lang="en-US" altLang="zh-CN" sz="2800" dirty="0">
                <a:solidFill>
                  <a:srgbClr val="000000"/>
                </a:solidFill>
                <a:latin typeface="楷体" panose="02010609060101010101" pitchFamily="49" charset="-122"/>
                <a:ea typeface="楷体" panose="02010609060101010101" pitchFamily="49" charset="-122"/>
              </a:rPr>
              <a:t>T</a:t>
            </a:r>
            <a:r>
              <a:rPr kumimoji="1" lang="en-US" altLang="zh-CN" sz="2800" baseline="-25000" dirty="0">
                <a:solidFill>
                  <a:srgbClr val="000000"/>
                </a:solidFill>
                <a:latin typeface="楷体" panose="02010609060101010101" pitchFamily="49" charset="-122"/>
                <a:ea typeface="楷体" panose="02010609060101010101" pitchFamily="49" charset="-122"/>
              </a:rPr>
              <a:t>5</a:t>
            </a:r>
            <a:r>
              <a:rPr kumimoji="1" lang="zh-CN" altLang="en-US" sz="2800" dirty="0">
                <a:solidFill>
                  <a:srgbClr val="000000"/>
                </a:solidFill>
                <a:latin typeface="楷体" panose="02010609060101010101" pitchFamily="49" charset="-122"/>
                <a:ea typeface="楷体" panose="02010609060101010101" pitchFamily="49" charset="-122"/>
              </a:rPr>
              <a:t>管截止时的漏电流</a:t>
            </a:r>
          </a:p>
        </p:txBody>
      </p:sp>
      <p:sp>
        <p:nvSpPr>
          <p:cNvPr id="9" name="Text Box 11"/>
          <p:cNvSpPr txBox="1">
            <a:spLocks noChangeArrowheads="1"/>
          </p:cNvSpPr>
          <p:nvPr/>
        </p:nvSpPr>
        <p:spPr bwMode="auto">
          <a:xfrm>
            <a:off x="192087" y="4848225"/>
            <a:ext cx="43434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kumimoji="1" lang="zh-CN" altLang="en-US" sz="2800" dirty="0">
                <a:solidFill>
                  <a:srgbClr val="000000"/>
                </a:solidFill>
                <a:latin typeface="楷体" panose="02010609060101010101" pitchFamily="49" charset="-122"/>
                <a:ea typeface="楷体" panose="02010609060101010101" pitchFamily="49" charset="-122"/>
              </a:rPr>
              <a:t>由于</a:t>
            </a:r>
            <a:r>
              <a:rPr kumimoji="1" lang="en-US" altLang="zh-CN" sz="2800" dirty="0">
                <a:solidFill>
                  <a:srgbClr val="000000"/>
                </a:solidFill>
                <a:latin typeface="楷体" panose="02010609060101010101" pitchFamily="49" charset="-122"/>
                <a:ea typeface="楷体" panose="02010609060101010101" pitchFamily="49" charset="-122"/>
              </a:rPr>
              <a:t>I</a:t>
            </a:r>
            <a:r>
              <a:rPr kumimoji="1" lang="en-US" altLang="zh-CN" sz="2800" baseline="-25000" dirty="0">
                <a:solidFill>
                  <a:srgbClr val="000000"/>
                </a:solidFill>
                <a:latin typeface="楷体" panose="02010609060101010101" pitchFamily="49" charset="-122"/>
                <a:ea typeface="楷体" panose="02010609060101010101" pitchFamily="49" charset="-122"/>
              </a:rPr>
              <a:t>O</a:t>
            </a:r>
            <a:r>
              <a:rPr kumimoji="1" lang="zh-CN" altLang="en-US" sz="2800" dirty="0">
                <a:solidFill>
                  <a:srgbClr val="000000"/>
                </a:solidFill>
                <a:latin typeface="楷体" panose="02010609060101010101" pitchFamily="49" charset="-122"/>
                <a:ea typeface="楷体" panose="02010609060101010101" pitchFamily="49" charset="-122"/>
              </a:rPr>
              <a:t>和</a:t>
            </a:r>
            <a:r>
              <a:rPr kumimoji="1" lang="en-US" altLang="zh-CN" sz="2800" dirty="0">
                <a:solidFill>
                  <a:srgbClr val="000000"/>
                </a:solidFill>
                <a:latin typeface="楷体" panose="02010609060101010101" pitchFamily="49" charset="-122"/>
                <a:ea typeface="楷体" panose="02010609060101010101" pitchFamily="49" charset="-122"/>
              </a:rPr>
              <a:t>I</a:t>
            </a:r>
            <a:r>
              <a:rPr kumimoji="1" lang="en-US" altLang="zh-CN" sz="2800" baseline="-25000" dirty="0">
                <a:solidFill>
                  <a:srgbClr val="000000"/>
                </a:solidFill>
                <a:latin typeface="楷体" panose="02010609060101010101" pitchFamily="49" charset="-122"/>
                <a:ea typeface="楷体" panose="02010609060101010101" pitchFamily="49" charset="-122"/>
              </a:rPr>
              <a:t>IH</a:t>
            </a:r>
            <a:r>
              <a:rPr kumimoji="1" lang="zh-CN" altLang="en-US" sz="2800" dirty="0">
                <a:solidFill>
                  <a:srgbClr val="000000"/>
                </a:solidFill>
                <a:latin typeface="楷体" panose="02010609060101010101" pitchFamily="49" charset="-122"/>
                <a:ea typeface="楷体" panose="02010609060101010101" pitchFamily="49" charset="-122"/>
              </a:rPr>
              <a:t>都很小，只要</a:t>
            </a:r>
            <a:r>
              <a:rPr kumimoji="1" lang="en-US" altLang="zh-CN" sz="2800" dirty="0">
                <a:solidFill>
                  <a:srgbClr val="000000"/>
                </a:solidFill>
                <a:latin typeface="楷体" panose="02010609060101010101" pitchFamily="49" charset="-122"/>
                <a:ea typeface="楷体" panose="02010609060101010101" pitchFamily="49" charset="-122"/>
              </a:rPr>
              <a:t>R</a:t>
            </a:r>
            <a:r>
              <a:rPr kumimoji="1" lang="en-US" altLang="zh-CN" sz="2800" baseline="-25000" dirty="0">
                <a:solidFill>
                  <a:srgbClr val="000000"/>
                </a:solidFill>
                <a:latin typeface="楷体" panose="02010609060101010101" pitchFamily="49" charset="-122"/>
                <a:ea typeface="楷体" panose="02010609060101010101" pitchFamily="49" charset="-122"/>
              </a:rPr>
              <a:t>U</a:t>
            </a:r>
            <a:r>
              <a:rPr kumimoji="1" lang="zh-CN" altLang="en-US" sz="2800" dirty="0">
                <a:solidFill>
                  <a:srgbClr val="000000"/>
                </a:solidFill>
                <a:latin typeface="楷体" panose="02010609060101010101" pitchFamily="49" charset="-122"/>
                <a:ea typeface="楷体" panose="02010609060101010101" pitchFamily="49" charset="-122"/>
              </a:rPr>
              <a:t>不是足够大，可以做到</a:t>
            </a:r>
          </a:p>
        </p:txBody>
      </p:sp>
      <p:graphicFrame>
        <p:nvGraphicFramePr>
          <p:cNvPr id="10" name="Object 12"/>
          <p:cNvGraphicFramePr>
            <a:graphicFrameLocks noChangeAspect="1"/>
          </p:cNvGraphicFramePr>
          <p:nvPr/>
        </p:nvGraphicFramePr>
        <p:xfrm>
          <a:off x="1605757" y="5980113"/>
          <a:ext cx="1981200" cy="660400"/>
        </p:xfrm>
        <a:graphic>
          <a:graphicData uri="http://schemas.openxmlformats.org/presentationml/2006/ole">
            <mc:AlternateContent xmlns:mc="http://schemas.openxmlformats.org/markup-compatibility/2006">
              <mc:Choice xmlns:v="urn:schemas-microsoft-com:vml" Requires="v">
                <p:oleObj spid="_x0000_s88226" name="Equation" r:id="rId7" imgW="685800" imgH="228600" progId="Equation.3">
                  <p:embed/>
                </p:oleObj>
              </mc:Choice>
              <mc:Fallback>
                <p:oleObj name="Equation" r:id="rId7" imgW="685800" imgH="228600" progId="Equation.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05757" y="5980113"/>
                        <a:ext cx="1981200" cy="660400"/>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1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edge">
                                      <p:cBhvr>
                                        <p:cTn id="27" dur="10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6"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arn(inHorizontal)">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utoUpdateAnimBg="0"/>
      <p:bldP spid="8" grpId="0" autoUpdateAnimBg="0"/>
      <p:bldP spid="9" grpId="0" autoUpdateAnimBg="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179388" y="1044931"/>
            <a:ext cx="6048375" cy="52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lang="en-US" altLang="zh-CN" sz="2800">
                <a:solidFill>
                  <a:srgbClr val="000000"/>
                </a:solidFill>
                <a:latin typeface="楷体" panose="02010609060101010101" pitchFamily="49" charset="-122"/>
                <a:ea typeface="楷体" panose="02010609060101010101" pitchFamily="49" charset="-122"/>
              </a:rPr>
              <a:t>b.</a:t>
            </a:r>
            <a:r>
              <a:rPr lang="zh-CN" altLang="en-US" sz="2800">
                <a:solidFill>
                  <a:srgbClr val="000000"/>
                </a:solidFill>
                <a:latin typeface="楷体" panose="02010609060101010101" pitchFamily="49" charset="-122"/>
                <a:ea typeface="楷体" panose="02010609060101010101" pitchFamily="49" charset="-122"/>
              </a:rPr>
              <a:t>在</a:t>
            </a:r>
            <a:r>
              <a:rPr lang="en-US" altLang="zh-CN" sz="2800">
                <a:solidFill>
                  <a:srgbClr val="000000"/>
                </a:solidFill>
                <a:latin typeface="楷体" panose="02010609060101010101" pitchFamily="49" charset="-122"/>
                <a:ea typeface="楷体" panose="02010609060101010101" pitchFamily="49" charset="-122"/>
              </a:rPr>
              <a:t>CMOS</a:t>
            </a:r>
            <a:r>
              <a:rPr lang="zh-CN" altLang="en-US" sz="2800">
                <a:solidFill>
                  <a:srgbClr val="000000"/>
                </a:solidFill>
                <a:latin typeface="楷体" panose="02010609060101010101" pitchFamily="49" charset="-122"/>
                <a:ea typeface="楷体" panose="02010609060101010101" pitchFamily="49" charset="-122"/>
              </a:rPr>
              <a:t>电路的电源电压较高时</a:t>
            </a:r>
          </a:p>
        </p:txBody>
      </p:sp>
      <p:sp>
        <p:nvSpPr>
          <p:cNvPr id="5" name="Text Box 5"/>
          <p:cNvSpPr txBox="1">
            <a:spLocks noChangeArrowheads="1"/>
          </p:cNvSpPr>
          <p:nvPr/>
        </p:nvSpPr>
        <p:spPr bwMode="auto">
          <a:xfrm>
            <a:off x="228600" y="1548169"/>
            <a:ext cx="8520113"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kumimoji="1" lang="zh-CN" altLang="en-US" sz="2800" dirty="0">
                <a:solidFill>
                  <a:srgbClr val="000000"/>
                </a:solidFill>
                <a:latin typeface="楷体" panose="02010609060101010101" pitchFamily="49" charset="-122"/>
                <a:ea typeface="楷体" panose="02010609060101010101" pitchFamily="49" charset="-122"/>
              </a:rPr>
              <a:t>此时</a:t>
            </a:r>
            <a:r>
              <a:rPr kumimoji="1" lang="en-US" altLang="zh-CN" sz="2800" dirty="0">
                <a:solidFill>
                  <a:srgbClr val="000000"/>
                </a:solidFill>
                <a:latin typeface="楷体" panose="02010609060101010101" pitchFamily="49" charset="-122"/>
                <a:ea typeface="楷体" panose="02010609060101010101" pitchFamily="49" charset="-122"/>
              </a:rPr>
              <a:t>CMOS</a:t>
            </a:r>
            <a:r>
              <a:rPr kumimoji="1" lang="zh-CN" altLang="en-US" sz="2800" dirty="0">
                <a:solidFill>
                  <a:srgbClr val="000000"/>
                </a:solidFill>
                <a:latin typeface="楷体" panose="02010609060101010101" pitchFamily="49" charset="-122"/>
                <a:ea typeface="楷体" panose="02010609060101010101" pitchFamily="49" charset="-122"/>
              </a:rPr>
              <a:t>电路要求的</a:t>
            </a:r>
            <a:r>
              <a:rPr kumimoji="1" lang="en-US" altLang="zh-CN" sz="2800" dirty="0">
                <a:solidFill>
                  <a:srgbClr val="000000"/>
                </a:solidFill>
                <a:latin typeface="楷体" panose="02010609060101010101" pitchFamily="49" charset="-122"/>
                <a:ea typeface="楷体" panose="02010609060101010101" pitchFamily="49" charset="-122"/>
              </a:rPr>
              <a:t>V</a:t>
            </a:r>
            <a:r>
              <a:rPr kumimoji="1" lang="en-US" altLang="zh-CN" sz="2800" baseline="-25000" dirty="0">
                <a:solidFill>
                  <a:srgbClr val="000000"/>
                </a:solidFill>
                <a:latin typeface="楷体" panose="02010609060101010101" pitchFamily="49" charset="-122"/>
                <a:ea typeface="楷体" panose="02010609060101010101" pitchFamily="49" charset="-122"/>
              </a:rPr>
              <a:t>IH</a:t>
            </a:r>
            <a:r>
              <a:rPr kumimoji="1" lang="zh-CN" altLang="en-US" sz="2800" baseline="-25000" dirty="0">
                <a:solidFill>
                  <a:srgbClr val="000000"/>
                </a:solidFill>
                <a:latin typeface="楷体" panose="02010609060101010101" pitchFamily="49" charset="-122"/>
                <a:ea typeface="楷体" panose="02010609060101010101" pitchFamily="49" charset="-122"/>
              </a:rPr>
              <a:t>（</a:t>
            </a:r>
            <a:r>
              <a:rPr kumimoji="1" lang="en-US" altLang="zh-CN" sz="2800" baseline="-25000" dirty="0">
                <a:solidFill>
                  <a:srgbClr val="000000"/>
                </a:solidFill>
                <a:latin typeface="楷体" panose="02010609060101010101" pitchFamily="49" charset="-122"/>
                <a:ea typeface="楷体" panose="02010609060101010101" pitchFamily="49" charset="-122"/>
              </a:rPr>
              <a:t>min</a:t>
            </a:r>
            <a:r>
              <a:rPr kumimoji="1" lang="zh-CN" altLang="en-US" sz="2800" baseline="-25000" dirty="0">
                <a:solidFill>
                  <a:srgbClr val="000000"/>
                </a:solidFill>
                <a:latin typeface="楷体" panose="02010609060101010101" pitchFamily="49" charset="-122"/>
                <a:ea typeface="楷体" panose="02010609060101010101" pitchFamily="49" charset="-122"/>
              </a:rPr>
              <a:t>）</a:t>
            </a:r>
            <a:r>
              <a:rPr kumimoji="1" lang="zh-CN" altLang="en-US" sz="2800" dirty="0">
                <a:solidFill>
                  <a:srgbClr val="000000"/>
                </a:solidFill>
                <a:latin typeface="楷体" panose="02010609060101010101" pitchFamily="49" charset="-122"/>
                <a:ea typeface="楷体" panose="02010609060101010101" pitchFamily="49" charset="-122"/>
              </a:rPr>
              <a:t>比较高，超过</a:t>
            </a:r>
            <a:r>
              <a:rPr kumimoji="1" lang="en-US" altLang="zh-CN" sz="2800" dirty="0">
                <a:solidFill>
                  <a:srgbClr val="000000"/>
                </a:solidFill>
                <a:latin typeface="楷体" panose="02010609060101010101" pitchFamily="49" charset="-122"/>
                <a:ea typeface="楷体" panose="02010609060101010101" pitchFamily="49" charset="-122"/>
              </a:rPr>
              <a:t>TTL</a:t>
            </a:r>
            <a:r>
              <a:rPr kumimoji="1" lang="zh-CN" altLang="en-US" sz="2800" dirty="0">
                <a:solidFill>
                  <a:srgbClr val="000000"/>
                </a:solidFill>
                <a:latin typeface="楷体" panose="02010609060101010101" pitchFamily="49" charset="-122"/>
                <a:ea typeface="楷体" panose="02010609060101010101" pitchFamily="49" charset="-122"/>
              </a:rPr>
              <a:t>电路输出端能承受的电压，故应采取</a:t>
            </a:r>
            <a:r>
              <a:rPr kumimoji="1" lang="en-US" altLang="zh-CN" sz="2800" dirty="0">
                <a:solidFill>
                  <a:srgbClr val="000000"/>
                </a:solidFill>
                <a:latin typeface="楷体" panose="02010609060101010101" pitchFamily="49" charset="-122"/>
                <a:ea typeface="楷体" panose="02010609060101010101" pitchFamily="49" charset="-122"/>
              </a:rPr>
              <a:t>TTL</a:t>
            </a:r>
            <a:r>
              <a:rPr kumimoji="1" lang="zh-CN" altLang="en-US" sz="2800" dirty="0">
                <a:solidFill>
                  <a:srgbClr val="000000"/>
                </a:solidFill>
                <a:latin typeface="楷体" panose="02010609060101010101" pitchFamily="49" charset="-122"/>
                <a:ea typeface="楷体" panose="02010609060101010101" pitchFamily="49" charset="-122"/>
              </a:rPr>
              <a:t>的集电极开路（</a:t>
            </a:r>
            <a:r>
              <a:rPr kumimoji="1" lang="en-US" altLang="zh-CN" sz="2800" dirty="0">
                <a:solidFill>
                  <a:srgbClr val="000000"/>
                </a:solidFill>
                <a:latin typeface="楷体" panose="02010609060101010101" pitchFamily="49" charset="-122"/>
                <a:ea typeface="楷体" panose="02010609060101010101" pitchFamily="49" charset="-122"/>
              </a:rPr>
              <a:t>OC</a:t>
            </a:r>
            <a:r>
              <a:rPr kumimoji="1" lang="zh-CN" altLang="en-US" sz="2800" dirty="0">
                <a:solidFill>
                  <a:srgbClr val="000000"/>
                </a:solidFill>
                <a:latin typeface="楷体" panose="02010609060101010101" pitchFamily="49" charset="-122"/>
                <a:ea typeface="楷体" panose="02010609060101010101" pitchFamily="49" charset="-122"/>
              </a:rPr>
              <a:t>门），其上拉电阻</a:t>
            </a:r>
            <a:r>
              <a:rPr kumimoji="1" lang="en-US" altLang="zh-CN" sz="2800" dirty="0">
                <a:solidFill>
                  <a:srgbClr val="000000"/>
                </a:solidFill>
                <a:latin typeface="楷体" panose="02010609060101010101" pitchFamily="49" charset="-122"/>
                <a:ea typeface="楷体" panose="02010609060101010101" pitchFamily="49" charset="-122"/>
              </a:rPr>
              <a:t>R</a:t>
            </a:r>
            <a:r>
              <a:rPr kumimoji="1" lang="en-US" altLang="zh-CN" sz="2800" baseline="-25000" dirty="0">
                <a:solidFill>
                  <a:srgbClr val="000000"/>
                </a:solidFill>
                <a:latin typeface="楷体" panose="02010609060101010101" pitchFamily="49" charset="-122"/>
                <a:ea typeface="楷体" panose="02010609060101010101" pitchFamily="49" charset="-122"/>
              </a:rPr>
              <a:t>U</a:t>
            </a:r>
            <a:r>
              <a:rPr kumimoji="1" lang="zh-CN" altLang="en-US" sz="2800" dirty="0">
                <a:solidFill>
                  <a:srgbClr val="000000"/>
                </a:solidFill>
                <a:latin typeface="楷体" panose="02010609060101010101" pitchFamily="49" charset="-122"/>
                <a:ea typeface="楷体" panose="02010609060101010101" pitchFamily="49" charset="-122"/>
              </a:rPr>
              <a:t>的计算与</a:t>
            </a:r>
            <a:r>
              <a:rPr kumimoji="1" lang="en-US" altLang="zh-CN" sz="2800" dirty="0">
                <a:solidFill>
                  <a:srgbClr val="000000"/>
                </a:solidFill>
                <a:latin typeface="楷体" panose="02010609060101010101" pitchFamily="49" charset="-122"/>
                <a:ea typeface="楷体" panose="02010609060101010101" pitchFamily="49" charset="-122"/>
              </a:rPr>
              <a:t>OC</a:t>
            </a:r>
            <a:r>
              <a:rPr kumimoji="1" lang="zh-CN" altLang="en-US" sz="2800" dirty="0">
                <a:solidFill>
                  <a:srgbClr val="000000"/>
                </a:solidFill>
                <a:latin typeface="楷体" panose="02010609060101010101" pitchFamily="49" charset="-122"/>
                <a:ea typeface="楷体" panose="02010609060101010101" pitchFamily="49" charset="-122"/>
              </a:rPr>
              <a:t>门的相同。</a:t>
            </a:r>
          </a:p>
        </p:txBody>
      </p:sp>
      <p:sp>
        <p:nvSpPr>
          <p:cNvPr id="6" name="Text Box 6"/>
          <p:cNvSpPr txBox="1">
            <a:spLocks noChangeArrowheads="1"/>
          </p:cNvSpPr>
          <p:nvPr/>
        </p:nvSpPr>
        <p:spPr bwMode="auto">
          <a:xfrm>
            <a:off x="179388" y="3103637"/>
            <a:ext cx="856932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kumimoji="1" lang="en-US" altLang="zh-CN" sz="2800" u="sng" dirty="0">
                <a:solidFill>
                  <a:srgbClr val="000000"/>
                </a:solidFill>
                <a:latin typeface="楷体" panose="02010609060101010101" pitchFamily="49" charset="-122"/>
                <a:ea typeface="楷体" panose="02010609060101010101" pitchFamily="49" charset="-122"/>
              </a:rPr>
              <a:t>2.</a:t>
            </a:r>
            <a:r>
              <a:rPr kumimoji="1" lang="zh-CN" altLang="en-US" sz="2800" u="sng" dirty="0">
                <a:solidFill>
                  <a:srgbClr val="000000"/>
                </a:solidFill>
                <a:latin typeface="楷体" panose="02010609060101010101" pitchFamily="49" charset="-122"/>
                <a:ea typeface="楷体" panose="02010609060101010101" pitchFamily="49" charset="-122"/>
              </a:rPr>
              <a:t>用</a:t>
            </a:r>
            <a:r>
              <a:rPr kumimoji="1" lang="en-US" altLang="zh-CN" sz="2800" u="sng" dirty="0">
                <a:solidFill>
                  <a:srgbClr val="000000"/>
                </a:solidFill>
                <a:latin typeface="楷体" panose="02010609060101010101" pitchFamily="49" charset="-122"/>
                <a:ea typeface="楷体" panose="02010609060101010101" pitchFamily="49" charset="-122"/>
              </a:rPr>
              <a:t>TTL</a:t>
            </a:r>
            <a:r>
              <a:rPr kumimoji="1" lang="zh-CN" altLang="en-US" sz="2800" u="sng" dirty="0">
                <a:solidFill>
                  <a:srgbClr val="000000"/>
                </a:solidFill>
                <a:latin typeface="楷体" panose="02010609060101010101" pitchFamily="49" charset="-122"/>
                <a:ea typeface="楷体" panose="02010609060101010101" pitchFamily="49" charset="-122"/>
              </a:rPr>
              <a:t>电路驱动</a:t>
            </a:r>
            <a:r>
              <a:rPr kumimoji="1" lang="en-US" altLang="zh-CN" sz="2800" u="sng" dirty="0">
                <a:solidFill>
                  <a:srgbClr val="000000"/>
                </a:solidFill>
                <a:latin typeface="楷体" panose="02010609060101010101" pitchFamily="49" charset="-122"/>
                <a:ea typeface="楷体" panose="02010609060101010101" pitchFamily="49" charset="-122"/>
              </a:rPr>
              <a:t>74HCT</a:t>
            </a:r>
            <a:r>
              <a:rPr kumimoji="1" lang="zh-CN" altLang="en-US" sz="2800" u="sng" dirty="0">
                <a:solidFill>
                  <a:srgbClr val="000000"/>
                </a:solidFill>
                <a:latin typeface="楷体" panose="02010609060101010101" pitchFamily="49" charset="-122"/>
                <a:ea typeface="楷体" panose="02010609060101010101" pitchFamily="49" charset="-122"/>
              </a:rPr>
              <a:t>和</a:t>
            </a:r>
            <a:r>
              <a:rPr kumimoji="1" lang="en-US" altLang="zh-CN" sz="2800" u="sng" dirty="0">
                <a:solidFill>
                  <a:srgbClr val="000000"/>
                </a:solidFill>
                <a:latin typeface="楷体" panose="02010609060101010101" pitchFamily="49" charset="-122"/>
                <a:ea typeface="楷体" panose="02010609060101010101" pitchFamily="49" charset="-122"/>
              </a:rPr>
              <a:t>74AHCT</a:t>
            </a:r>
            <a:r>
              <a:rPr kumimoji="1" lang="zh-CN" altLang="en-US" sz="2800" u="sng" dirty="0">
                <a:solidFill>
                  <a:srgbClr val="000000"/>
                </a:solidFill>
                <a:latin typeface="楷体" panose="02010609060101010101" pitchFamily="49" charset="-122"/>
                <a:ea typeface="楷体" panose="02010609060101010101" pitchFamily="49" charset="-122"/>
              </a:rPr>
              <a:t>系列的</a:t>
            </a:r>
            <a:r>
              <a:rPr kumimoji="1" lang="en-US" altLang="zh-CN" sz="2800" u="sng" dirty="0">
                <a:solidFill>
                  <a:srgbClr val="000000"/>
                </a:solidFill>
                <a:latin typeface="楷体" panose="02010609060101010101" pitchFamily="49" charset="-122"/>
                <a:ea typeface="楷体" panose="02010609060101010101" pitchFamily="49" charset="-122"/>
              </a:rPr>
              <a:t>CMOS</a:t>
            </a:r>
            <a:r>
              <a:rPr kumimoji="1" lang="zh-CN" altLang="en-US" sz="2800" u="sng" dirty="0">
                <a:solidFill>
                  <a:srgbClr val="000000"/>
                </a:solidFill>
                <a:latin typeface="楷体" panose="02010609060101010101" pitchFamily="49" charset="-122"/>
                <a:ea typeface="楷体" panose="02010609060101010101" pitchFamily="49" charset="-122"/>
              </a:rPr>
              <a:t>门电路</a:t>
            </a:r>
          </a:p>
        </p:txBody>
      </p:sp>
      <p:sp>
        <p:nvSpPr>
          <p:cNvPr id="7" name="Text Box 7"/>
          <p:cNvSpPr txBox="1">
            <a:spLocks noChangeArrowheads="1"/>
          </p:cNvSpPr>
          <p:nvPr/>
        </p:nvSpPr>
        <p:spPr bwMode="auto">
          <a:xfrm>
            <a:off x="130176" y="3757435"/>
            <a:ext cx="8740775"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kumimoji="1" lang="en-US" altLang="zh-CN" sz="2800" dirty="0">
                <a:solidFill>
                  <a:srgbClr val="000000"/>
                </a:solidFill>
                <a:latin typeface="楷体" panose="02010609060101010101" pitchFamily="49" charset="-122"/>
                <a:ea typeface="楷体" panose="02010609060101010101" pitchFamily="49" charset="-122"/>
              </a:rPr>
              <a:t>74HCT</a:t>
            </a:r>
            <a:r>
              <a:rPr kumimoji="1" lang="zh-CN" altLang="en-US" sz="2800" dirty="0">
                <a:solidFill>
                  <a:srgbClr val="000000"/>
                </a:solidFill>
                <a:latin typeface="楷体" panose="02010609060101010101" pitchFamily="49" charset="-122"/>
                <a:ea typeface="楷体" panose="02010609060101010101" pitchFamily="49" charset="-122"/>
              </a:rPr>
              <a:t>系列为高速</a:t>
            </a:r>
            <a:r>
              <a:rPr kumimoji="1" lang="en-US" altLang="zh-CN" sz="2800" dirty="0">
                <a:solidFill>
                  <a:srgbClr val="000000"/>
                </a:solidFill>
                <a:latin typeface="楷体" panose="02010609060101010101" pitchFamily="49" charset="-122"/>
                <a:ea typeface="楷体" panose="02010609060101010101" pitchFamily="49" charset="-122"/>
              </a:rPr>
              <a:t>CMOS</a:t>
            </a:r>
            <a:r>
              <a:rPr kumimoji="1" lang="zh-CN" altLang="en-US" sz="2800" dirty="0">
                <a:solidFill>
                  <a:srgbClr val="000000"/>
                </a:solidFill>
                <a:latin typeface="楷体" panose="02010609060101010101" pitchFamily="49" charset="-122"/>
                <a:ea typeface="楷体" panose="02010609060101010101" pitchFamily="49" charset="-122"/>
              </a:rPr>
              <a:t>电路，通过工艺和设计的改进，使得输入高电平的值</a:t>
            </a:r>
            <a:r>
              <a:rPr kumimoji="1" lang="en-US" altLang="zh-CN" sz="2800" dirty="0">
                <a:solidFill>
                  <a:srgbClr val="000000"/>
                </a:solidFill>
                <a:latin typeface="楷体" panose="02010609060101010101" pitchFamily="49" charset="-122"/>
                <a:ea typeface="楷体" panose="02010609060101010101" pitchFamily="49" charset="-122"/>
              </a:rPr>
              <a:t>V</a:t>
            </a:r>
            <a:r>
              <a:rPr kumimoji="1" lang="en-US" altLang="zh-CN" sz="2800" baseline="-25000" dirty="0">
                <a:solidFill>
                  <a:srgbClr val="000000"/>
                </a:solidFill>
                <a:latin typeface="楷体" panose="02010609060101010101" pitchFamily="49" charset="-122"/>
                <a:ea typeface="楷体" panose="02010609060101010101" pitchFamily="49" charset="-122"/>
              </a:rPr>
              <a:t>IH</a:t>
            </a:r>
            <a:r>
              <a:rPr kumimoji="1" lang="zh-CN" altLang="en-US" sz="2800" baseline="-25000" dirty="0">
                <a:solidFill>
                  <a:srgbClr val="000000"/>
                </a:solidFill>
                <a:latin typeface="楷体" panose="02010609060101010101" pitchFamily="49" charset="-122"/>
                <a:ea typeface="楷体" panose="02010609060101010101" pitchFamily="49" charset="-122"/>
              </a:rPr>
              <a:t>（</a:t>
            </a:r>
            <a:r>
              <a:rPr kumimoji="1" lang="en-US" altLang="zh-CN" sz="2800" baseline="-25000" dirty="0">
                <a:solidFill>
                  <a:srgbClr val="000000"/>
                </a:solidFill>
                <a:latin typeface="楷体" panose="02010609060101010101" pitchFamily="49" charset="-122"/>
                <a:ea typeface="楷体" panose="02010609060101010101" pitchFamily="49" charset="-122"/>
              </a:rPr>
              <a:t>max</a:t>
            </a:r>
            <a:r>
              <a:rPr kumimoji="1" lang="zh-CN" altLang="en-US" sz="2800" baseline="-25000" dirty="0">
                <a:solidFill>
                  <a:srgbClr val="000000"/>
                </a:solidFill>
                <a:latin typeface="楷体" panose="02010609060101010101" pitchFamily="49" charset="-122"/>
                <a:ea typeface="楷体" panose="02010609060101010101" pitchFamily="49" charset="-122"/>
              </a:rPr>
              <a:t>）</a:t>
            </a:r>
            <a:r>
              <a:rPr kumimoji="1" lang="zh-CN" altLang="en-US" sz="2800" dirty="0">
                <a:solidFill>
                  <a:srgbClr val="000000"/>
                </a:solidFill>
                <a:latin typeface="楷体" panose="02010609060101010101" pitchFamily="49" charset="-122"/>
                <a:ea typeface="楷体" panose="02010609060101010101" pitchFamily="49" charset="-122"/>
              </a:rPr>
              <a:t>降至</a:t>
            </a:r>
            <a:r>
              <a:rPr kumimoji="1" lang="en-US" altLang="zh-CN" sz="2800" dirty="0">
                <a:solidFill>
                  <a:srgbClr val="000000"/>
                </a:solidFill>
                <a:latin typeface="楷体" panose="02010609060101010101" pitchFamily="49" charset="-122"/>
                <a:ea typeface="楷体" panose="02010609060101010101" pitchFamily="49" charset="-122"/>
              </a:rPr>
              <a:t>2V</a:t>
            </a:r>
            <a:r>
              <a:rPr kumimoji="1" lang="zh-CN" altLang="en-US" sz="2800" dirty="0">
                <a:solidFill>
                  <a:srgbClr val="000000"/>
                </a:solidFill>
                <a:latin typeface="楷体" panose="02010609060101010101" pitchFamily="49" charset="-122"/>
                <a:ea typeface="楷体" panose="02010609060101010101" pitchFamily="49" charset="-122"/>
              </a:rPr>
              <a:t>，故满足上述驱动要求，不需外加任何元器件。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edge">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1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6"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Horizontal)">
                                      <p:cBhvr>
                                        <p:cTn id="2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utoUpdateAnimBg="0"/>
      <p:bldP spid="6" grpId="0" autoUpdateAnimBg="0"/>
      <p:bldP spid="7" grpId="0" autoUpdateAnimBg="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txBox="1">
            <a:spLocks noChangeArrowheads="1"/>
          </p:cNvSpPr>
          <p:nvPr/>
        </p:nvSpPr>
        <p:spPr bwMode="auto">
          <a:xfrm>
            <a:off x="173913" y="836611"/>
            <a:ext cx="8229600"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二 用</a:t>
            </a:r>
            <a:r>
              <a:rPr kumimoji="1" lang="en-US" altLang="zh-CN" sz="28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CMOS</a:t>
            </a:r>
            <a:r>
              <a:rPr kumimoji="1" lang="zh-CN" altLang="en-US" sz="28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电路驱动</a:t>
            </a:r>
            <a:r>
              <a:rPr kumimoji="1" lang="en-US" altLang="zh-CN" sz="28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TTL</a:t>
            </a:r>
            <a:r>
              <a:rPr kumimoji="1" lang="zh-CN" altLang="en-US" sz="28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电路</a:t>
            </a:r>
          </a:p>
        </p:txBody>
      </p:sp>
      <p:sp>
        <p:nvSpPr>
          <p:cNvPr id="6" name="Text Box 16"/>
          <p:cNvSpPr txBox="1">
            <a:spLocks noChangeArrowheads="1"/>
          </p:cNvSpPr>
          <p:nvPr/>
        </p:nvSpPr>
        <p:spPr bwMode="auto">
          <a:xfrm>
            <a:off x="250825" y="5734050"/>
            <a:ext cx="84963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由表可知，用</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74HC/74HCT</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系列</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CMOS</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电路驱动</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74</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系列</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TTL</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电路能满足</a:t>
            </a:r>
          </a:p>
        </p:txBody>
      </p:sp>
      <p:grpSp>
        <p:nvGrpSpPr>
          <p:cNvPr id="8" name="Group 19"/>
          <p:cNvGrpSpPr/>
          <p:nvPr/>
        </p:nvGrpSpPr>
        <p:grpSpPr bwMode="auto">
          <a:xfrm>
            <a:off x="250825" y="1412875"/>
            <a:ext cx="8461375" cy="4367213"/>
            <a:chOff x="158" y="300"/>
            <a:chExt cx="5330" cy="2751"/>
          </a:xfrm>
        </p:grpSpPr>
        <p:sp>
          <p:nvSpPr>
            <p:cNvPr id="9" name="Rectangle 20"/>
            <p:cNvSpPr>
              <a:spLocks noChangeArrowheads="1"/>
            </p:cNvSpPr>
            <p:nvPr/>
          </p:nvSpPr>
          <p:spPr bwMode="auto">
            <a:xfrm>
              <a:off x="158" y="300"/>
              <a:ext cx="84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ts val="0"/>
                </a:spcBef>
                <a:spcAft>
                  <a:spcPts val="0"/>
                </a:spcAft>
                <a:defRPr/>
              </a:pPr>
              <a:r>
                <a:rPr kumimoji="1" lang="zh-CN" altLang="en-US" sz="2800" kern="0">
                  <a:solidFill>
                    <a:srgbClr val="FFFFFF"/>
                  </a:solidFill>
                  <a:latin typeface="Times New Roman" panose="02020603050405020304" pitchFamily="18" charset="0"/>
                  <a:ea typeface="楷体" panose="02010609060101010101" pitchFamily="49" charset="-122"/>
                  <a:cs typeface="Times New Roman" panose="02020603050405020304" pitchFamily="18" charset="0"/>
                </a:rPr>
                <a:t>表</a:t>
              </a:r>
              <a:r>
                <a:rPr kumimoji="1" lang="en-US" altLang="zh-CN" sz="2800" kern="0">
                  <a:solidFill>
                    <a:srgbClr val="FFFFFF"/>
                  </a:solidFill>
                  <a:latin typeface="Times New Roman" panose="02020603050405020304" pitchFamily="18" charset="0"/>
                  <a:ea typeface="楷体" panose="02010609060101010101" pitchFamily="49" charset="-122"/>
                  <a:cs typeface="Times New Roman" panose="02020603050405020304" pitchFamily="18" charset="0"/>
                </a:rPr>
                <a:t>3.8.1</a:t>
              </a:r>
            </a:p>
          </p:txBody>
        </p:sp>
        <p:sp>
          <p:nvSpPr>
            <p:cNvPr id="10" name="Rectangle 21"/>
            <p:cNvSpPr>
              <a:spLocks noChangeArrowheads="1"/>
            </p:cNvSpPr>
            <p:nvPr/>
          </p:nvSpPr>
          <p:spPr bwMode="auto">
            <a:xfrm>
              <a:off x="4422" y="2802"/>
              <a:ext cx="1066"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-0.1×10</a:t>
              </a:r>
              <a:r>
                <a:rPr kumimoji="1" lang="zh-CN" altLang="en-US" sz="2000" kern="0" baseline="3000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kumimoji="1" lang="en-US" altLang="zh-CN" sz="2000" kern="0" baseline="3000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3</a:t>
              </a:r>
              <a:endPar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 name="Rectangle 22"/>
            <p:cNvSpPr>
              <a:spLocks noChangeArrowheads="1"/>
            </p:cNvSpPr>
            <p:nvPr/>
          </p:nvSpPr>
          <p:spPr bwMode="auto">
            <a:xfrm>
              <a:off x="3355" y="2802"/>
              <a:ext cx="1067"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-0.1×10</a:t>
              </a:r>
              <a:r>
                <a:rPr kumimoji="1" lang="zh-CN" altLang="en-US" sz="2000" kern="0" baseline="3000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kumimoji="1" lang="en-US" altLang="zh-CN" sz="2000" kern="0" baseline="3000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3</a:t>
              </a:r>
              <a:endPar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2" name="Rectangle 23"/>
            <p:cNvSpPr>
              <a:spLocks noChangeArrowheads="1"/>
            </p:cNvSpPr>
            <p:nvPr/>
          </p:nvSpPr>
          <p:spPr bwMode="auto">
            <a:xfrm>
              <a:off x="2291" y="2802"/>
              <a:ext cx="1064"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-0.4</a:t>
              </a:r>
            </a:p>
          </p:txBody>
        </p:sp>
        <p:sp>
          <p:nvSpPr>
            <p:cNvPr id="13" name="Rectangle 24"/>
            <p:cNvSpPr>
              <a:spLocks noChangeArrowheads="1"/>
            </p:cNvSpPr>
            <p:nvPr/>
          </p:nvSpPr>
          <p:spPr bwMode="auto">
            <a:xfrm>
              <a:off x="1238" y="2802"/>
              <a:ext cx="1053"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-1.6</a:t>
              </a:r>
            </a:p>
          </p:txBody>
        </p:sp>
        <p:sp>
          <p:nvSpPr>
            <p:cNvPr id="14" name="Rectangle 25"/>
            <p:cNvSpPr>
              <a:spLocks noChangeArrowheads="1"/>
            </p:cNvSpPr>
            <p:nvPr/>
          </p:nvSpPr>
          <p:spPr bwMode="auto">
            <a:xfrm>
              <a:off x="158" y="2802"/>
              <a:ext cx="1080"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i="1"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I</a:t>
              </a:r>
              <a:r>
                <a:rPr kumimoji="1" lang="en-US" altLang="zh-CN" sz="2000" kern="0" baseline="-3000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IL(max) </a:t>
              </a: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mA</a:t>
              </a:r>
            </a:p>
          </p:txBody>
        </p:sp>
        <p:sp>
          <p:nvSpPr>
            <p:cNvPr id="15" name="Rectangle 26"/>
            <p:cNvSpPr>
              <a:spLocks noChangeArrowheads="1"/>
            </p:cNvSpPr>
            <p:nvPr/>
          </p:nvSpPr>
          <p:spPr bwMode="auto">
            <a:xfrm>
              <a:off x="4422" y="2553"/>
              <a:ext cx="1066"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0.1</a:t>
              </a:r>
            </a:p>
          </p:txBody>
        </p:sp>
        <p:sp>
          <p:nvSpPr>
            <p:cNvPr id="16" name="Rectangle 27"/>
            <p:cNvSpPr>
              <a:spLocks noChangeArrowheads="1"/>
            </p:cNvSpPr>
            <p:nvPr/>
          </p:nvSpPr>
          <p:spPr bwMode="auto">
            <a:xfrm>
              <a:off x="3355" y="2553"/>
              <a:ext cx="1067"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0.1</a:t>
              </a:r>
            </a:p>
          </p:txBody>
        </p:sp>
        <p:sp>
          <p:nvSpPr>
            <p:cNvPr id="17" name="Rectangle 28"/>
            <p:cNvSpPr>
              <a:spLocks noChangeArrowheads="1"/>
            </p:cNvSpPr>
            <p:nvPr/>
          </p:nvSpPr>
          <p:spPr bwMode="auto">
            <a:xfrm>
              <a:off x="2291" y="2553"/>
              <a:ext cx="1064"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20</a:t>
              </a:r>
            </a:p>
          </p:txBody>
        </p:sp>
        <p:sp>
          <p:nvSpPr>
            <p:cNvPr id="18" name="Rectangle 29"/>
            <p:cNvSpPr>
              <a:spLocks noChangeArrowheads="1"/>
            </p:cNvSpPr>
            <p:nvPr/>
          </p:nvSpPr>
          <p:spPr bwMode="auto">
            <a:xfrm>
              <a:off x="1238" y="2553"/>
              <a:ext cx="1053"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40</a:t>
              </a:r>
            </a:p>
          </p:txBody>
        </p:sp>
        <p:sp>
          <p:nvSpPr>
            <p:cNvPr id="19" name="Rectangle 30"/>
            <p:cNvSpPr>
              <a:spLocks noChangeArrowheads="1"/>
            </p:cNvSpPr>
            <p:nvPr/>
          </p:nvSpPr>
          <p:spPr bwMode="auto">
            <a:xfrm>
              <a:off x="158" y="2553"/>
              <a:ext cx="1080"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i="1"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I</a:t>
              </a:r>
              <a:r>
                <a:rPr kumimoji="1" lang="en-US" altLang="zh-CN" sz="2000" kern="0" baseline="-3000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IH(max) </a:t>
              </a: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μA</a:t>
              </a:r>
            </a:p>
          </p:txBody>
        </p:sp>
        <p:sp>
          <p:nvSpPr>
            <p:cNvPr id="20" name="Rectangle 31"/>
            <p:cNvSpPr>
              <a:spLocks noChangeArrowheads="1"/>
            </p:cNvSpPr>
            <p:nvPr/>
          </p:nvSpPr>
          <p:spPr bwMode="auto">
            <a:xfrm>
              <a:off x="4422" y="2304"/>
              <a:ext cx="1066"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0.8</a:t>
              </a:r>
            </a:p>
          </p:txBody>
        </p:sp>
        <p:sp>
          <p:nvSpPr>
            <p:cNvPr id="21" name="Rectangle 32"/>
            <p:cNvSpPr>
              <a:spLocks noChangeArrowheads="1"/>
            </p:cNvSpPr>
            <p:nvPr/>
          </p:nvSpPr>
          <p:spPr bwMode="auto">
            <a:xfrm>
              <a:off x="3355" y="2304"/>
              <a:ext cx="1067"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a:t>
              </a:r>
            </a:p>
          </p:txBody>
        </p:sp>
        <p:sp>
          <p:nvSpPr>
            <p:cNvPr id="22" name="Rectangle 33"/>
            <p:cNvSpPr>
              <a:spLocks noChangeArrowheads="1"/>
            </p:cNvSpPr>
            <p:nvPr/>
          </p:nvSpPr>
          <p:spPr bwMode="auto">
            <a:xfrm>
              <a:off x="2291" y="2304"/>
              <a:ext cx="1064"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0.8</a:t>
              </a:r>
            </a:p>
          </p:txBody>
        </p:sp>
        <p:sp>
          <p:nvSpPr>
            <p:cNvPr id="23" name="Rectangle 34"/>
            <p:cNvSpPr>
              <a:spLocks noChangeArrowheads="1"/>
            </p:cNvSpPr>
            <p:nvPr/>
          </p:nvSpPr>
          <p:spPr bwMode="auto">
            <a:xfrm>
              <a:off x="1238" y="2304"/>
              <a:ext cx="1053"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0.8</a:t>
              </a:r>
            </a:p>
          </p:txBody>
        </p:sp>
        <p:sp>
          <p:nvSpPr>
            <p:cNvPr id="24" name="Rectangle 35"/>
            <p:cNvSpPr>
              <a:spLocks noChangeArrowheads="1"/>
            </p:cNvSpPr>
            <p:nvPr/>
          </p:nvSpPr>
          <p:spPr bwMode="auto">
            <a:xfrm>
              <a:off x="158" y="2304"/>
              <a:ext cx="1080"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i="1"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V</a:t>
              </a:r>
              <a:r>
                <a:rPr kumimoji="1" lang="en-US" altLang="zh-CN" sz="2000" kern="0" baseline="-3000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IL(max) </a:t>
              </a: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V</a:t>
              </a:r>
            </a:p>
          </p:txBody>
        </p:sp>
        <p:sp>
          <p:nvSpPr>
            <p:cNvPr id="25" name="Rectangle 36"/>
            <p:cNvSpPr>
              <a:spLocks noChangeArrowheads="1"/>
            </p:cNvSpPr>
            <p:nvPr/>
          </p:nvSpPr>
          <p:spPr bwMode="auto">
            <a:xfrm>
              <a:off x="4422" y="2055"/>
              <a:ext cx="1066"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a:t>
              </a:r>
            </a:p>
          </p:txBody>
        </p:sp>
        <p:sp>
          <p:nvSpPr>
            <p:cNvPr id="26" name="Rectangle 37"/>
            <p:cNvSpPr>
              <a:spLocks noChangeArrowheads="1"/>
            </p:cNvSpPr>
            <p:nvPr/>
          </p:nvSpPr>
          <p:spPr bwMode="auto">
            <a:xfrm>
              <a:off x="3355" y="2055"/>
              <a:ext cx="1067"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3.5</a:t>
              </a:r>
            </a:p>
          </p:txBody>
        </p:sp>
        <p:sp>
          <p:nvSpPr>
            <p:cNvPr id="27" name="Rectangle 38"/>
            <p:cNvSpPr>
              <a:spLocks noChangeArrowheads="1"/>
            </p:cNvSpPr>
            <p:nvPr/>
          </p:nvSpPr>
          <p:spPr bwMode="auto">
            <a:xfrm>
              <a:off x="2291" y="2055"/>
              <a:ext cx="1064"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a:t>
              </a:r>
            </a:p>
          </p:txBody>
        </p:sp>
        <p:sp>
          <p:nvSpPr>
            <p:cNvPr id="28" name="Rectangle 39"/>
            <p:cNvSpPr>
              <a:spLocks noChangeArrowheads="1"/>
            </p:cNvSpPr>
            <p:nvPr/>
          </p:nvSpPr>
          <p:spPr bwMode="auto">
            <a:xfrm>
              <a:off x="1238" y="2055"/>
              <a:ext cx="1053"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a:t>
              </a:r>
            </a:p>
          </p:txBody>
        </p:sp>
        <p:sp>
          <p:nvSpPr>
            <p:cNvPr id="29" name="Rectangle 40"/>
            <p:cNvSpPr>
              <a:spLocks noChangeArrowheads="1"/>
            </p:cNvSpPr>
            <p:nvPr/>
          </p:nvSpPr>
          <p:spPr bwMode="auto">
            <a:xfrm>
              <a:off x="158" y="2055"/>
              <a:ext cx="1080"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i="1"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V</a:t>
              </a:r>
              <a:r>
                <a:rPr kumimoji="1" lang="en-US" altLang="zh-CN" sz="2000" kern="0" baseline="-3000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IH(min) </a:t>
              </a: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V</a:t>
              </a:r>
            </a:p>
          </p:txBody>
        </p:sp>
        <p:sp>
          <p:nvSpPr>
            <p:cNvPr id="30" name="Rectangle 41"/>
            <p:cNvSpPr>
              <a:spLocks noChangeArrowheads="1"/>
            </p:cNvSpPr>
            <p:nvPr/>
          </p:nvSpPr>
          <p:spPr bwMode="auto">
            <a:xfrm>
              <a:off x="4422" y="1806"/>
              <a:ext cx="1066"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4</a:t>
              </a:r>
            </a:p>
          </p:txBody>
        </p:sp>
        <p:sp>
          <p:nvSpPr>
            <p:cNvPr id="31" name="Rectangle 42"/>
            <p:cNvSpPr>
              <a:spLocks noChangeArrowheads="1"/>
            </p:cNvSpPr>
            <p:nvPr/>
          </p:nvSpPr>
          <p:spPr bwMode="auto">
            <a:xfrm>
              <a:off x="3355" y="1806"/>
              <a:ext cx="1067"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4</a:t>
              </a:r>
            </a:p>
          </p:txBody>
        </p:sp>
        <p:sp>
          <p:nvSpPr>
            <p:cNvPr id="32" name="Rectangle 43"/>
            <p:cNvSpPr>
              <a:spLocks noChangeArrowheads="1"/>
            </p:cNvSpPr>
            <p:nvPr/>
          </p:nvSpPr>
          <p:spPr bwMode="auto">
            <a:xfrm>
              <a:off x="2291" y="1806"/>
              <a:ext cx="1064"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8</a:t>
              </a:r>
            </a:p>
          </p:txBody>
        </p:sp>
        <p:sp>
          <p:nvSpPr>
            <p:cNvPr id="33" name="Rectangle 44"/>
            <p:cNvSpPr>
              <a:spLocks noChangeArrowheads="1"/>
            </p:cNvSpPr>
            <p:nvPr/>
          </p:nvSpPr>
          <p:spPr bwMode="auto">
            <a:xfrm>
              <a:off x="1238" y="1806"/>
              <a:ext cx="1053"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16</a:t>
              </a:r>
            </a:p>
          </p:txBody>
        </p:sp>
        <p:sp>
          <p:nvSpPr>
            <p:cNvPr id="34" name="Rectangle 45"/>
            <p:cNvSpPr>
              <a:spLocks noChangeArrowheads="1"/>
            </p:cNvSpPr>
            <p:nvPr/>
          </p:nvSpPr>
          <p:spPr bwMode="auto">
            <a:xfrm>
              <a:off x="158" y="1806"/>
              <a:ext cx="1080"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i="1"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I</a:t>
              </a:r>
              <a:r>
                <a:rPr kumimoji="1" lang="en-US" altLang="zh-CN" sz="2000" kern="0" baseline="-3000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OL(max) </a:t>
              </a: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mA</a:t>
              </a:r>
            </a:p>
          </p:txBody>
        </p:sp>
        <p:sp>
          <p:nvSpPr>
            <p:cNvPr id="35" name="Rectangle 46"/>
            <p:cNvSpPr>
              <a:spLocks noChangeArrowheads="1"/>
            </p:cNvSpPr>
            <p:nvPr/>
          </p:nvSpPr>
          <p:spPr bwMode="auto">
            <a:xfrm>
              <a:off x="4422" y="1557"/>
              <a:ext cx="1066"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-4</a:t>
              </a:r>
            </a:p>
          </p:txBody>
        </p:sp>
        <p:sp>
          <p:nvSpPr>
            <p:cNvPr id="36" name="Rectangle 47"/>
            <p:cNvSpPr>
              <a:spLocks noChangeArrowheads="1"/>
            </p:cNvSpPr>
            <p:nvPr/>
          </p:nvSpPr>
          <p:spPr bwMode="auto">
            <a:xfrm>
              <a:off x="3355" y="1557"/>
              <a:ext cx="1067"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-4</a:t>
              </a:r>
            </a:p>
          </p:txBody>
        </p:sp>
        <p:sp>
          <p:nvSpPr>
            <p:cNvPr id="37" name="Rectangle 48"/>
            <p:cNvSpPr>
              <a:spLocks noChangeArrowheads="1"/>
            </p:cNvSpPr>
            <p:nvPr/>
          </p:nvSpPr>
          <p:spPr bwMode="auto">
            <a:xfrm>
              <a:off x="2291" y="1557"/>
              <a:ext cx="1064"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-0.4</a:t>
              </a:r>
            </a:p>
          </p:txBody>
        </p:sp>
        <p:sp>
          <p:nvSpPr>
            <p:cNvPr id="38" name="Rectangle 49"/>
            <p:cNvSpPr>
              <a:spLocks noChangeArrowheads="1"/>
            </p:cNvSpPr>
            <p:nvPr/>
          </p:nvSpPr>
          <p:spPr bwMode="auto">
            <a:xfrm>
              <a:off x="1238" y="1557"/>
              <a:ext cx="1053"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-0.4</a:t>
              </a:r>
            </a:p>
          </p:txBody>
        </p:sp>
        <p:sp>
          <p:nvSpPr>
            <p:cNvPr id="39" name="Rectangle 50"/>
            <p:cNvSpPr>
              <a:spLocks noChangeArrowheads="1"/>
            </p:cNvSpPr>
            <p:nvPr/>
          </p:nvSpPr>
          <p:spPr bwMode="auto">
            <a:xfrm>
              <a:off x="158" y="1557"/>
              <a:ext cx="1080"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i="1"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I</a:t>
              </a:r>
              <a:r>
                <a:rPr kumimoji="1" lang="en-US" altLang="zh-CN" sz="2000" kern="0" baseline="-3000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OH(max) </a:t>
              </a: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mA</a:t>
              </a:r>
            </a:p>
          </p:txBody>
        </p:sp>
        <p:sp>
          <p:nvSpPr>
            <p:cNvPr id="40" name="Rectangle 51"/>
            <p:cNvSpPr>
              <a:spLocks noChangeArrowheads="1"/>
            </p:cNvSpPr>
            <p:nvPr/>
          </p:nvSpPr>
          <p:spPr bwMode="auto">
            <a:xfrm>
              <a:off x="4422" y="1308"/>
              <a:ext cx="1066"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0.1</a:t>
              </a:r>
            </a:p>
          </p:txBody>
        </p:sp>
        <p:sp>
          <p:nvSpPr>
            <p:cNvPr id="41" name="Rectangle 52"/>
            <p:cNvSpPr>
              <a:spLocks noChangeArrowheads="1"/>
            </p:cNvSpPr>
            <p:nvPr/>
          </p:nvSpPr>
          <p:spPr bwMode="auto">
            <a:xfrm>
              <a:off x="3355" y="1308"/>
              <a:ext cx="1067"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0.1</a:t>
              </a:r>
            </a:p>
          </p:txBody>
        </p:sp>
        <p:sp>
          <p:nvSpPr>
            <p:cNvPr id="42" name="Rectangle 53"/>
            <p:cNvSpPr>
              <a:spLocks noChangeArrowheads="1"/>
            </p:cNvSpPr>
            <p:nvPr/>
          </p:nvSpPr>
          <p:spPr bwMode="auto">
            <a:xfrm>
              <a:off x="2291" y="1308"/>
              <a:ext cx="1064"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0.5</a:t>
              </a:r>
            </a:p>
          </p:txBody>
        </p:sp>
        <p:sp>
          <p:nvSpPr>
            <p:cNvPr id="43" name="Rectangle 54"/>
            <p:cNvSpPr>
              <a:spLocks noChangeArrowheads="1"/>
            </p:cNvSpPr>
            <p:nvPr/>
          </p:nvSpPr>
          <p:spPr bwMode="auto">
            <a:xfrm>
              <a:off x="1238" y="1308"/>
              <a:ext cx="1053"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0.4</a:t>
              </a:r>
            </a:p>
          </p:txBody>
        </p:sp>
        <p:sp>
          <p:nvSpPr>
            <p:cNvPr id="44" name="Rectangle 55"/>
            <p:cNvSpPr>
              <a:spLocks noChangeArrowheads="1"/>
            </p:cNvSpPr>
            <p:nvPr/>
          </p:nvSpPr>
          <p:spPr bwMode="auto">
            <a:xfrm>
              <a:off x="158" y="1308"/>
              <a:ext cx="1080"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i="1"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V</a:t>
              </a:r>
              <a:r>
                <a:rPr kumimoji="1" lang="en-US" altLang="zh-CN" sz="2000" kern="0" baseline="-3000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OL(max) </a:t>
              </a: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V</a:t>
              </a:r>
            </a:p>
          </p:txBody>
        </p:sp>
        <p:sp>
          <p:nvSpPr>
            <p:cNvPr id="45" name="Rectangle 56"/>
            <p:cNvSpPr>
              <a:spLocks noChangeArrowheads="1"/>
            </p:cNvSpPr>
            <p:nvPr/>
          </p:nvSpPr>
          <p:spPr bwMode="auto">
            <a:xfrm>
              <a:off x="4422" y="1059"/>
              <a:ext cx="1066"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4.4</a:t>
              </a:r>
            </a:p>
          </p:txBody>
        </p:sp>
        <p:sp>
          <p:nvSpPr>
            <p:cNvPr id="46" name="Rectangle 57"/>
            <p:cNvSpPr>
              <a:spLocks noChangeArrowheads="1"/>
            </p:cNvSpPr>
            <p:nvPr/>
          </p:nvSpPr>
          <p:spPr bwMode="auto">
            <a:xfrm>
              <a:off x="3355" y="1059"/>
              <a:ext cx="1067"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4.4</a:t>
              </a:r>
            </a:p>
          </p:txBody>
        </p:sp>
        <p:sp>
          <p:nvSpPr>
            <p:cNvPr id="47" name="Rectangle 58"/>
            <p:cNvSpPr>
              <a:spLocks noChangeArrowheads="1"/>
            </p:cNvSpPr>
            <p:nvPr/>
          </p:nvSpPr>
          <p:spPr bwMode="auto">
            <a:xfrm>
              <a:off x="2291" y="1059"/>
              <a:ext cx="1064"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2.7</a:t>
              </a:r>
            </a:p>
          </p:txBody>
        </p:sp>
        <p:sp>
          <p:nvSpPr>
            <p:cNvPr id="48" name="Rectangle 59"/>
            <p:cNvSpPr>
              <a:spLocks noChangeArrowheads="1"/>
            </p:cNvSpPr>
            <p:nvPr/>
          </p:nvSpPr>
          <p:spPr bwMode="auto">
            <a:xfrm>
              <a:off x="1238" y="1059"/>
              <a:ext cx="1053"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2.4</a:t>
              </a:r>
            </a:p>
          </p:txBody>
        </p:sp>
        <p:sp>
          <p:nvSpPr>
            <p:cNvPr id="49" name="Rectangle 60"/>
            <p:cNvSpPr>
              <a:spLocks noChangeArrowheads="1"/>
            </p:cNvSpPr>
            <p:nvPr/>
          </p:nvSpPr>
          <p:spPr bwMode="auto">
            <a:xfrm>
              <a:off x="158" y="1059"/>
              <a:ext cx="1080" cy="249"/>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i="1"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V</a:t>
              </a:r>
              <a:r>
                <a:rPr kumimoji="1" lang="en-US" altLang="zh-CN" sz="2000" kern="0" baseline="-3000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OH(min) </a:t>
              </a: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V</a:t>
              </a:r>
            </a:p>
          </p:txBody>
        </p:sp>
        <p:sp>
          <p:nvSpPr>
            <p:cNvPr id="50" name="Rectangle 61"/>
            <p:cNvSpPr>
              <a:spLocks noChangeArrowheads="1"/>
            </p:cNvSpPr>
            <p:nvPr/>
          </p:nvSpPr>
          <p:spPr bwMode="auto">
            <a:xfrm>
              <a:off x="4422" y="618"/>
              <a:ext cx="1066" cy="441"/>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CMOS</a:t>
              </a:r>
            </a:p>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(74HCT</a:t>
              </a:r>
              <a:r>
                <a:rPr kumimoji="1" lang="zh-CN" altLang="en-US"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系列</a:t>
              </a: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51" name="Rectangle 62"/>
            <p:cNvSpPr>
              <a:spLocks noChangeArrowheads="1"/>
            </p:cNvSpPr>
            <p:nvPr/>
          </p:nvSpPr>
          <p:spPr bwMode="auto">
            <a:xfrm>
              <a:off x="3355" y="618"/>
              <a:ext cx="1067" cy="441"/>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CMOS</a:t>
              </a:r>
            </a:p>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(74HC</a:t>
              </a:r>
              <a:r>
                <a:rPr kumimoji="1" lang="zh-CN" altLang="en-US"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系列</a:t>
              </a: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52" name="Rectangle 63"/>
            <p:cNvSpPr>
              <a:spLocks noChangeArrowheads="1"/>
            </p:cNvSpPr>
            <p:nvPr/>
          </p:nvSpPr>
          <p:spPr bwMode="auto">
            <a:xfrm>
              <a:off x="2291" y="618"/>
              <a:ext cx="1064" cy="441"/>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TTL</a:t>
              </a:r>
            </a:p>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(74LS</a:t>
              </a:r>
              <a:r>
                <a:rPr kumimoji="1" lang="zh-CN" altLang="en-US"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系列</a:t>
              </a: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53" name="Rectangle 64"/>
            <p:cNvSpPr>
              <a:spLocks noChangeArrowheads="1"/>
            </p:cNvSpPr>
            <p:nvPr/>
          </p:nvSpPr>
          <p:spPr bwMode="auto">
            <a:xfrm>
              <a:off x="1238" y="618"/>
              <a:ext cx="1053" cy="441"/>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TTL</a:t>
              </a:r>
            </a:p>
            <a:p>
              <a:pPr algn="ct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(74</a:t>
              </a:r>
              <a:r>
                <a:rPr kumimoji="1" lang="zh-CN" altLang="en-US"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系列</a:t>
              </a: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54" name="Rectangle 65"/>
            <p:cNvSpPr>
              <a:spLocks noChangeArrowheads="1"/>
            </p:cNvSpPr>
            <p:nvPr/>
          </p:nvSpPr>
          <p:spPr bwMode="auto">
            <a:xfrm>
              <a:off x="158" y="618"/>
              <a:ext cx="1080" cy="441"/>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auto" hangingPunct="1">
                <a:spcBef>
                  <a:spcPts val="0"/>
                </a:spcBef>
                <a:spcAft>
                  <a:spcPts val="0"/>
                </a:spcAft>
                <a:defRPr/>
              </a:pPr>
              <a:r>
                <a:rPr kumimoji="1"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kumimoji="1" lang="zh-CN" altLang="en-US" sz="16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电路种类</a:t>
              </a:r>
            </a:p>
            <a:p>
              <a:pPr eaLnBrk="1" fontAlgn="auto" hangingPunct="1">
                <a:spcBef>
                  <a:spcPts val="0"/>
                </a:spcBef>
                <a:spcAft>
                  <a:spcPts val="0"/>
                </a:spcAft>
                <a:defRPr/>
              </a:pPr>
              <a:r>
                <a:rPr kumimoji="1" lang="zh-CN" altLang="en-US" sz="16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参数名称</a:t>
              </a:r>
            </a:p>
          </p:txBody>
        </p:sp>
        <p:sp>
          <p:nvSpPr>
            <p:cNvPr id="55" name="Line 66"/>
            <p:cNvSpPr>
              <a:spLocks noChangeShapeType="1"/>
            </p:cNvSpPr>
            <p:nvPr/>
          </p:nvSpPr>
          <p:spPr bwMode="auto">
            <a:xfrm>
              <a:off x="158" y="1059"/>
              <a:ext cx="5330" cy="0"/>
            </a:xfrm>
            <a:prstGeom prst="line">
              <a:avLst/>
            </a:prstGeom>
            <a:noFill/>
            <a:ln w="12700" cap="rnd">
              <a:solidFill>
                <a:srgbClr val="0000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ct val="50000"/>
                </a:spcBef>
                <a:spcAft>
                  <a:spcPts val="0"/>
                </a:spcAft>
                <a:defRPr/>
              </a:pPr>
              <a:endParaRPr lang="zh-CN" altLang="en-US" sz="28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6" name="Line 67"/>
            <p:cNvSpPr>
              <a:spLocks noChangeShapeType="1"/>
            </p:cNvSpPr>
            <p:nvPr/>
          </p:nvSpPr>
          <p:spPr bwMode="auto">
            <a:xfrm>
              <a:off x="1238" y="618"/>
              <a:ext cx="0" cy="2433"/>
            </a:xfrm>
            <a:prstGeom prst="line">
              <a:avLst/>
            </a:prstGeom>
            <a:noFill/>
            <a:ln w="12700" cap="rnd">
              <a:solidFill>
                <a:srgbClr val="0000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ct val="50000"/>
                </a:spcBef>
                <a:spcAft>
                  <a:spcPts val="0"/>
                </a:spcAft>
                <a:defRPr/>
              </a:pPr>
              <a:endParaRPr lang="zh-CN" altLang="en-US" sz="28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7" name="Line 68"/>
            <p:cNvSpPr>
              <a:spLocks noChangeShapeType="1"/>
            </p:cNvSpPr>
            <p:nvPr/>
          </p:nvSpPr>
          <p:spPr bwMode="auto">
            <a:xfrm>
              <a:off x="2291" y="618"/>
              <a:ext cx="0" cy="2433"/>
            </a:xfrm>
            <a:prstGeom prst="line">
              <a:avLst/>
            </a:prstGeom>
            <a:noFill/>
            <a:ln w="12700" cap="rnd">
              <a:solidFill>
                <a:srgbClr val="0000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ct val="50000"/>
                </a:spcBef>
                <a:spcAft>
                  <a:spcPts val="0"/>
                </a:spcAft>
                <a:defRPr/>
              </a:pPr>
              <a:endParaRPr lang="zh-CN" altLang="en-US" sz="28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8" name="Line 69"/>
            <p:cNvSpPr>
              <a:spLocks noChangeShapeType="1"/>
            </p:cNvSpPr>
            <p:nvPr/>
          </p:nvSpPr>
          <p:spPr bwMode="auto">
            <a:xfrm>
              <a:off x="3355" y="618"/>
              <a:ext cx="0" cy="2433"/>
            </a:xfrm>
            <a:prstGeom prst="line">
              <a:avLst/>
            </a:prstGeom>
            <a:noFill/>
            <a:ln w="12700" cap="rnd">
              <a:solidFill>
                <a:srgbClr val="0000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ct val="50000"/>
                </a:spcBef>
                <a:spcAft>
                  <a:spcPts val="0"/>
                </a:spcAft>
                <a:defRPr/>
              </a:pPr>
              <a:endParaRPr lang="zh-CN" altLang="en-US" sz="28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9" name="Line 70"/>
            <p:cNvSpPr>
              <a:spLocks noChangeShapeType="1"/>
            </p:cNvSpPr>
            <p:nvPr/>
          </p:nvSpPr>
          <p:spPr bwMode="auto">
            <a:xfrm>
              <a:off x="4422" y="618"/>
              <a:ext cx="0" cy="2433"/>
            </a:xfrm>
            <a:prstGeom prst="line">
              <a:avLst/>
            </a:prstGeom>
            <a:noFill/>
            <a:ln w="12700" cap="rnd">
              <a:solidFill>
                <a:srgbClr val="0000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ct val="50000"/>
                </a:spcBef>
                <a:spcAft>
                  <a:spcPts val="0"/>
                </a:spcAft>
                <a:defRPr/>
              </a:pPr>
              <a:endParaRPr lang="zh-CN" altLang="en-US" sz="28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0" name="Line 71"/>
            <p:cNvSpPr>
              <a:spLocks noChangeShapeType="1"/>
            </p:cNvSpPr>
            <p:nvPr/>
          </p:nvSpPr>
          <p:spPr bwMode="auto">
            <a:xfrm>
              <a:off x="158" y="1308"/>
              <a:ext cx="5330" cy="0"/>
            </a:xfrm>
            <a:prstGeom prst="line">
              <a:avLst/>
            </a:prstGeom>
            <a:noFill/>
            <a:ln w="12700" cap="rnd">
              <a:solidFill>
                <a:srgbClr val="0000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ct val="50000"/>
                </a:spcBef>
                <a:spcAft>
                  <a:spcPts val="0"/>
                </a:spcAft>
                <a:defRPr/>
              </a:pPr>
              <a:endParaRPr lang="zh-CN" altLang="en-US" sz="28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1" name="Line 72"/>
            <p:cNvSpPr>
              <a:spLocks noChangeShapeType="1"/>
            </p:cNvSpPr>
            <p:nvPr/>
          </p:nvSpPr>
          <p:spPr bwMode="auto">
            <a:xfrm>
              <a:off x="158" y="1557"/>
              <a:ext cx="5330" cy="0"/>
            </a:xfrm>
            <a:prstGeom prst="line">
              <a:avLst/>
            </a:prstGeom>
            <a:noFill/>
            <a:ln w="12700" cap="rnd">
              <a:solidFill>
                <a:srgbClr val="0000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ct val="50000"/>
                </a:spcBef>
                <a:spcAft>
                  <a:spcPts val="0"/>
                </a:spcAft>
                <a:defRPr/>
              </a:pPr>
              <a:endParaRPr lang="zh-CN" altLang="en-US" sz="28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2" name="Line 73"/>
            <p:cNvSpPr>
              <a:spLocks noChangeShapeType="1"/>
            </p:cNvSpPr>
            <p:nvPr/>
          </p:nvSpPr>
          <p:spPr bwMode="auto">
            <a:xfrm>
              <a:off x="158" y="1806"/>
              <a:ext cx="5330" cy="0"/>
            </a:xfrm>
            <a:prstGeom prst="line">
              <a:avLst/>
            </a:prstGeom>
            <a:noFill/>
            <a:ln w="12700" cap="rnd">
              <a:solidFill>
                <a:srgbClr val="0000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ct val="50000"/>
                </a:spcBef>
                <a:spcAft>
                  <a:spcPts val="0"/>
                </a:spcAft>
                <a:defRPr/>
              </a:pPr>
              <a:endParaRPr lang="zh-CN" altLang="en-US" sz="28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3" name="Line 74"/>
            <p:cNvSpPr>
              <a:spLocks noChangeShapeType="1"/>
            </p:cNvSpPr>
            <p:nvPr/>
          </p:nvSpPr>
          <p:spPr bwMode="auto">
            <a:xfrm>
              <a:off x="158" y="2055"/>
              <a:ext cx="5330" cy="0"/>
            </a:xfrm>
            <a:prstGeom prst="line">
              <a:avLst/>
            </a:prstGeom>
            <a:noFill/>
            <a:ln w="12700" cap="rnd">
              <a:solidFill>
                <a:srgbClr val="0000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ct val="50000"/>
                </a:spcBef>
                <a:spcAft>
                  <a:spcPts val="0"/>
                </a:spcAft>
                <a:defRPr/>
              </a:pPr>
              <a:endParaRPr lang="zh-CN" altLang="en-US" sz="28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4" name="Line 75"/>
            <p:cNvSpPr>
              <a:spLocks noChangeShapeType="1"/>
            </p:cNvSpPr>
            <p:nvPr/>
          </p:nvSpPr>
          <p:spPr bwMode="auto">
            <a:xfrm>
              <a:off x="158" y="2304"/>
              <a:ext cx="5330" cy="0"/>
            </a:xfrm>
            <a:prstGeom prst="line">
              <a:avLst/>
            </a:prstGeom>
            <a:noFill/>
            <a:ln w="12700" cap="rnd">
              <a:solidFill>
                <a:srgbClr val="0000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ct val="50000"/>
                </a:spcBef>
                <a:spcAft>
                  <a:spcPts val="0"/>
                </a:spcAft>
                <a:defRPr/>
              </a:pPr>
              <a:endParaRPr lang="zh-CN" altLang="en-US" sz="28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5" name="Line 76"/>
            <p:cNvSpPr>
              <a:spLocks noChangeShapeType="1"/>
            </p:cNvSpPr>
            <p:nvPr/>
          </p:nvSpPr>
          <p:spPr bwMode="auto">
            <a:xfrm>
              <a:off x="158" y="2553"/>
              <a:ext cx="5330" cy="0"/>
            </a:xfrm>
            <a:prstGeom prst="line">
              <a:avLst/>
            </a:prstGeom>
            <a:noFill/>
            <a:ln w="12700" cap="rnd">
              <a:solidFill>
                <a:srgbClr val="0000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ct val="50000"/>
                </a:spcBef>
                <a:spcAft>
                  <a:spcPts val="0"/>
                </a:spcAft>
                <a:defRPr/>
              </a:pPr>
              <a:endParaRPr lang="zh-CN" altLang="en-US" sz="28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6" name="Line 77"/>
            <p:cNvSpPr>
              <a:spLocks noChangeShapeType="1"/>
            </p:cNvSpPr>
            <p:nvPr/>
          </p:nvSpPr>
          <p:spPr bwMode="auto">
            <a:xfrm>
              <a:off x="158" y="2802"/>
              <a:ext cx="5330" cy="0"/>
            </a:xfrm>
            <a:prstGeom prst="line">
              <a:avLst/>
            </a:prstGeom>
            <a:noFill/>
            <a:ln w="12700" cap="rnd">
              <a:solidFill>
                <a:srgbClr val="0000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ct val="50000"/>
                </a:spcBef>
                <a:spcAft>
                  <a:spcPts val="0"/>
                </a:spcAft>
                <a:defRPr/>
              </a:pPr>
              <a:endParaRPr lang="zh-CN" altLang="en-US" sz="28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7" name="Line 78"/>
            <p:cNvSpPr>
              <a:spLocks noChangeShapeType="1"/>
            </p:cNvSpPr>
            <p:nvPr/>
          </p:nvSpPr>
          <p:spPr bwMode="auto">
            <a:xfrm>
              <a:off x="158" y="618"/>
              <a:ext cx="1080" cy="441"/>
            </a:xfrm>
            <a:prstGeom prst="line">
              <a:avLst/>
            </a:prstGeom>
            <a:noFill/>
            <a:ln w="12700" cap="rnd">
              <a:solidFill>
                <a:srgbClr val="0000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ct val="50000"/>
                </a:spcBef>
                <a:spcAft>
                  <a:spcPts val="0"/>
                </a:spcAft>
                <a:defRPr/>
              </a:pPr>
              <a:endParaRPr lang="zh-CN" altLang="en-US" sz="28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8" name="Line 79"/>
            <p:cNvSpPr>
              <a:spLocks noChangeShapeType="1"/>
            </p:cNvSpPr>
            <p:nvPr/>
          </p:nvSpPr>
          <p:spPr bwMode="auto">
            <a:xfrm>
              <a:off x="158" y="618"/>
              <a:ext cx="5330" cy="0"/>
            </a:xfrm>
            <a:prstGeom prst="line">
              <a:avLst/>
            </a:prstGeom>
            <a:noFill/>
            <a:ln w="12700" cap="sq">
              <a:solidFill>
                <a:srgbClr val="FF00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ct val="50000"/>
                </a:spcBef>
                <a:spcAft>
                  <a:spcPts val="0"/>
                </a:spcAft>
                <a:defRPr/>
              </a:pPr>
              <a:endParaRPr lang="zh-CN" altLang="en-US" sz="28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9" name="Line 80"/>
            <p:cNvSpPr>
              <a:spLocks noChangeShapeType="1"/>
            </p:cNvSpPr>
            <p:nvPr/>
          </p:nvSpPr>
          <p:spPr bwMode="auto">
            <a:xfrm>
              <a:off x="158" y="618"/>
              <a:ext cx="0" cy="2433"/>
            </a:xfrm>
            <a:prstGeom prst="line">
              <a:avLst/>
            </a:prstGeom>
            <a:noFill/>
            <a:ln w="12700" cap="sq">
              <a:solidFill>
                <a:srgbClr val="FF00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ct val="50000"/>
                </a:spcBef>
                <a:spcAft>
                  <a:spcPts val="0"/>
                </a:spcAft>
                <a:defRPr/>
              </a:pPr>
              <a:endParaRPr lang="zh-CN" altLang="en-US" sz="28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0" name="Line 81"/>
            <p:cNvSpPr>
              <a:spLocks noChangeShapeType="1"/>
            </p:cNvSpPr>
            <p:nvPr/>
          </p:nvSpPr>
          <p:spPr bwMode="auto">
            <a:xfrm>
              <a:off x="5488" y="618"/>
              <a:ext cx="0" cy="2433"/>
            </a:xfrm>
            <a:prstGeom prst="line">
              <a:avLst/>
            </a:prstGeom>
            <a:noFill/>
            <a:ln w="12700" cap="sq">
              <a:solidFill>
                <a:srgbClr val="FF00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ct val="50000"/>
                </a:spcBef>
                <a:spcAft>
                  <a:spcPts val="0"/>
                </a:spcAft>
                <a:defRPr/>
              </a:pPr>
              <a:endParaRPr lang="zh-CN" altLang="en-US" sz="28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1" name="Line 82"/>
            <p:cNvSpPr>
              <a:spLocks noChangeShapeType="1"/>
            </p:cNvSpPr>
            <p:nvPr/>
          </p:nvSpPr>
          <p:spPr bwMode="auto">
            <a:xfrm>
              <a:off x="158" y="3051"/>
              <a:ext cx="5330" cy="0"/>
            </a:xfrm>
            <a:prstGeom prst="line">
              <a:avLst/>
            </a:prstGeom>
            <a:noFill/>
            <a:ln w="12700" cap="sq">
              <a:solidFill>
                <a:srgbClr val="FF00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ct val="50000"/>
                </a:spcBef>
                <a:spcAft>
                  <a:spcPts val="0"/>
                </a:spcAft>
                <a:defRPr/>
              </a:pPr>
              <a:endParaRPr lang="zh-CN" altLang="en-US" sz="28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5" name="Text Box 15"/>
          <p:cNvSpPr txBox="1">
            <a:spLocks noChangeArrowheads="1"/>
          </p:cNvSpPr>
          <p:nvPr/>
        </p:nvSpPr>
        <p:spPr bwMode="auto">
          <a:xfrm>
            <a:off x="173913" y="1313656"/>
            <a:ext cx="88931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kumimoji="1" lang="en-US" altLang="zh-CN" sz="28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a:t>
            </a:r>
            <a:r>
              <a:rPr kumimoji="1" lang="zh-CN" altLang="en-US" sz="28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用</a:t>
            </a:r>
            <a:r>
              <a:rPr kumimoji="1" lang="en-US" altLang="zh-CN" sz="28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74HC/74HCT</a:t>
            </a:r>
            <a:r>
              <a:rPr kumimoji="1" lang="zh-CN" altLang="en-US" sz="28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系列</a:t>
            </a:r>
            <a:r>
              <a:rPr kumimoji="1" lang="en-US" altLang="zh-CN" sz="28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CMOS</a:t>
            </a:r>
            <a:r>
              <a:rPr kumimoji="1" lang="zh-CN" altLang="en-US" sz="28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电路驱动</a:t>
            </a:r>
            <a:r>
              <a:rPr kumimoji="1" lang="en-US" altLang="zh-CN" sz="28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74</a:t>
            </a:r>
            <a:r>
              <a:rPr kumimoji="1" lang="zh-CN" altLang="en-US" sz="28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系列</a:t>
            </a:r>
            <a:r>
              <a:rPr kumimoji="1" lang="en-US" altLang="zh-CN" sz="28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TTL</a:t>
            </a:r>
            <a:r>
              <a:rPr kumimoji="1" lang="zh-CN" altLang="en-US" sz="28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电路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1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edge">
                                      <p:cBhvr>
                                        <p:cTn id="2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utoUpdateAnimBg="0"/>
      <p:bldP spid="5" grpId="0" autoUpdateAnimBg="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106363" y="884921"/>
            <a:ext cx="82296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三、当驱动门的电流不能满足负载要求时：</a:t>
            </a:r>
          </a:p>
        </p:txBody>
      </p:sp>
      <p:sp>
        <p:nvSpPr>
          <p:cNvPr id="5" name="Rectangle 4"/>
          <p:cNvSpPr>
            <a:spLocks noChangeArrowheads="1"/>
          </p:cNvSpPr>
          <p:nvPr/>
        </p:nvSpPr>
        <p:spPr bwMode="auto">
          <a:xfrm>
            <a:off x="106363" y="1256819"/>
            <a:ext cx="864235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如用</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4000</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系列的</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CMOS</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门驱动</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TTL</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门时，其输出低电平最大电流（</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0.51mA</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）小于</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TTL</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门的最大输入低电平电流（－</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1.6mA</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），即</a:t>
            </a:r>
          </a:p>
        </p:txBody>
      </p:sp>
      <p:graphicFrame>
        <p:nvGraphicFramePr>
          <p:cNvPr id="6" name="Object 5"/>
          <p:cNvGraphicFramePr>
            <a:graphicFrameLocks noChangeAspect="1"/>
          </p:cNvGraphicFramePr>
          <p:nvPr/>
        </p:nvGraphicFramePr>
        <p:xfrm>
          <a:off x="3445113" y="2709069"/>
          <a:ext cx="3095625" cy="639762"/>
        </p:xfrm>
        <a:graphic>
          <a:graphicData uri="http://schemas.openxmlformats.org/presentationml/2006/ole">
            <mc:AlternateContent xmlns:mc="http://schemas.openxmlformats.org/markup-compatibility/2006">
              <mc:Choice xmlns:v="urn:schemas-microsoft-com:vml" Requires="v">
                <p:oleObj spid="_x0000_s89196" name="Equation" r:id="rId3" imgW="1168400" imgH="241300" progId="Equation.3">
                  <p:embed/>
                </p:oleObj>
              </mc:Choice>
              <mc:Fallback>
                <p:oleObj name="Equation" r:id="rId3" imgW="1168400" imgH="2413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5113" y="2709069"/>
                        <a:ext cx="3095625" cy="639762"/>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 Box 7"/>
          <p:cNvSpPr txBox="1">
            <a:spLocks noChangeArrowheads="1"/>
          </p:cNvSpPr>
          <p:nvPr/>
        </p:nvSpPr>
        <p:spPr bwMode="auto">
          <a:xfrm>
            <a:off x="179388" y="3253574"/>
            <a:ext cx="29527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可采取的措施为</a:t>
            </a:r>
          </a:p>
        </p:txBody>
      </p:sp>
      <p:sp>
        <p:nvSpPr>
          <p:cNvPr id="9" name="Text Box 8"/>
          <p:cNvSpPr txBox="1">
            <a:spLocks noChangeArrowheads="1"/>
          </p:cNvSpPr>
          <p:nvPr/>
        </p:nvSpPr>
        <p:spPr bwMode="auto">
          <a:xfrm>
            <a:off x="179388" y="3703637"/>
            <a:ext cx="85693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kumimoji="1" lang="en-US" altLang="zh-CN" sz="28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 </a:t>
            </a:r>
            <a:r>
              <a:rPr kumimoji="1" lang="zh-CN" altLang="en-US" sz="28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将同一封装内的门电路并联使用，如图所示</a:t>
            </a:r>
          </a:p>
        </p:txBody>
      </p:sp>
      <p:graphicFrame>
        <p:nvGraphicFramePr>
          <p:cNvPr id="10" name="Object 9"/>
          <p:cNvGraphicFramePr>
            <a:graphicFrameLocks noChangeAspect="1"/>
          </p:cNvGraphicFramePr>
          <p:nvPr/>
        </p:nvGraphicFramePr>
        <p:xfrm>
          <a:off x="574674" y="4310062"/>
          <a:ext cx="7921625" cy="2397125"/>
        </p:xfrm>
        <a:graphic>
          <a:graphicData uri="http://schemas.openxmlformats.org/presentationml/2006/ole">
            <mc:AlternateContent xmlns:mc="http://schemas.openxmlformats.org/markup-compatibility/2006">
              <mc:Choice xmlns:v="urn:schemas-microsoft-com:vml" Requires="v">
                <p:oleObj spid="_x0000_s89197" name="Visio" r:id="rId5" imgW="3811905" imgH="1443355" progId="Visio.Drawing.11">
                  <p:embed/>
                </p:oleObj>
              </mc:Choice>
              <mc:Fallback>
                <p:oleObj name="Visio" r:id="rId5" imgW="3811905" imgH="1443355" progId="Visio.Drawing.11">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t="24467" r="20845" b="12033"/>
                      <a:stretch>
                        <a:fillRect/>
                      </a:stretch>
                    </p:blipFill>
                    <p:spPr bwMode="auto">
                      <a:xfrm>
                        <a:off x="574674" y="4310062"/>
                        <a:ext cx="7921625" cy="2397125"/>
                      </a:xfrm>
                      <a:prstGeom prst="rect">
                        <a:avLst/>
                      </a:prstGeom>
                      <a:solidFill>
                        <a:srgbClr val="FFFFFF"/>
                      </a:solidFill>
                      <a:ln w="57150" cmpd="thickThin">
                        <a:solidFill>
                          <a:srgbClr val="FF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1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9"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1000" fill="hold"/>
                                        <p:tgtEl>
                                          <p:spTgt spid="8"/>
                                        </p:tgtEl>
                                        <p:attrNameLst>
                                          <p:attrName>ppt_x</p:attrName>
                                        </p:attrNameLst>
                                      </p:cBhvr>
                                      <p:tavLst>
                                        <p:tav tm="0">
                                          <p:val>
                                            <p:strVal val="#ppt_x-.2"/>
                                          </p:val>
                                        </p:tav>
                                        <p:tav tm="100000">
                                          <p:val>
                                            <p:strVal val="#ppt_x"/>
                                          </p:val>
                                        </p:tav>
                                      </p:tavLst>
                                    </p:anim>
                                    <p:anim calcmode="lin" valueType="num">
                                      <p:cBhvr>
                                        <p:cTn id="23" dur="10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24" dur="10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10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dissolve">
                                      <p:cBhvr>
                                        <p:cTn id="34"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9" grpId="0" autoUpdateAnimBg="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txBox="1">
            <a:spLocks noChangeArrowheads="1"/>
          </p:cNvSpPr>
          <p:nvPr/>
        </p:nvSpPr>
        <p:spPr bwMode="auto">
          <a:xfrm>
            <a:off x="233733" y="950928"/>
            <a:ext cx="8229600" cy="52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lang="en-US" altLang="zh-CN" sz="2800" u="sng">
                <a:solidFill>
                  <a:srgbClr val="000000"/>
                </a:solidFill>
                <a:latin typeface="Times New Roman" panose="02020603050405020304" pitchFamily="18" charset="0"/>
                <a:ea typeface="楷体" panose="02010609060101010101" pitchFamily="49" charset="-122"/>
                <a:cs typeface="Times New Roman" panose="02020603050405020304" pitchFamily="18" charset="0"/>
              </a:rPr>
              <a:t>b.</a:t>
            </a:r>
            <a:r>
              <a:rPr lang="zh-CN" altLang="en-US" sz="2800" u="sng">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在</a:t>
            </a:r>
            <a:r>
              <a:rPr lang="en-US" altLang="zh-CN" sz="2800" u="sng">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CMOS</a:t>
            </a:r>
            <a:r>
              <a:rPr lang="zh-CN" altLang="en-US" sz="2800" u="sng">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电路的输出端增加一级</a:t>
            </a:r>
            <a:r>
              <a:rPr lang="en-US" altLang="zh-CN" sz="2800" u="sng">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CMOS</a:t>
            </a:r>
            <a:r>
              <a:rPr lang="zh-CN" altLang="en-US" sz="2800" u="sng">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驱动器</a:t>
            </a:r>
          </a:p>
        </p:txBody>
      </p:sp>
      <p:graphicFrame>
        <p:nvGraphicFramePr>
          <p:cNvPr id="6" name="Object 6"/>
          <p:cNvGraphicFramePr>
            <a:graphicFrameLocks noChangeAspect="1"/>
          </p:cNvGraphicFramePr>
          <p:nvPr/>
        </p:nvGraphicFramePr>
        <p:xfrm>
          <a:off x="4262912" y="2166346"/>
          <a:ext cx="4681537" cy="2978150"/>
        </p:xfrm>
        <a:graphic>
          <a:graphicData uri="http://schemas.openxmlformats.org/presentationml/2006/ole">
            <mc:AlternateContent xmlns:mc="http://schemas.openxmlformats.org/markup-compatibility/2006">
              <mc:Choice xmlns:v="urn:schemas-microsoft-com:vml" Requires="v">
                <p:oleObj spid="_x0000_s90168" name="Visio" r:id="rId3" imgW="1938655" imgH="1244600" progId="Visio.Drawing.11">
                  <p:embed/>
                </p:oleObj>
              </mc:Choice>
              <mc:Fallback>
                <p:oleObj name="Visio" r:id="rId3" imgW="1938655" imgH="1244600" progId="Visio.Drawing.11">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l="8907" t="6946" r="9398" b="12003"/>
                      <a:stretch>
                        <a:fillRect/>
                      </a:stretch>
                    </p:blipFill>
                    <p:spPr bwMode="auto">
                      <a:xfrm>
                        <a:off x="4262912" y="2166346"/>
                        <a:ext cx="4681537" cy="2978150"/>
                      </a:xfrm>
                      <a:prstGeom prst="rect">
                        <a:avLst/>
                      </a:prstGeom>
                      <a:solidFill>
                        <a:srgbClr val="FFFFFF"/>
                      </a:solidFill>
                      <a:ln w="57150" cmpd="thickThin">
                        <a:solidFill>
                          <a:srgbClr val="FF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 Box 7"/>
          <p:cNvSpPr txBox="1">
            <a:spLocks noChangeArrowheads="1"/>
          </p:cNvSpPr>
          <p:nvPr/>
        </p:nvSpPr>
        <p:spPr bwMode="auto">
          <a:xfrm>
            <a:off x="233733" y="1527191"/>
            <a:ext cx="3924300"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如图所示，在</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4000</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系列的</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CMOS</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与非门后面接一个同相输出的</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CC4010</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，其输出低电平电流为</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I</a:t>
            </a:r>
            <a:r>
              <a:rPr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OL</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≥3.2mA</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，可驱动</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个</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74</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系列的</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TTL</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门电路；驱动门也可选择漏极开路门，如</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CC40107</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，其输出低电平电流为</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I</a:t>
            </a:r>
            <a:r>
              <a:rPr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OL</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≥16mA</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，可驱动</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10</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个</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74</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系列的</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TTL</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门电路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edge">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7"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225675" y="1471613"/>
            <a:ext cx="4733925" cy="3046412"/>
          </a:xfrm>
          <a:prstGeom prst="rect">
            <a:avLst/>
          </a:prstGeom>
          <a:noFill/>
        </p:spPr>
        <p:txBody>
          <a:bodyPr>
            <a:spAutoFit/>
          </a:bodyPr>
          <a:lstStyle/>
          <a:p>
            <a:pPr eaLnBrk="1" hangingPunct="1">
              <a:buFont typeface="Arial" panose="020B0604020202020204" pitchFamily="34" charset="0"/>
              <a:buNone/>
              <a:defRPr/>
            </a:pPr>
            <a:r>
              <a:rPr lang="zh-CN" altLang="en-US" sz="9600" noProof="1">
                <a:solidFill>
                  <a:schemeClr val="accent5">
                    <a:lumMod val="50000"/>
                  </a:schemeClr>
                </a:solidFill>
                <a:latin typeface="宋体" panose="02010600030101010101" pitchFamily="2" charset="-122"/>
              </a:rPr>
              <a:t>第三章</a:t>
            </a:r>
          </a:p>
          <a:p>
            <a:pPr eaLnBrk="1" hangingPunct="1">
              <a:buFont typeface="Arial" panose="020B0604020202020204" pitchFamily="34" charset="0"/>
              <a:buNone/>
              <a:defRPr/>
            </a:pPr>
            <a:r>
              <a:rPr lang="zh-CN" altLang="en-US" sz="9600" noProof="1">
                <a:solidFill>
                  <a:schemeClr val="accent5">
                    <a:lumMod val="50000"/>
                  </a:schemeClr>
                </a:solidFill>
                <a:latin typeface="宋体" panose="02010600030101010101" pitchFamily="2" charset="-122"/>
              </a:rPr>
              <a:t> 结束</a:t>
            </a: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9908" name="Text Box 4"/>
          <p:cNvSpPr txBox="1">
            <a:spLocks noChangeArrowheads="1"/>
          </p:cNvSpPr>
          <p:nvPr/>
        </p:nvSpPr>
        <p:spPr bwMode="auto">
          <a:xfrm>
            <a:off x="2771775" y="974312"/>
            <a:ext cx="3733800" cy="1016305"/>
          </a:xfrm>
          <a:prstGeom prst="rect">
            <a:avLst/>
          </a:prstGeom>
          <a:noFill/>
          <a:ln w="76200" cmpd="tri">
            <a:solidFill>
              <a:srgbClr val="66FF66"/>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r>
              <a:rPr lang="zh-CN" altLang="en-US" sz="6000">
                <a:latin typeface="楷体" panose="02010609060101010101" pitchFamily="49" charset="-122"/>
                <a:ea typeface="楷体" panose="02010609060101010101" pitchFamily="49" charset="-122"/>
              </a:rPr>
              <a:t>作     业</a:t>
            </a:r>
          </a:p>
        </p:txBody>
      </p:sp>
      <p:sp>
        <p:nvSpPr>
          <p:cNvPr id="379910" name="Rectangle 6"/>
          <p:cNvSpPr>
            <a:spLocks noGrp="1" noChangeArrowheads="1"/>
          </p:cNvSpPr>
          <p:nvPr>
            <p:ph type="body" idx="1"/>
          </p:nvPr>
        </p:nvSpPr>
        <p:spPr>
          <a:xfrm>
            <a:off x="611188" y="2414175"/>
            <a:ext cx="7772400" cy="4319587"/>
          </a:xfrm>
          <a:noFill/>
        </p:spPr>
        <p:txBody>
          <a:bodyPr/>
          <a:lstStyle/>
          <a:p>
            <a:r>
              <a:rPr lang="en-US" altLang="zh-CN" dirty="0">
                <a:latin typeface="楷体" panose="02010609060101010101" pitchFamily="49" charset="-122"/>
                <a:ea typeface="楷体" panose="02010609060101010101" pitchFamily="49" charset="-122"/>
              </a:rPr>
              <a:t>3.3</a:t>
            </a:r>
            <a:r>
              <a:rPr lang="zh-CN" altLang="en-US" dirty="0">
                <a:latin typeface="楷体" panose="02010609060101010101" pitchFamily="49" charset="-122"/>
                <a:ea typeface="楷体" panose="02010609060101010101" pitchFamily="49" charset="-122"/>
              </a:rPr>
              <a:t>，</a:t>
            </a:r>
          </a:p>
          <a:p>
            <a:r>
              <a:rPr lang="en-US" altLang="zh-CN" dirty="0">
                <a:latin typeface="楷体" panose="02010609060101010101" pitchFamily="49" charset="-122"/>
                <a:ea typeface="楷体" panose="02010609060101010101" pitchFamily="49" charset="-122"/>
              </a:rPr>
              <a:t>3.7</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b</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d</a:t>
            </a:r>
            <a:r>
              <a:rPr lang="zh-CN" altLang="en-US" dirty="0">
                <a:latin typeface="楷体" panose="02010609060101010101" pitchFamily="49" charset="-122"/>
                <a:ea typeface="楷体" panose="02010609060101010101" pitchFamily="49" charset="-122"/>
              </a:rPr>
              <a:t>），</a:t>
            </a:r>
          </a:p>
          <a:p>
            <a:r>
              <a:rPr lang="en-US" altLang="zh-CN" dirty="0">
                <a:latin typeface="楷体" panose="02010609060101010101" pitchFamily="49" charset="-122"/>
                <a:ea typeface="楷体" panose="02010609060101010101" pitchFamily="49" charset="-122"/>
              </a:rPr>
              <a:t>3.8</a:t>
            </a:r>
            <a:r>
              <a:rPr lang="zh-CN" altLang="en-US" dirty="0">
                <a:latin typeface="楷体" panose="02010609060101010101" pitchFamily="49" charset="-122"/>
                <a:ea typeface="楷体" panose="02010609060101010101" pitchFamily="49" charset="-122"/>
              </a:rPr>
              <a:t>，</a:t>
            </a:r>
          </a:p>
          <a:p>
            <a:r>
              <a:rPr lang="en-US" altLang="zh-CN" dirty="0">
                <a:latin typeface="楷体" panose="02010609060101010101" pitchFamily="49" charset="-122"/>
                <a:ea typeface="楷体" panose="02010609060101010101" pitchFamily="49" charset="-122"/>
              </a:rPr>
              <a:t>3.12</a:t>
            </a:r>
            <a:r>
              <a:rPr lang="zh-CN" altLang="en-US" dirty="0">
                <a:latin typeface="楷体" panose="02010609060101010101" pitchFamily="49" charset="-122"/>
                <a:ea typeface="楷体" panose="02010609060101010101" pitchFamily="49" charset="-122"/>
              </a:rPr>
              <a:t>，</a:t>
            </a:r>
          </a:p>
          <a:p>
            <a:r>
              <a:rPr lang="en-US" altLang="zh-CN" dirty="0">
                <a:latin typeface="楷体" panose="02010609060101010101" pitchFamily="49" charset="-122"/>
                <a:ea typeface="楷体" panose="02010609060101010101" pitchFamily="49" charset="-122"/>
              </a:rPr>
              <a:t>3.13</a:t>
            </a:r>
            <a:r>
              <a:rPr lang="zh-CN" altLang="en-US" dirty="0">
                <a:latin typeface="楷体" panose="02010609060101010101" pitchFamily="49" charset="-122"/>
                <a:ea typeface="楷体" panose="02010609060101010101" pitchFamily="49" charset="-122"/>
              </a:rPr>
              <a:t>，</a:t>
            </a:r>
          </a:p>
          <a:p>
            <a:r>
              <a:rPr lang="en-US" altLang="zh-CN" dirty="0">
                <a:latin typeface="楷体" panose="02010609060101010101" pitchFamily="49" charset="-122"/>
                <a:ea typeface="楷体" panose="02010609060101010101" pitchFamily="49" charset="-122"/>
              </a:rPr>
              <a:t>3.17</a:t>
            </a:r>
            <a:r>
              <a:rPr lang="zh-CN" altLang="en-US" dirty="0">
                <a:latin typeface="楷体" panose="02010609060101010101" pitchFamily="49" charset="-122"/>
                <a:ea typeface="楷体" panose="02010609060101010101" pitchFamily="49" charset="-122"/>
              </a:rPr>
              <a:t>，</a:t>
            </a:r>
          </a:p>
          <a:p>
            <a:r>
              <a:rPr lang="en-US" altLang="zh-CN" dirty="0">
                <a:latin typeface="楷体" panose="02010609060101010101" pitchFamily="49" charset="-122"/>
                <a:ea typeface="楷体" panose="02010609060101010101" pitchFamily="49" charset="-122"/>
              </a:rPr>
              <a:t>3.23</a:t>
            </a:r>
          </a:p>
          <a:p>
            <a:endParaRPr lang="en-US" altLang="zh-CN" dirty="0">
              <a:latin typeface="楷体" panose="02010609060101010101" pitchFamily="49" charset="-122"/>
              <a:ea typeface="楷体" panose="02010609060101010101" pitchFamily="49" charset="-122"/>
            </a:endParaRPr>
          </a:p>
          <a:p>
            <a:endParaRPr lang="en-US" altLang="zh-CN" sz="2800" dirty="0">
              <a:latin typeface="楷体" panose="02010609060101010101" pitchFamily="49" charset="-122"/>
              <a:ea typeface="楷体" panose="02010609060101010101" pitchFamily="49" charset="-122"/>
            </a:endParaRPr>
          </a:p>
        </p:txBody>
      </p:sp>
      <p:sp>
        <p:nvSpPr>
          <p:cNvPr id="4" name="Rectangle 2"/>
          <p:cNvSpPr txBox="1">
            <a:spLocks noChangeArrowheads="1"/>
          </p:cNvSpPr>
          <p:nvPr/>
        </p:nvSpPr>
        <p:spPr>
          <a:xfrm>
            <a:off x="2629255" y="68367"/>
            <a:ext cx="6629400" cy="838200"/>
          </a:xfrm>
          <a:prstGeom prst="rect">
            <a:avLst/>
          </a:prstGeom>
          <a:noFill/>
          <a:extLst>
            <a:ext uri="{909E8E84-426E-40DD-AFC4-6F175D3DCCD1}">
              <a14:hiddenFill xmlns:a14="http://schemas.microsoft.com/office/drawing/2010/main">
                <a:solidFill>
                  <a:srgbClr val="FFFFFF"/>
                </a:solidFill>
              </a14:hiddenFill>
            </a:ext>
          </a:ex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b="1" dirty="0">
                <a:latin typeface="楷体" panose="02010609060101010101" pitchFamily="49" charset="-122"/>
                <a:ea typeface="楷体" panose="02010609060101010101" pitchFamily="49" charset="-122"/>
              </a:rPr>
              <a:t>第三章 门电路</a:t>
            </a: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3-2-3"/>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l="22014" r="25901" b="66060"/>
          <a:stretch>
            <a:fillRect/>
          </a:stretch>
        </p:blipFill>
        <p:spPr bwMode="auto">
          <a:xfrm>
            <a:off x="2290" y="1511978"/>
            <a:ext cx="4353810" cy="226501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2151" name="组合 262150"/>
          <p:cNvGrpSpPr/>
          <p:nvPr/>
        </p:nvGrpSpPr>
        <p:grpSpPr bwMode="auto">
          <a:xfrm>
            <a:off x="4356100" y="1823949"/>
            <a:ext cx="4787900" cy="4770437"/>
            <a:chOff x="2744" y="1162"/>
            <a:chExt cx="3016" cy="3005"/>
          </a:xfrm>
        </p:grpSpPr>
        <p:pic>
          <p:nvPicPr>
            <p:cNvPr id="18438" name="图片 262147"/>
            <p:cNvPicPr>
              <a:picLocks noChangeAspect="1" noChangeArrowheads="1"/>
            </p:cNvPicPr>
            <p:nvPr/>
          </p:nvPicPr>
          <p:blipFill>
            <a:blip r:embed="rId4" cstate="print">
              <a:extLst>
                <a:ext uri="{28A0092B-C50C-407E-A947-70E740481C1C}">
                  <a14:useLocalDpi xmlns:a14="http://schemas.microsoft.com/office/drawing/2010/main" val="0"/>
                </a:ext>
              </a:extLst>
            </a:blip>
            <a:srcRect l="8215" t="4475" r="4778" b="2994"/>
            <a:stretch>
              <a:fillRect/>
            </a:stretch>
          </p:blipFill>
          <p:spPr bwMode="auto">
            <a:xfrm>
              <a:off x="3152" y="1162"/>
              <a:ext cx="2249" cy="2631"/>
            </a:xfrm>
            <a:prstGeom prst="rect">
              <a:avLst/>
            </a:prstGeom>
            <a:solidFill>
              <a:schemeClr val="bg1"/>
            </a:solidFill>
            <a:ln w="57150" cmpd="thickThin">
              <a:solidFill>
                <a:srgbClr val="FF3300"/>
              </a:solidFill>
              <a:miter lim="800000"/>
              <a:headEnd/>
              <a:tailEnd/>
            </a:ln>
          </p:spPr>
        </p:pic>
        <p:sp>
          <p:nvSpPr>
            <p:cNvPr id="18439" name="矩形 262149"/>
            <p:cNvSpPr>
              <a:spLocks noChangeArrowheads="1"/>
            </p:cNvSpPr>
            <p:nvPr/>
          </p:nvSpPr>
          <p:spPr bwMode="auto">
            <a:xfrm>
              <a:off x="2744" y="3838"/>
              <a:ext cx="3016"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a:latin typeface="楷体" panose="02010609060101010101" pitchFamily="49" charset="-122"/>
                  <a:ea typeface="楷体" panose="02010609060101010101" pitchFamily="49" charset="-122"/>
                </a:rPr>
                <a:t>    </a:t>
              </a:r>
              <a:r>
                <a:rPr lang="zh-CN" altLang="en-US" sz="2800">
                  <a:latin typeface="楷体" panose="02010609060101010101" pitchFamily="49" charset="-122"/>
                  <a:ea typeface="楷体" panose="02010609060101010101" pitchFamily="49" charset="-122"/>
                </a:rPr>
                <a:t>二极管动态电流波形</a:t>
              </a:r>
            </a:p>
          </p:txBody>
        </p:sp>
      </p:grpSp>
      <p:sp>
        <p:nvSpPr>
          <p:cNvPr id="262152" name="文本框 262151"/>
          <p:cNvSpPr txBox="1">
            <a:spLocks noChangeArrowheads="1"/>
          </p:cNvSpPr>
          <p:nvPr/>
        </p:nvSpPr>
        <p:spPr bwMode="auto">
          <a:xfrm>
            <a:off x="169859" y="3708152"/>
            <a:ext cx="4681537"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在输入电压转换状态的瞬间，二极管由反向截止到正向导通时，内电场的建立需要一定的时间，所以二极管电流的上升相对缓慢。</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400" noProof="1">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400" noProof="1">
                <a:latin typeface="Times New Roman" panose="02020603050405020304" pitchFamily="18" charset="0"/>
                <a:ea typeface="楷体" panose="02010609060101010101" pitchFamily="49" charset="-122"/>
                <a:cs typeface="Times New Roman" panose="02020603050405020304" pitchFamily="18" charset="0"/>
              </a:rPr>
              <a:t>将二极管由截止转向导通所需的时间称为</a:t>
            </a:r>
            <a:r>
              <a:rPr lang="zh-CN" altLang="en-US" sz="2400" b="1" noProof="1">
                <a:effectLst>
                  <a:outerShdw blurRad="38100" dist="38100" dir="2700000">
                    <a:srgbClr val="C0C0C0"/>
                  </a:outerShdw>
                </a:effectLst>
                <a:latin typeface="Times New Roman" panose="02020603050405020304" pitchFamily="18" charset="0"/>
                <a:ea typeface="楷体" panose="02010609060101010101" pitchFamily="49" charset="-122"/>
                <a:cs typeface="Times New Roman" panose="02020603050405020304" pitchFamily="18" charset="0"/>
              </a:rPr>
              <a:t>正向</a:t>
            </a:r>
            <a:r>
              <a:rPr lang="zh-CN" altLang="en-US" sz="2400" b="1" noProof="1">
                <a:latin typeface="Times New Roman" panose="02020603050405020304" pitchFamily="18" charset="0"/>
                <a:ea typeface="楷体" panose="02010609060101010101" pitchFamily="49" charset="-122"/>
                <a:cs typeface="Times New Roman" panose="02020603050405020304" pitchFamily="18" charset="0"/>
              </a:rPr>
              <a:t>恢复时间</a:t>
            </a:r>
            <a:r>
              <a:rPr lang="zh-CN" altLang="en-US" sz="2400" noProof="1">
                <a:latin typeface="Times New Roman" panose="02020603050405020304" pitchFamily="18" charset="0"/>
                <a:ea typeface="楷体" panose="02010609060101010101" pitchFamily="49" charset="-122"/>
                <a:cs typeface="Times New Roman" panose="02020603050405020304" pitchFamily="18" charset="0"/>
              </a:rPr>
              <a:t>（开通时间）</a:t>
            </a:r>
            <a:r>
              <a:rPr lang="en-US" altLang="zh-CN" sz="2400" i="1" noProof="1">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baseline="-25000" noProof="1">
                <a:latin typeface="Times New Roman" panose="02020603050405020304" pitchFamily="18" charset="0"/>
                <a:ea typeface="楷体" panose="02010609060101010101" pitchFamily="49" charset="-122"/>
                <a:cs typeface="Times New Roman" panose="02020603050405020304" pitchFamily="18" charset="0"/>
              </a:rPr>
              <a:t>on</a:t>
            </a:r>
            <a:r>
              <a:rPr lang="zh-CN" altLang="en-US" sz="2400" noProof="1">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0" name="圆角矩形标注 9"/>
          <p:cNvSpPr>
            <a:spLocks noChangeArrowheads="1"/>
          </p:cNvSpPr>
          <p:nvPr/>
        </p:nvSpPr>
        <p:spPr bwMode="auto">
          <a:xfrm>
            <a:off x="4621857" y="4077811"/>
            <a:ext cx="763886" cy="719138"/>
          </a:xfrm>
          <a:prstGeom prst="wedgeRoundRectCallout">
            <a:avLst>
              <a:gd name="adj1" fmla="val 158579"/>
              <a:gd name="adj2" fmla="val 82009"/>
              <a:gd name="adj3" fmla="val 16667"/>
            </a:avLst>
          </a:prstGeom>
          <a:solidFill>
            <a:schemeClr val="accent1"/>
          </a:solidFill>
          <a:ln w="12700" cap="sq">
            <a:solidFill>
              <a:schemeClr val="tx1"/>
            </a:solidFill>
            <a:miter lim="800000"/>
            <a:headEnd type="none" w="sm" len="sm"/>
            <a:tailEnd type="none" w="sm" len="sm"/>
          </a:ln>
        </p:spPr>
        <p:txBody>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i="1" dirty="0">
                <a:latin typeface="Times New Roman" panose="02020603050405020304" pitchFamily="18" charset="0"/>
                <a:ea typeface="楷体" panose="02010609060101010101" pitchFamily="49" charset="-122"/>
                <a:cs typeface="Times New Roman" panose="02020603050405020304" pitchFamily="18" charset="0"/>
              </a:rPr>
              <a:t>t</a:t>
            </a:r>
            <a:r>
              <a:rPr lang="en-US" altLang="zh-CN" sz="2800" baseline="-25000" dirty="0">
                <a:latin typeface="Times New Roman" panose="02020603050405020304" pitchFamily="18" charset="0"/>
                <a:ea typeface="楷体" panose="02010609060101010101" pitchFamily="49" charset="-122"/>
                <a:cs typeface="Times New Roman" panose="02020603050405020304" pitchFamily="18" charset="0"/>
              </a:rPr>
              <a:t>on</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2" name="文本框 57348"/>
          <p:cNvSpPr txBox="1">
            <a:spLocks noChangeArrowheads="1"/>
          </p:cNvSpPr>
          <p:nvPr/>
        </p:nvSpPr>
        <p:spPr bwMode="auto">
          <a:xfrm>
            <a:off x="3603137" y="189335"/>
            <a:ext cx="545196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3000" b="1" dirty="0">
                <a:latin typeface="Times New Roman" panose="02020603050405020304" pitchFamily="18" charset="0"/>
                <a:ea typeface="楷体" panose="02010609060101010101" pitchFamily="49" charset="-122"/>
                <a:cs typeface="Times New Roman" panose="02020603050405020304" pitchFamily="18" charset="0"/>
              </a:rPr>
              <a:t>3.2.1 </a:t>
            </a:r>
            <a:r>
              <a:rPr lang="zh-CN" altLang="en-US" sz="3000" b="1" dirty="0">
                <a:latin typeface="Times New Roman" panose="02020603050405020304" pitchFamily="18" charset="0"/>
                <a:ea typeface="楷体" panose="02010609060101010101" pitchFamily="49" charset="-122"/>
                <a:cs typeface="Times New Roman" panose="02020603050405020304" pitchFamily="18" charset="0"/>
              </a:rPr>
              <a:t>半导体二极管的开关特性</a:t>
            </a:r>
          </a:p>
        </p:txBody>
      </p:sp>
      <p:sp>
        <p:nvSpPr>
          <p:cNvPr id="13" name="矩形 12"/>
          <p:cNvSpPr>
            <a:spLocks noRot="1"/>
          </p:cNvSpPr>
          <p:nvPr/>
        </p:nvSpPr>
        <p:spPr>
          <a:xfrm>
            <a:off x="619497" y="1164543"/>
            <a:ext cx="4249737" cy="457200"/>
          </a:xfrm>
          <a:prstGeom prst="rect">
            <a:avLst/>
          </a:prstGeom>
          <a:noFill/>
          <a:ln w="9525">
            <a:noFill/>
          </a:ln>
        </p:spPr>
        <p:txBody>
          <a:bodyPr anchor="ctr"/>
          <a:lstStyle>
            <a:lvl1pPr marL="0" lvl="0" indent="0" algn="ctr" defTabSz="914400" rtl="0" eaLnBrk="1" fontAlgn="base" latinLnBrk="0" hangingPunct="1">
              <a:lnSpc>
                <a:spcPct val="100000"/>
              </a:lnSpc>
              <a:spcBef>
                <a:spcPct val="0"/>
              </a:spcBef>
              <a:spcAft>
                <a:spcPct val="0"/>
              </a:spcAft>
              <a:buNone/>
              <a:defRPr sz="4400" u="none" kern="1200" baseline="0">
                <a:solidFill>
                  <a:srgbClr val="000000"/>
                </a:solidFill>
                <a:effectLst>
                  <a:outerShdw blurRad="38100" dist="38100" dir="2700000">
                    <a:srgbClr val="C0C0C0"/>
                  </a:outerShdw>
                </a:effectLst>
                <a:latin typeface="Tahoma" panose="020B0604030504040204" pitchFamily="34" charset="0"/>
                <a:ea typeface="宋体" panose="02010600030101010101" pitchFamily="2" charset="-122"/>
              </a:defRPr>
            </a:lvl1pPr>
          </a:lstStyle>
          <a:p>
            <a:pPr algn="l">
              <a:buFont typeface="Arial" panose="020B0604020202020204" pitchFamily="34" charset="0"/>
              <a:buNone/>
              <a:defRPr/>
            </a:pPr>
            <a:r>
              <a:rPr lang="en-US" altLang="zh-CN" sz="2800" u="sng" noProof="1">
                <a:effectLst/>
                <a:latin typeface="楷体" panose="02010609060101010101" pitchFamily="49" charset="-122"/>
                <a:ea typeface="楷体" panose="02010609060101010101" pitchFamily="49" charset="-122"/>
              </a:rPr>
              <a:t>2. </a:t>
            </a:r>
            <a:r>
              <a:rPr lang="zh-CN" altLang="en-US" sz="2800" u="sng" noProof="1">
                <a:effectLst/>
                <a:latin typeface="楷体" panose="02010609060101010101" pitchFamily="49" charset="-122"/>
                <a:ea typeface="楷体" panose="02010609060101010101" pitchFamily="49" charset="-122"/>
              </a:rPr>
              <a:t>二极管动态开关特性</a:t>
            </a:r>
          </a:p>
        </p:txBody>
      </p:sp>
      <p:sp>
        <p:nvSpPr>
          <p:cNvPr id="14" name="矩形 13"/>
          <p:cNvSpPr/>
          <p:nvPr/>
        </p:nvSpPr>
        <p:spPr>
          <a:xfrm>
            <a:off x="5845680" y="3527203"/>
            <a:ext cx="318050" cy="180949"/>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5" name="矩形 14"/>
          <p:cNvSpPr/>
          <p:nvPr/>
        </p:nvSpPr>
        <p:spPr>
          <a:xfrm>
            <a:off x="5860775" y="5311553"/>
            <a:ext cx="302955" cy="180949"/>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6" name="矩形 15"/>
          <p:cNvSpPr/>
          <p:nvPr/>
        </p:nvSpPr>
        <p:spPr>
          <a:xfrm>
            <a:off x="6128705" y="2161953"/>
            <a:ext cx="103720" cy="1455724"/>
          </a:xfrm>
          <a:prstGeom prst="rect">
            <a:avLst/>
          </a:prstGeom>
          <a:solidFill>
            <a:schemeClr val="accent6">
              <a:lumMod val="75000"/>
              <a:alpha val="19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7" name="矩形 16"/>
          <p:cNvSpPr/>
          <p:nvPr/>
        </p:nvSpPr>
        <p:spPr>
          <a:xfrm>
            <a:off x="6163730" y="4540250"/>
            <a:ext cx="249770" cy="952252"/>
          </a:xfrm>
          <a:prstGeom prst="rect">
            <a:avLst/>
          </a:prstGeom>
          <a:solidFill>
            <a:schemeClr val="accent6">
              <a:lumMod val="75000"/>
              <a:alpha val="19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2151"/>
                                        </p:tgtEl>
                                        <p:attrNameLst>
                                          <p:attrName>style.visibility</p:attrName>
                                        </p:attrNameLst>
                                      </p:cBhvr>
                                      <p:to>
                                        <p:strVal val="visible"/>
                                      </p:to>
                                    </p:set>
                                    <p:animEffect transition="in" filter="dissolve">
                                      <p:cBhvr>
                                        <p:cTn id="12" dur="500"/>
                                        <p:tgtEl>
                                          <p:spTgt spid="26215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262152">
                                            <p:txEl>
                                              <p:pRg st="0" end="0"/>
                                            </p:txEl>
                                          </p:spTgt>
                                        </p:tgtEl>
                                        <p:attrNameLst>
                                          <p:attrName>style.visibility</p:attrName>
                                        </p:attrNameLst>
                                      </p:cBhvr>
                                      <p:to>
                                        <p:strVal val="visible"/>
                                      </p:to>
                                    </p:set>
                                    <p:animEffect transition="in" filter="barn(inVertical)">
                                      <p:cBhvr>
                                        <p:cTn id="32" dur="500"/>
                                        <p:tgtEl>
                                          <p:spTgt spid="262152">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down)">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dissolv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262152">
                                            <p:txEl>
                                              <p:pRg st="2" end="2"/>
                                            </p:txEl>
                                          </p:spTgt>
                                        </p:tgtEl>
                                        <p:attrNameLst>
                                          <p:attrName>style.visibility</p:attrName>
                                        </p:attrNameLst>
                                      </p:cBhvr>
                                      <p:to>
                                        <p:strVal val="visible"/>
                                      </p:to>
                                    </p:set>
                                    <p:animEffect transition="in" filter="barn(inVertical)">
                                      <p:cBhvr>
                                        <p:cTn id="47" dur="500"/>
                                        <p:tgtEl>
                                          <p:spTgt spid="26215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4" grpId="0" animBg="1"/>
      <p:bldP spid="15" grpId="0" animBg="1"/>
      <p:bldP spid="16" grpId="0" animBg="1"/>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8" descr="3-2-3"/>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l="27295" t="2055" r="28910" b="68155"/>
          <a:stretch>
            <a:fillRect/>
          </a:stretch>
        </p:blipFill>
        <p:spPr bwMode="auto">
          <a:xfrm>
            <a:off x="482600" y="995940"/>
            <a:ext cx="3619500" cy="196564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7" name="文本框 18446"/>
          <p:cNvSpPr txBox="1"/>
          <p:nvPr/>
        </p:nvSpPr>
        <p:spPr>
          <a:xfrm>
            <a:off x="187930" y="3062626"/>
            <a:ext cx="4778703" cy="3785652"/>
          </a:xfrm>
          <a:prstGeom prst="rect">
            <a:avLst/>
          </a:prstGeom>
          <a:noFill/>
          <a:ln w="12700">
            <a:noFill/>
          </a:ln>
        </p:spPr>
        <p:txBody>
          <a:bodyPr wrap="square">
            <a:spAutoFit/>
          </a:bodyPr>
          <a:lstStyle/>
          <a:p>
            <a:pPr>
              <a:defRP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当二极管由正向导通到反向截止时，二极管的电流迅速衰减并产生一个大的反向电流，最终趋向饱和，这个过程也需要一定的时间。</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a:defRPr/>
            </a:pPr>
            <a:endParaRPr lang="en-US" altLang="zh-CN" sz="2400" noProof="1">
              <a:latin typeface="Times New Roman" panose="02020603050405020304" pitchFamily="18" charset="0"/>
              <a:ea typeface="楷体" panose="02010609060101010101" pitchFamily="49" charset="-122"/>
              <a:cs typeface="Times New Roman" panose="02020603050405020304" pitchFamily="18" charset="0"/>
            </a:endParaRPr>
          </a:p>
          <a:p>
            <a:pPr>
              <a:defRPr/>
            </a:pPr>
            <a:r>
              <a:rPr lang="zh-CN" altLang="en-US" sz="2400" noProof="1">
                <a:latin typeface="Times New Roman" panose="02020603050405020304" pitchFamily="18" charset="0"/>
                <a:ea typeface="楷体" panose="02010609060101010101" pitchFamily="49" charset="-122"/>
                <a:cs typeface="Times New Roman" panose="02020603050405020304" pitchFamily="18" charset="0"/>
              </a:rPr>
              <a:t>二极管由导通转向截止所需的时间称为</a:t>
            </a:r>
            <a:r>
              <a:rPr lang="zh-CN" altLang="en-US" sz="2400" b="1" noProof="1">
                <a:latin typeface="Times New Roman" panose="02020603050405020304" pitchFamily="18" charset="0"/>
                <a:ea typeface="楷体" panose="02010609060101010101" pitchFamily="49" charset="-122"/>
                <a:cs typeface="Times New Roman" panose="02020603050405020304" pitchFamily="18" charset="0"/>
              </a:rPr>
              <a:t>反向恢复时间</a:t>
            </a:r>
            <a:r>
              <a:rPr lang="zh-CN" altLang="en-US" sz="2400" noProof="1">
                <a:latin typeface="Times New Roman" panose="02020603050405020304" pitchFamily="18" charset="0"/>
                <a:ea typeface="楷体" panose="02010609060101010101" pitchFamily="49" charset="-122"/>
                <a:cs typeface="Times New Roman" panose="02020603050405020304" pitchFamily="18" charset="0"/>
              </a:rPr>
              <a:t>（关断时间）</a:t>
            </a:r>
            <a:r>
              <a:rPr lang="en-US" altLang="zh-CN" sz="2400" i="1" noProof="1">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baseline="-25000" noProof="1">
                <a:latin typeface="Times New Roman" panose="02020603050405020304" pitchFamily="18" charset="0"/>
                <a:ea typeface="楷体" panose="02010609060101010101" pitchFamily="49" charset="-122"/>
                <a:cs typeface="Times New Roman" panose="02020603050405020304" pitchFamily="18" charset="0"/>
              </a:rPr>
              <a:t>re</a:t>
            </a:r>
            <a:r>
              <a:rPr lang="zh-CN" altLang="en-US" sz="2400" noProof="1">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noProof="1">
              <a:latin typeface="Times New Roman" panose="02020603050405020304" pitchFamily="18" charset="0"/>
              <a:ea typeface="楷体" panose="02010609060101010101" pitchFamily="49" charset="-122"/>
              <a:cs typeface="Times New Roman" panose="02020603050405020304" pitchFamily="18" charset="0"/>
            </a:endParaRPr>
          </a:p>
          <a:p>
            <a:pPr>
              <a:defRPr/>
            </a:pPr>
            <a:endParaRPr lang="en-US" altLang="zh-CN" sz="2400" i="1" noProof="1">
              <a:latin typeface="Times New Roman" panose="02020603050405020304" pitchFamily="18" charset="0"/>
              <a:ea typeface="楷体" panose="02010609060101010101" pitchFamily="49" charset="-122"/>
              <a:cs typeface="Times New Roman" panose="02020603050405020304" pitchFamily="18" charset="0"/>
            </a:endParaRPr>
          </a:p>
          <a:p>
            <a:pPr>
              <a:defRPr/>
            </a:pPr>
            <a:r>
              <a:rPr lang="en-US" altLang="zh-CN" sz="2400" i="1" noProof="1">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baseline="-25000" noProof="1">
                <a:latin typeface="Times New Roman" panose="02020603050405020304" pitchFamily="18" charset="0"/>
                <a:ea typeface="楷体" panose="02010609060101010101" pitchFamily="49" charset="-122"/>
                <a:cs typeface="Times New Roman" panose="02020603050405020304" pitchFamily="18" charset="0"/>
              </a:rPr>
              <a:t>on</a:t>
            </a:r>
            <a:r>
              <a:rPr lang="zh-CN" altLang="en-US" sz="2400" noProof="1">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i="1" noProof="1">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baseline="-25000" noProof="1">
                <a:latin typeface="Times New Roman" panose="02020603050405020304" pitchFamily="18" charset="0"/>
                <a:ea typeface="楷体" panose="02010609060101010101" pitchFamily="49" charset="-122"/>
                <a:cs typeface="Times New Roman" panose="02020603050405020304" pitchFamily="18" charset="0"/>
              </a:rPr>
              <a:t>re</a:t>
            </a:r>
            <a:r>
              <a:rPr lang="zh-CN" altLang="en-US" sz="2400" noProof="1">
                <a:latin typeface="Times New Roman" panose="02020603050405020304" pitchFamily="18" charset="0"/>
                <a:ea typeface="楷体" panose="02010609060101010101" pitchFamily="49" charset="-122"/>
                <a:cs typeface="Times New Roman" panose="02020603050405020304" pitchFamily="18" charset="0"/>
              </a:rPr>
              <a:t>统称为</a:t>
            </a:r>
            <a:r>
              <a:rPr lang="zh-CN" altLang="en-US" sz="2400" b="1" noProof="1">
                <a:latin typeface="Times New Roman" panose="02020603050405020304" pitchFamily="18" charset="0"/>
                <a:ea typeface="楷体" panose="02010609060101010101" pitchFamily="49" charset="-122"/>
                <a:cs typeface="Times New Roman" panose="02020603050405020304" pitchFamily="18" charset="0"/>
              </a:rPr>
              <a:t>二极管的开关时间</a:t>
            </a:r>
            <a:r>
              <a:rPr lang="zh-CN" altLang="en-US" sz="2400" noProof="1">
                <a:latin typeface="Times New Roman" panose="02020603050405020304" pitchFamily="18" charset="0"/>
                <a:ea typeface="楷体" panose="02010609060101010101" pitchFamily="49" charset="-122"/>
                <a:cs typeface="Times New Roman" panose="02020603050405020304" pitchFamily="18" charset="0"/>
              </a:rPr>
              <a:t>，一般</a:t>
            </a:r>
            <a:r>
              <a:rPr lang="en-US" altLang="zh-CN" sz="2400" i="1" noProof="1">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baseline="-25000" noProof="1">
                <a:latin typeface="Times New Roman" panose="02020603050405020304" pitchFamily="18" charset="0"/>
                <a:ea typeface="楷体" panose="02010609060101010101" pitchFamily="49" charset="-122"/>
                <a:cs typeface="Times New Roman" panose="02020603050405020304" pitchFamily="18" charset="0"/>
              </a:rPr>
              <a:t>on</a:t>
            </a:r>
            <a:r>
              <a:rPr lang="en-US" altLang="zh-CN" sz="2400" noProof="1">
                <a:latin typeface="Times New Roman" panose="02020603050405020304" pitchFamily="18" charset="0"/>
                <a:ea typeface="楷体" panose="02010609060101010101" pitchFamily="49" charset="-122"/>
                <a:cs typeface="Times New Roman" panose="02020603050405020304" pitchFamily="18" charset="0"/>
              </a:rPr>
              <a:t>&lt;&lt; </a:t>
            </a:r>
            <a:r>
              <a:rPr lang="en-US" altLang="zh-CN" sz="2400" i="1" noProof="1">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baseline="-25000" noProof="1">
                <a:latin typeface="Times New Roman" panose="02020603050405020304" pitchFamily="18" charset="0"/>
                <a:ea typeface="楷体" panose="02010609060101010101" pitchFamily="49" charset="-122"/>
                <a:cs typeface="Times New Roman" panose="02020603050405020304" pitchFamily="18" charset="0"/>
              </a:rPr>
              <a:t>re</a:t>
            </a:r>
            <a:r>
              <a:rPr lang="zh-CN" altLang="en-US" sz="2400" noProof="1">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noProof="1">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18448" name="组合 18447"/>
          <p:cNvGrpSpPr/>
          <p:nvPr/>
        </p:nvGrpSpPr>
        <p:grpSpPr bwMode="auto">
          <a:xfrm>
            <a:off x="4580546" y="1113149"/>
            <a:ext cx="4787900" cy="4770438"/>
            <a:chOff x="2744" y="1162"/>
            <a:chExt cx="3016" cy="3005"/>
          </a:xfrm>
        </p:grpSpPr>
        <p:pic>
          <p:nvPicPr>
            <p:cNvPr id="19463" name="图片 18448"/>
            <p:cNvPicPr>
              <a:picLocks noChangeAspect="1" noChangeArrowheads="1"/>
            </p:cNvPicPr>
            <p:nvPr/>
          </p:nvPicPr>
          <p:blipFill>
            <a:blip r:embed="rId4" cstate="print">
              <a:extLst>
                <a:ext uri="{28A0092B-C50C-407E-A947-70E740481C1C}">
                  <a14:useLocalDpi xmlns:a14="http://schemas.microsoft.com/office/drawing/2010/main" val="0"/>
                </a:ext>
              </a:extLst>
            </a:blip>
            <a:srcRect l="8215" t="4475" r="4778" b="2994"/>
            <a:stretch>
              <a:fillRect/>
            </a:stretch>
          </p:blipFill>
          <p:spPr bwMode="auto">
            <a:xfrm>
              <a:off x="3152" y="1162"/>
              <a:ext cx="2249" cy="2631"/>
            </a:xfrm>
            <a:prstGeom prst="rect">
              <a:avLst/>
            </a:prstGeom>
            <a:solidFill>
              <a:schemeClr val="bg1"/>
            </a:solidFill>
            <a:ln w="57150" cmpd="thickThin">
              <a:solidFill>
                <a:srgbClr val="FF3300"/>
              </a:solidFill>
              <a:miter lim="800000"/>
              <a:headEnd/>
              <a:tailEnd/>
            </a:ln>
          </p:spPr>
        </p:pic>
        <p:sp>
          <p:nvSpPr>
            <p:cNvPr id="19464" name="矩形 18449"/>
            <p:cNvSpPr>
              <a:spLocks noChangeArrowheads="1"/>
            </p:cNvSpPr>
            <p:nvPr/>
          </p:nvSpPr>
          <p:spPr bwMode="auto">
            <a:xfrm>
              <a:off x="2744" y="3838"/>
              <a:ext cx="3016"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二极管动态电流波形</a:t>
              </a:r>
            </a:p>
          </p:txBody>
        </p:sp>
      </p:grpSp>
      <p:sp>
        <p:nvSpPr>
          <p:cNvPr id="18451" name="圆角矩形标注 18450"/>
          <p:cNvSpPr>
            <a:spLocks noChangeArrowheads="1"/>
          </p:cNvSpPr>
          <p:nvPr/>
        </p:nvSpPr>
        <p:spPr bwMode="auto">
          <a:xfrm>
            <a:off x="8252433" y="5939149"/>
            <a:ext cx="546101" cy="557904"/>
          </a:xfrm>
          <a:prstGeom prst="wedgeRoundRectCallout">
            <a:avLst>
              <a:gd name="adj1" fmla="val -167425"/>
              <a:gd name="adj2" fmla="val -216300"/>
              <a:gd name="adj3" fmla="val 16667"/>
            </a:avLst>
          </a:prstGeom>
          <a:solidFill>
            <a:schemeClr val="accent1"/>
          </a:solidFill>
          <a:ln w="12700" cap="sq">
            <a:solidFill>
              <a:schemeClr val="tx1"/>
            </a:solidFill>
            <a:miter lim="800000"/>
            <a:headEnd type="none" w="sm" len="sm"/>
            <a:tailEnd type="none" w="sm" len="sm"/>
          </a:ln>
        </p:spPr>
        <p:txBody>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i="1" dirty="0" err="1">
                <a:latin typeface="Times New Roman" panose="02020603050405020304" pitchFamily="18" charset="0"/>
                <a:ea typeface="楷体" panose="02010609060101010101" pitchFamily="49" charset="-122"/>
                <a:cs typeface="Times New Roman" panose="02020603050405020304" pitchFamily="18" charset="0"/>
              </a:rPr>
              <a:t>t</a:t>
            </a:r>
            <a:r>
              <a:rPr lang="en-US" altLang="zh-CN" sz="2800" baseline="-25000" dirty="0" err="1">
                <a:latin typeface="Times New Roman" panose="02020603050405020304" pitchFamily="18" charset="0"/>
                <a:ea typeface="楷体" panose="02010609060101010101" pitchFamily="49" charset="-122"/>
                <a:cs typeface="Times New Roman" panose="02020603050405020304" pitchFamily="18" charset="0"/>
              </a:rPr>
              <a:t>re</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2" name="文本框 57348"/>
          <p:cNvSpPr txBox="1">
            <a:spLocks noChangeArrowheads="1"/>
          </p:cNvSpPr>
          <p:nvPr/>
        </p:nvSpPr>
        <p:spPr bwMode="auto">
          <a:xfrm>
            <a:off x="3603137" y="189335"/>
            <a:ext cx="545196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3000" b="1" dirty="0">
                <a:latin typeface="Times New Roman" panose="02020603050405020304" pitchFamily="18" charset="0"/>
                <a:ea typeface="楷体" panose="02010609060101010101" pitchFamily="49" charset="-122"/>
                <a:cs typeface="Times New Roman" panose="02020603050405020304" pitchFamily="18" charset="0"/>
              </a:rPr>
              <a:t>3.2.1 </a:t>
            </a:r>
            <a:r>
              <a:rPr lang="zh-CN" altLang="en-US" sz="3000" b="1" dirty="0">
                <a:latin typeface="Times New Roman" panose="02020603050405020304" pitchFamily="18" charset="0"/>
                <a:ea typeface="楷体" panose="02010609060101010101" pitchFamily="49" charset="-122"/>
                <a:cs typeface="Times New Roman" panose="02020603050405020304" pitchFamily="18" charset="0"/>
              </a:rPr>
              <a:t>半导体二极管的开关特性</a:t>
            </a:r>
          </a:p>
        </p:txBody>
      </p:sp>
      <p:sp>
        <p:nvSpPr>
          <p:cNvPr id="15" name="矩形 14"/>
          <p:cNvSpPr/>
          <p:nvPr/>
        </p:nvSpPr>
        <p:spPr>
          <a:xfrm>
            <a:off x="7433816" y="1467734"/>
            <a:ext cx="103720" cy="1455724"/>
          </a:xfrm>
          <a:prstGeom prst="rect">
            <a:avLst/>
          </a:prstGeom>
          <a:solidFill>
            <a:schemeClr val="accent6">
              <a:lumMod val="75000"/>
              <a:alpha val="19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6" name="矩形 15"/>
          <p:cNvSpPr/>
          <p:nvPr/>
        </p:nvSpPr>
        <p:spPr>
          <a:xfrm>
            <a:off x="7362966" y="3846030"/>
            <a:ext cx="249770" cy="1351611"/>
          </a:xfrm>
          <a:prstGeom prst="rect">
            <a:avLst/>
          </a:prstGeom>
          <a:solidFill>
            <a:schemeClr val="accent6">
              <a:lumMod val="75000"/>
              <a:alpha val="19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0" name="圆角矩形标注 9"/>
          <p:cNvSpPr>
            <a:spLocks noChangeArrowheads="1"/>
          </p:cNvSpPr>
          <p:nvPr/>
        </p:nvSpPr>
        <p:spPr bwMode="auto">
          <a:xfrm>
            <a:off x="4796445" y="6027255"/>
            <a:ext cx="2816291" cy="542925"/>
          </a:xfrm>
          <a:prstGeom prst="wedgeRoundRectCallout">
            <a:avLst>
              <a:gd name="adj1" fmla="val 46155"/>
              <a:gd name="adj2" fmla="val -213617"/>
              <a:gd name="adj3" fmla="val 16667"/>
            </a:avLst>
          </a:prstGeom>
          <a:solidFill>
            <a:schemeClr val="accent1"/>
          </a:solidFill>
          <a:ln w="12700" cap="sq">
            <a:solidFill>
              <a:schemeClr val="tx1"/>
            </a:solidFill>
            <a:miter lim="800000"/>
            <a:headEnd type="none" w="sm" len="sm"/>
            <a:tailEnd type="none" w="sm" len="sm"/>
          </a:ln>
        </p:spPr>
        <p:txBody>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结内有存储电荷</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anim calcmode="lin" valueType="num">
                                      <p:cBhvr>
                                        <p:cTn id="8" dur="500" fill="hold"/>
                                        <p:tgtEl>
                                          <p:spTgt spid="15"/>
                                        </p:tgtEl>
                                        <p:attrNameLst>
                                          <p:attrName>ppt_x</p:attrName>
                                        </p:attrNameLst>
                                      </p:cBhvr>
                                      <p:tavLst>
                                        <p:tav tm="0">
                                          <p:val>
                                            <p:strVal val="#ppt_x"/>
                                          </p:val>
                                        </p:tav>
                                        <p:tav tm="100000">
                                          <p:val>
                                            <p:strVal val="#ppt_x"/>
                                          </p:val>
                                        </p:tav>
                                      </p:tavLst>
                                    </p:anim>
                                    <p:anim calcmode="lin" valueType="num">
                                      <p:cBhvr>
                                        <p:cTn id="9"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anim calcmode="lin" valueType="num">
                                      <p:cBhvr>
                                        <p:cTn id="15" dur="500" fill="hold"/>
                                        <p:tgtEl>
                                          <p:spTgt spid="16"/>
                                        </p:tgtEl>
                                        <p:attrNameLst>
                                          <p:attrName>ppt_x</p:attrName>
                                        </p:attrNameLst>
                                      </p:cBhvr>
                                      <p:tavLst>
                                        <p:tav tm="0">
                                          <p:val>
                                            <p:strVal val="#ppt_x"/>
                                          </p:val>
                                        </p:tav>
                                        <p:tav tm="100000">
                                          <p:val>
                                            <p:strVal val="#ppt_x"/>
                                          </p:val>
                                        </p:tav>
                                      </p:tavLst>
                                    </p:anim>
                                    <p:anim calcmode="lin" valueType="num">
                                      <p:cBhvr>
                                        <p:cTn id="16" dur="500" fill="hold"/>
                                        <p:tgtEl>
                                          <p:spTgt spid="16"/>
                                        </p:tgtEl>
                                        <p:attrNameLst>
                                          <p:attrName>ppt_y</p:attrName>
                                        </p:attrNameLst>
                                      </p:cBhvr>
                                      <p:tavLst>
                                        <p:tav tm="0">
                                          <p:val>
                                            <p:strVal val="#ppt_y+.1"/>
                                          </p:val>
                                        </p:tav>
                                        <p:tav tm="100000">
                                          <p:val>
                                            <p:strVal val="#ppt_y"/>
                                          </p:val>
                                        </p:tav>
                                      </p:tavLst>
                                    </p:anim>
                                  </p:childTnLst>
                                </p:cTn>
                              </p:par>
                              <p:par>
                                <p:cTn id="17" presetID="9"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18447">
                                            <p:txEl>
                                              <p:pRg st="0" end="0"/>
                                            </p:txEl>
                                          </p:spTgt>
                                        </p:tgtEl>
                                        <p:attrNameLst>
                                          <p:attrName>style.visibility</p:attrName>
                                        </p:attrNameLst>
                                      </p:cBhvr>
                                      <p:to>
                                        <p:strVal val="visible"/>
                                      </p:to>
                                    </p:set>
                                    <p:animEffect transition="in" filter="barn(inVertical)">
                                      <p:cBhvr>
                                        <p:cTn id="24" dur="500"/>
                                        <p:tgtEl>
                                          <p:spTgt spid="18447">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8451"/>
                                        </p:tgtEl>
                                        <p:attrNameLst>
                                          <p:attrName>style.visibility</p:attrName>
                                        </p:attrNameLst>
                                      </p:cBhvr>
                                      <p:to>
                                        <p:strVal val="visible"/>
                                      </p:to>
                                    </p:set>
                                    <p:animEffect transition="in" filter="dissolve">
                                      <p:cBhvr>
                                        <p:cTn id="29" dur="500"/>
                                        <p:tgtEl>
                                          <p:spTgt spid="18451"/>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18447">
                                            <p:txEl>
                                              <p:pRg st="2" end="2"/>
                                            </p:txEl>
                                          </p:spTgt>
                                        </p:tgtEl>
                                        <p:attrNameLst>
                                          <p:attrName>style.visibility</p:attrName>
                                        </p:attrNameLst>
                                      </p:cBhvr>
                                      <p:to>
                                        <p:strVal val="visible"/>
                                      </p:to>
                                    </p:set>
                                    <p:animEffect transition="in" filter="barn(inVertical)">
                                      <p:cBhvr>
                                        <p:cTn id="34" dur="500"/>
                                        <p:tgtEl>
                                          <p:spTgt spid="18447">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8447">
                                            <p:txEl>
                                              <p:pRg st="4" end="4"/>
                                            </p:txEl>
                                          </p:spTgt>
                                        </p:tgtEl>
                                        <p:attrNameLst>
                                          <p:attrName>style.visibility</p:attrName>
                                        </p:attrNameLst>
                                      </p:cBhvr>
                                      <p:to>
                                        <p:strVal val="visible"/>
                                      </p:to>
                                    </p:set>
                                    <p:anim calcmode="lin" valueType="num">
                                      <p:cBhvr additive="base">
                                        <p:cTn id="39" dur="500" fill="hold"/>
                                        <p:tgtEl>
                                          <p:spTgt spid="18447">
                                            <p:txEl>
                                              <p:pRg st="4" end="4"/>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844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51" grpId="0" bldLvl="0" animBg="1"/>
      <p:bldP spid="15" grpId="0" animBg="1"/>
      <p:bldP spid="16" grpId="0" animBg="1"/>
      <p:bldP spid="10"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52091" y="1207698"/>
            <a:ext cx="8022566" cy="3692106"/>
          </a:xfrm>
          <a:prstGeom prst="line">
            <a:avLst/>
          </a:prstGeom>
          <a:ln w="69850"/>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243532" y="1207698"/>
            <a:ext cx="1414732" cy="77637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Rectangle 7"/>
          <p:cNvSpPr/>
          <p:nvPr/>
        </p:nvSpPr>
        <p:spPr>
          <a:xfrm>
            <a:off x="7001773" y="3053751"/>
            <a:ext cx="1414732" cy="77637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0" name="Straight Arrow Connector 9"/>
          <p:cNvCxnSpPr/>
          <p:nvPr/>
        </p:nvCxnSpPr>
        <p:spPr>
          <a:xfrm>
            <a:off x="4810663" y="1984075"/>
            <a:ext cx="2191110" cy="1069676"/>
          </a:xfrm>
          <a:prstGeom prst="straightConnector1">
            <a:avLst/>
          </a:prstGeom>
          <a:ln w="12700">
            <a:headEnd type="triangle" w="lg" len="lg"/>
            <a:tailEnd type="stealth" w="lg" len="lg"/>
          </a:ln>
        </p:spPr>
        <p:style>
          <a:lnRef idx="1">
            <a:schemeClr val="dk1"/>
          </a:lnRef>
          <a:fillRef idx="0">
            <a:schemeClr val="dk1"/>
          </a:fillRef>
          <a:effectRef idx="0">
            <a:schemeClr val="dk1"/>
          </a:effectRef>
          <a:fontRef idx="minor">
            <a:schemeClr val="tx1"/>
          </a:fontRef>
        </p:style>
      </p:cxnSp>
      <p:sp>
        <p:nvSpPr>
          <p:cNvPr id="11" name="Oval 10"/>
          <p:cNvSpPr/>
          <p:nvPr/>
        </p:nvSpPr>
        <p:spPr>
          <a:xfrm>
            <a:off x="5388633" y="2130725"/>
            <a:ext cx="1214886" cy="92302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latin typeface="Times New Roman" panose="02020603050405020304" pitchFamily="18" charset="0"/>
                <a:cs typeface="Times New Roman" panose="02020603050405020304" pitchFamily="18" charset="0"/>
              </a:rPr>
              <a:t>0/1</a:t>
            </a:r>
          </a:p>
        </p:txBody>
      </p:sp>
      <p:sp>
        <p:nvSpPr>
          <p:cNvPr id="12" name="TextBox 11"/>
          <p:cNvSpPr txBox="1"/>
          <p:nvPr/>
        </p:nvSpPr>
        <p:spPr>
          <a:xfrm>
            <a:off x="6298720" y="1043796"/>
            <a:ext cx="2820838" cy="523220"/>
          </a:xfrm>
          <a:prstGeom prst="rect">
            <a:avLst/>
          </a:prstGeom>
          <a:noFill/>
        </p:spPr>
        <p:txBody>
          <a:bodyPr wrap="square" rtlCol="0">
            <a:spAutoFit/>
          </a:bodyPr>
          <a:lstStyle/>
          <a:p>
            <a:r>
              <a:rPr lang="zh-CN" altLang="en-US" sz="2800" dirty="0">
                <a:latin typeface="楷体" panose="02010609060101010101" pitchFamily="49" charset="-122"/>
                <a:ea typeface="楷体" panose="02010609060101010101" pitchFamily="49" charset="-122"/>
              </a:rPr>
              <a:t>理想的抽象世界</a:t>
            </a:r>
            <a:endParaRPr lang="en-US" sz="2800" dirty="0">
              <a:latin typeface="楷体" panose="02010609060101010101" pitchFamily="49" charset="-122"/>
              <a:ea typeface="楷体" panose="02010609060101010101" pitchFamily="49" charset="-122"/>
            </a:endParaRPr>
          </a:p>
        </p:txBody>
      </p:sp>
      <p:sp>
        <p:nvSpPr>
          <p:cNvPr id="13" name="TextBox 12"/>
          <p:cNvSpPr txBox="1"/>
          <p:nvPr/>
        </p:nvSpPr>
        <p:spPr>
          <a:xfrm>
            <a:off x="469423" y="2096219"/>
            <a:ext cx="2820838" cy="523220"/>
          </a:xfrm>
          <a:prstGeom prst="rect">
            <a:avLst/>
          </a:prstGeom>
          <a:noFill/>
        </p:spPr>
        <p:txBody>
          <a:bodyPr wrap="square" rtlCol="0">
            <a:spAutoFit/>
          </a:bodyPr>
          <a:lstStyle/>
          <a:p>
            <a:r>
              <a:rPr lang="zh-CN" altLang="en-US" sz="2800" dirty="0">
                <a:latin typeface="楷体" panose="02010609060101010101" pitchFamily="49" charset="-122"/>
                <a:ea typeface="楷体" panose="02010609060101010101" pitchFamily="49" charset="-122"/>
              </a:rPr>
              <a:t>“真实”世界</a:t>
            </a:r>
            <a:endParaRPr lang="en-US" sz="2800" dirty="0">
              <a:latin typeface="楷体" panose="02010609060101010101" pitchFamily="49" charset="-122"/>
              <a:ea typeface="楷体" panose="02010609060101010101" pitchFamily="49" charset="-122"/>
            </a:endParaRPr>
          </a:p>
        </p:txBody>
      </p:sp>
      <p:sp>
        <p:nvSpPr>
          <p:cNvPr id="14" name="Explosion 2 13"/>
          <p:cNvSpPr/>
          <p:nvPr/>
        </p:nvSpPr>
        <p:spPr>
          <a:xfrm>
            <a:off x="1618175" y="2550427"/>
            <a:ext cx="2070340" cy="1345721"/>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xplosion 2 14"/>
          <p:cNvSpPr/>
          <p:nvPr/>
        </p:nvSpPr>
        <p:spPr>
          <a:xfrm>
            <a:off x="5247019" y="4096051"/>
            <a:ext cx="2070340" cy="1345721"/>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a:off x="3436911" y="3471384"/>
            <a:ext cx="2191110" cy="1069676"/>
          </a:xfrm>
          <a:prstGeom prst="straightConnector1">
            <a:avLst/>
          </a:prstGeom>
          <a:ln w="12700">
            <a:headEnd type="triangle" w="lg" len="lg"/>
            <a:tailEnd type="stealth" w="lg" len="lg"/>
          </a:ln>
        </p:spPr>
        <p:style>
          <a:lnRef idx="1">
            <a:schemeClr val="dk1"/>
          </a:lnRef>
          <a:fillRef idx="0">
            <a:schemeClr val="dk1"/>
          </a:fillRef>
          <a:effectRef idx="0">
            <a:schemeClr val="dk1"/>
          </a:effectRef>
          <a:fontRef idx="minor">
            <a:schemeClr val="tx1"/>
          </a:fontRef>
        </p:style>
      </p:cxnSp>
      <p:sp>
        <p:nvSpPr>
          <p:cNvPr id="17" name="Oval 16"/>
          <p:cNvSpPr/>
          <p:nvPr/>
        </p:nvSpPr>
        <p:spPr>
          <a:xfrm>
            <a:off x="3817191" y="3544709"/>
            <a:ext cx="1495244" cy="92302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3200" dirty="0">
                <a:latin typeface="楷体" panose="02010609060101010101" pitchFamily="49" charset="-122"/>
                <a:ea typeface="楷体" panose="02010609060101010101" pitchFamily="49" charset="-122"/>
                <a:cs typeface="Times New Roman" panose="02020603050405020304" pitchFamily="18" charset="0"/>
              </a:rPr>
              <a:t>电压</a:t>
            </a:r>
            <a:endParaRPr lang="en-US" sz="3200" dirty="0">
              <a:latin typeface="楷体" panose="02010609060101010101" pitchFamily="49" charset="-122"/>
              <a:ea typeface="楷体" panose="02010609060101010101" pitchFamily="49" charset="-122"/>
              <a:cs typeface="Times New Roman" panose="02020603050405020304" pitchFamily="18" charset="0"/>
            </a:endParaRPr>
          </a:p>
        </p:txBody>
      </p:sp>
      <p:sp>
        <p:nvSpPr>
          <p:cNvPr id="18" name="TextBox 17"/>
          <p:cNvSpPr txBox="1"/>
          <p:nvPr/>
        </p:nvSpPr>
        <p:spPr>
          <a:xfrm>
            <a:off x="277122" y="5820761"/>
            <a:ext cx="9067081" cy="954107"/>
          </a:xfrm>
          <a:prstGeom prst="rect">
            <a:avLst/>
          </a:prstGeom>
          <a:noFill/>
        </p:spPr>
        <p:txBody>
          <a:bodyPr wrap="square" rtlCol="0">
            <a:spAutoFit/>
          </a:bodyPr>
          <a:lstStyle/>
          <a:p>
            <a:r>
              <a:rPr lang="zh-CN" altLang="en-US" sz="2800" dirty="0">
                <a:latin typeface="楷体" panose="02010609060101010101" pitchFamily="49" charset="-122"/>
                <a:ea typeface="楷体" panose="02010609060101010101" pitchFamily="49" charset="-122"/>
              </a:rPr>
              <a:t>“真实”世界不是天然数字化的，数字化只是我们抽象化的描述方式，需要由实际物理电路进行数字化实现</a:t>
            </a:r>
            <a:endParaRPr lang="en-US" sz="2800" dirty="0">
              <a:latin typeface="楷体" panose="02010609060101010101" pitchFamily="49" charset="-122"/>
              <a:ea typeface="楷体" panose="02010609060101010101" pitchFamily="49" charset="-122"/>
            </a:endParaRPr>
          </a:p>
        </p:txBody>
      </p:sp>
      <p:cxnSp>
        <p:nvCxnSpPr>
          <p:cNvPr id="20" name="Straight Arrow Connector 19"/>
          <p:cNvCxnSpPr>
            <a:endCxn id="17" idx="2"/>
          </p:cNvCxnSpPr>
          <p:nvPr/>
        </p:nvCxnSpPr>
        <p:spPr>
          <a:xfrm flipV="1">
            <a:off x="2773180" y="4006222"/>
            <a:ext cx="1044011" cy="4615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2229210" y="4465029"/>
            <a:ext cx="1043080" cy="523220"/>
          </a:xfrm>
          <a:prstGeom prst="rect">
            <a:avLst/>
          </a:prstGeom>
          <a:noFill/>
        </p:spPr>
        <p:txBody>
          <a:bodyPr wrap="square" rtlCol="0">
            <a:spAutoFit/>
          </a:bodyPr>
          <a:lstStyle/>
          <a:p>
            <a:r>
              <a:rPr lang="zh-CN" altLang="en-US" sz="2800" dirty="0">
                <a:latin typeface="楷体" panose="02010609060101010101" pitchFamily="49" charset="-122"/>
                <a:ea typeface="楷体" panose="02010609060101010101" pitchFamily="49" charset="-122"/>
              </a:rPr>
              <a:t>干扰</a:t>
            </a:r>
            <a:endParaRPr lang="en-US" sz="2800" dirty="0">
              <a:latin typeface="楷体" panose="02010609060101010101" pitchFamily="49" charset="-122"/>
              <a:ea typeface="楷体" panose="02010609060101010101" pitchFamily="49" charset="-122"/>
            </a:endParaRPr>
          </a:p>
        </p:txBody>
      </p:sp>
      <p:sp>
        <p:nvSpPr>
          <p:cNvPr id="19" name="文本框 1"/>
          <p:cNvSpPr txBox="1"/>
          <p:nvPr/>
        </p:nvSpPr>
        <p:spPr>
          <a:xfrm>
            <a:off x="4046597" y="15875"/>
            <a:ext cx="4386203" cy="830263"/>
          </a:xfrm>
          <a:prstGeom prst="rect">
            <a:avLst/>
          </a:prstGeom>
          <a:noFill/>
          <a:ln w="57150">
            <a:noFill/>
          </a:ln>
        </p:spPr>
        <p:txBody>
          <a:bodyPr wrap="square">
            <a:spAutoFit/>
          </a:bodyPr>
          <a:lstStyle/>
          <a:p>
            <a:pPr eaLnBrk="1" hangingPunct="1">
              <a:buFont typeface="Arial" panose="020B0604020202020204" pitchFamily="34" charset="0"/>
              <a:buNone/>
              <a:defRPr/>
            </a:pPr>
            <a:r>
              <a:rPr lang="zh-CN" altLang="en-US" sz="4800" b="1" noProof="1">
                <a:effectLst>
                  <a:outerShdw blurRad="38100" dist="38100" dir="2700000">
                    <a:srgbClr val="C0C0C0"/>
                  </a:outerShdw>
                </a:effectLst>
                <a:latin typeface="楷体" panose="02010609060101010101" pitchFamily="49" charset="-122"/>
                <a:ea typeface="楷体" panose="02010609060101010101" pitchFamily="49" charset="-122"/>
              </a:rPr>
              <a:t>第三章 门电路</a:t>
            </a:r>
            <a:endParaRPr lang="zh-CN" altLang="en-US" sz="3200" u="sng" noProof="1">
              <a:solidFill>
                <a:schemeClr val="bg2"/>
              </a:solidFill>
              <a:effectLst>
                <a:outerShdw blurRad="38100" dist="38100" dir="2700000">
                  <a:srgbClr val="C0C0C0"/>
                </a:outerShdw>
              </a:effectLst>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1000"/>
                                        <p:tgtEl>
                                          <p:spTgt spid="8"/>
                                        </p:tgtEl>
                                      </p:cBhvr>
                                    </p:animEffect>
                                    <p:anim calcmode="lin" valueType="num">
                                      <p:cBhvr>
                                        <p:cTn id="43" dur="1000" fill="hold"/>
                                        <p:tgtEl>
                                          <p:spTgt spid="8"/>
                                        </p:tgtEl>
                                        <p:attrNameLst>
                                          <p:attrName>ppt_x</p:attrName>
                                        </p:attrNameLst>
                                      </p:cBhvr>
                                      <p:tavLst>
                                        <p:tav tm="0">
                                          <p:val>
                                            <p:strVal val="#ppt_x"/>
                                          </p:val>
                                        </p:tav>
                                        <p:tav tm="100000">
                                          <p:val>
                                            <p:strVal val="#ppt_x"/>
                                          </p:val>
                                        </p:tav>
                                      </p:tavLst>
                                    </p:anim>
                                    <p:anim calcmode="lin" valueType="num">
                                      <p:cBhvr>
                                        <p:cTn id="44" dur="1000" fill="hold"/>
                                        <p:tgtEl>
                                          <p:spTgt spid="8"/>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1000"/>
                                        <p:tgtEl>
                                          <p:spTgt spid="10"/>
                                        </p:tgtEl>
                                      </p:cBhvr>
                                    </p:animEffect>
                                    <p:anim calcmode="lin" valueType="num">
                                      <p:cBhvr>
                                        <p:cTn id="48" dur="1000" fill="hold"/>
                                        <p:tgtEl>
                                          <p:spTgt spid="10"/>
                                        </p:tgtEl>
                                        <p:attrNameLst>
                                          <p:attrName>ppt_x</p:attrName>
                                        </p:attrNameLst>
                                      </p:cBhvr>
                                      <p:tavLst>
                                        <p:tav tm="0">
                                          <p:val>
                                            <p:strVal val="#ppt_x"/>
                                          </p:val>
                                        </p:tav>
                                        <p:tav tm="100000">
                                          <p:val>
                                            <p:strVal val="#ppt_x"/>
                                          </p:val>
                                        </p:tav>
                                      </p:tavLst>
                                    </p:anim>
                                    <p:anim calcmode="lin" valueType="num">
                                      <p:cBhvr>
                                        <p:cTn id="49" dur="1000" fill="hold"/>
                                        <p:tgtEl>
                                          <p:spTgt spid="10"/>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1000"/>
                                        <p:tgtEl>
                                          <p:spTgt spid="11"/>
                                        </p:tgtEl>
                                      </p:cBhvr>
                                    </p:animEffect>
                                    <p:anim calcmode="lin" valueType="num">
                                      <p:cBhvr>
                                        <p:cTn id="53" dur="1000" fill="hold"/>
                                        <p:tgtEl>
                                          <p:spTgt spid="11"/>
                                        </p:tgtEl>
                                        <p:attrNameLst>
                                          <p:attrName>ppt_x</p:attrName>
                                        </p:attrNameLst>
                                      </p:cBhvr>
                                      <p:tavLst>
                                        <p:tav tm="0">
                                          <p:val>
                                            <p:strVal val="#ppt_x"/>
                                          </p:val>
                                        </p:tav>
                                        <p:tav tm="100000">
                                          <p:val>
                                            <p:strVal val="#ppt_x"/>
                                          </p:val>
                                        </p:tav>
                                      </p:tavLst>
                                    </p:anim>
                                    <p:anim calcmode="lin" valueType="num">
                                      <p:cBhvr>
                                        <p:cTn id="54" dur="1000" fill="hold"/>
                                        <p:tgtEl>
                                          <p:spTgt spid="11"/>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1000"/>
                                        <p:tgtEl>
                                          <p:spTgt spid="12"/>
                                        </p:tgtEl>
                                      </p:cBhvr>
                                    </p:animEffect>
                                    <p:anim calcmode="lin" valueType="num">
                                      <p:cBhvr>
                                        <p:cTn id="58" dur="1000" fill="hold"/>
                                        <p:tgtEl>
                                          <p:spTgt spid="12"/>
                                        </p:tgtEl>
                                        <p:attrNameLst>
                                          <p:attrName>ppt_x</p:attrName>
                                        </p:attrNameLst>
                                      </p:cBhvr>
                                      <p:tavLst>
                                        <p:tav tm="0">
                                          <p:val>
                                            <p:strVal val="#ppt_x"/>
                                          </p:val>
                                        </p:tav>
                                        <p:tav tm="100000">
                                          <p:val>
                                            <p:strVal val="#ppt_x"/>
                                          </p:val>
                                        </p:tav>
                                      </p:tavLst>
                                    </p:anim>
                                    <p:anim calcmode="lin" valueType="num">
                                      <p:cBhvr>
                                        <p:cTn id="5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6" presetClass="entr" presetSubtype="16"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circle(in)">
                                      <p:cBhvr>
                                        <p:cTn id="64"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p:bldP spid="13" grpId="0"/>
      <p:bldP spid="14" grpId="0" animBg="1"/>
      <p:bldP spid="15" grpId="0" animBg="1"/>
      <p:bldP spid="17" grpId="0" animBg="1"/>
      <p:bldP spid="18" grpId="0"/>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文本框 18436"/>
          <p:cNvSpPr txBox="1">
            <a:spLocks noChangeArrowheads="1"/>
          </p:cNvSpPr>
          <p:nvPr/>
        </p:nvSpPr>
        <p:spPr bwMode="auto">
          <a:xfrm>
            <a:off x="36512" y="2987683"/>
            <a:ext cx="5040312" cy="224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800" dirty="0">
                <a:latin typeface="楷体" panose="02010609060101010101" pitchFamily="49" charset="-122"/>
                <a:ea typeface="楷体" panose="02010609060101010101" pitchFamily="49" charset="-122"/>
              </a:rPr>
              <a:t>在输入信号频率较低时，二极管的导通和截止的转换时间可以认为是瞬间完成的。但在输入信号频率较高时，此时间就不能忽略了。</a:t>
            </a:r>
          </a:p>
        </p:txBody>
      </p:sp>
      <p:grpSp>
        <p:nvGrpSpPr>
          <p:cNvPr id="18448" name="组合 18447"/>
          <p:cNvGrpSpPr/>
          <p:nvPr/>
        </p:nvGrpSpPr>
        <p:grpSpPr bwMode="auto">
          <a:xfrm>
            <a:off x="4580546" y="1113149"/>
            <a:ext cx="4787900" cy="4770438"/>
            <a:chOff x="2744" y="1162"/>
            <a:chExt cx="3016" cy="3005"/>
          </a:xfrm>
        </p:grpSpPr>
        <p:pic>
          <p:nvPicPr>
            <p:cNvPr id="19463" name="图片 18448"/>
            <p:cNvPicPr>
              <a:picLocks noChangeAspect="1" noChangeArrowheads="1"/>
            </p:cNvPicPr>
            <p:nvPr/>
          </p:nvPicPr>
          <p:blipFill>
            <a:blip r:embed="rId3" cstate="print">
              <a:extLst>
                <a:ext uri="{28A0092B-C50C-407E-A947-70E740481C1C}">
                  <a14:useLocalDpi xmlns:a14="http://schemas.microsoft.com/office/drawing/2010/main" val="0"/>
                </a:ext>
              </a:extLst>
            </a:blip>
            <a:srcRect l="8215" t="4475" r="4778" b="2994"/>
            <a:stretch>
              <a:fillRect/>
            </a:stretch>
          </p:blipFill>
          <p:spPr bwMode="auto">
            <a:xfrm>
              <a:off x="3152" y="1162"/>
              <a:ext cx="2249" cy="2631"/>
            </a:xfrm>
            <a:prstGeom prst="rect">
              <a:avLst/>
            </a:prstGeom>
            <a:solidFill>
              <a:schemeClr val="bg1"/>
            </a:solidFill>
            <a:ln w="57150" cmpd="thickThin">
              <a:solidFill>
                <a:srgbClr val="FF3300"/>
              </a:solidFill>
              <a:miter lim="800000"/>
              <a:headEnd/>
              <a:tailEnd/>
            </a:ln>
          </p:spPr>
        </p:pic>
        <p:sp>
          <p:nvSpPr>
            <p:cNvPr id="19464" name="矩形 18449"/>
            <p:cNvSpPr>
              <a:spLocks noChangeArrowheads="1"/>
            </p:cNvSpPr>
            <p:nvPr/>
          </p:nvSpPr>
          <p:spPr bwMode="auto">
            <a:xfrm>
              <a:off x="2744" y="3838"/>
              <a:ext cx="3016"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a:latin typeface="楷体" panose="02010609060101010101" pitchFamily="49" charset="-122"/>
                  <a:ea typeface="楷体" panose="02010609060101010101" pitchFamily="49" charset="-122"/>
                </a:rPr>
                <a:t>    </a:t>
              </a:r>
              <a:r>
                <a:rPr lang="zh-CN" altLang="en-US" sz="2800">
                  <a:latin typeface="楷体" panose="02010609060101010101" pitchFamily="49" charset="-122"/>
                  <a:ea typeface="楷体" panose="02010609060101010101" pitchFamily="49" charset="-122"/>
                </a:rPr>
                <a:t>二极管动态电流波形</a:t>
              </a:r>
            </a:p>
          </p:txBody>
        </p:sp>
      </p:grpSp>
      <p:sp>
        <p:nvSpPr>
          <p:cNvPr id="9" name="文本框 262151"/>
          <p:cNvSpPr txBox="1">
            <a:spLocks noChangeArrowheads="1"/>
          </p:cNvSpPr>
          <p:nvPr/>
        </p:nvSpPr>
        <p:spPr bwMode="auto">
          <a:xfrm>
            <a:off x="114908" y="1514896"/>
            <a:ext cx="468153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800" dirty="0">
                <a:latin typeface="楷体" panose="02010609060101010101" pitchFamily="49" charset="-122"/>
                <a:ea typeface="楷体" panose="02010609060101010101" pitchFamily="49" charset="-122"/>
              </a:rPr>
              <a:t>由于动态过程时间很短</a:t>
            </a:r>
            <a:r>
              <a:rPr lang="en-US" altLang="zh-CN" sz="2800" dirty="0">
                <a:latin typeface="楷体" panose="02010609060101010101" pitchFamily="49" charset="-122"/>
                <a:ea typeface="楷体" panose="02010609060101010101" pitchFamily="49" charset="-122"/>
              </a:rPr>
              <a:t>(ns)</a:t>
            </a:r>
            <a:r>
              <a:rPr lang="zh-CN" altLang="en-US" sz="2800" dirty="0">
                <a:latin typeface="楷体" panose="02010609060101010101" pitchFamily="49" charset="-122"/>
                <a:ea typeface="楷体" panose="02010609060101010101" pitchFamily="49" charset="-122"/>
              </a:rPr>
              <a:t>，在低性能示波器是无法看到的。</a:t>
            </a:r>
          </a:p>
        </p:txBody>
      </p:sp>
      <p:sp>
        <p:nvSpPr>
          <p:cNvPr id="8" name="文本框 57348"/>
          <p:cNvSpPr txBox="1">
            <a:spLocks noChangeArrowheads="1"/>
          </p:cNvSpPr>
          <p:nvPr/>
        </p:nvSpPr>
        <p:spPr bwMode="auto">
          <a:xfrm>
            <a:off x="3603137" y="189335"/>
            <a:ext cx="545196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3000" b="1" dirty="0">
                <a:latin typeface="Times New Roman" panose="02020603050405020304" pitchFamily="18" charset="0"/>
                <a:ea typeface="楷体" panose="02010609060101010101" pitchFamily="49" charset="-122"/>
                <a:cs typeface="Times New Roman" panose="02020603050405020304" pitchFamily="18" charset="0"/>
              </a:rPr>
              <a:t>3.2.1 </a:t>
            </a:r>
            <a:r>
              <a:rPr lang="zh-CN" altLang="en-US" sz="3000" b="1" dirty="0">
                <a:latin typeface="Times New Roman" panose="02020603050405020304" pitchFamily="18" charset="0"/>
                <a:ea typeface="楷体" panose="02010609060101010101" pitchFamily="49" charset="-122"/>
                <a:cs typeface="Times New Roman" panose="02020603050405020304" pitchFamily="18" charset="0"/>
              </a:rPr>
              <a:t>半导体二极管的开关特性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437"/>
                                        </p:tgtEl>
                                        <p:attrNameLst>
                                          <p:attrName>style.visibility</p:attrName>
                                        </p:attrNameLst>
                                      </p:cBhvr>
                                      <p:to>
                                        <p:strVal val="visible"/>
                                      </p:to>
                                    </p:set>
                                    <p:animEffect transition="in" filter="blinds(horizontal)">
                                      <p:cBhvr>
                                        <p:cTn id="12" dur="500"/>
                                        <p:tgtEl>
                                          <p:spTgt spid="18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7"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3"/>
          <p:cNvSpPr>
            <a:spLocks noGrp="1" noChangeArrowheads="1"/>
          </p:cNvSpPr>
          <p:nvPr>
            <p:ph idx="1"/>
          </p:nvPr>
        </p:nvSpPr>
        <p:spPr>
          <a:xfrm>
            <a:off x="394493" y="1000919"/>
            <a:ext cx="8137525" cy="5729288"/>
          </a:xfrm>
        </p:spPr>
        <p:txBody>
          <a:bodyPr vert="horz" wrap="square" lIns="91440" tIns="45720" rIns="91440" bIns="45720" numCol="1" anchor="t" anchorCtr="0" compatLnSpc="1"/>
          <a:lstStyle/>
          <a:p>
            <a:pPr eaLnBrk="1" hangingPunct="1">
              <a:buFontTx/>
              <a:buNone/>
              <a:defRPr/>
            </a:pPr>
            <a:r>
              <a:rPr kumimoji="1" lang="en-US" altLang="zh-CN" sz="30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3.2.2 </a:t>
            </a:r>
            <a:r>
              <a:rPr kumimoji="1" lang="zh-CN" altLang="en-US" sz="30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二极管与门</a:t>
            </a:r>
            <a:endParaRPr kumimoji="1" lang="en-US" altLang="zh-CN" sz="30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defRPr/>
            </a:pPr>
            <a:endParaRPr kumimoji="1" lang="en-US" altLang="zh-CN" sz="2800" b="1" dirty="0">
              <a:solidFill>
                <a:srgbClr val="000000"/>
              </a:solidFill>
              <a:effectLst>
                <a:outerShdw blurRad="38100" dist="38100" dir="2700000" algn="tl">
                  <a:srgbClr val="C0C0C0"/>
                </a:outerShdw>
              </a:effectLst>
              <a:latin typeface="楷体" panose="02010609060101010101" pitchFamily="49" charset="-122"/>
              <a:ea typeface="楷体" panose="02010609060101010101" pitchFamily="49" charset="-122"/>
            </a:endParaRPr>
          </a:p>
          <a:p>
            <a:pPr eaLnBrk="1" hangingPunct="1">
              <a:defRPr/>
            </a:pPr>
            <a:endParaRPr kumimoji="1" lang="en-US" altLang="zh-CN" sz="2800" b="1" dirty="0">
              <a:solidFill>
                <a:srgbClr val="000000"/>
              </a:solidFill>
              <a:effectLst>
                <a:outerShdw blurRad="38100" dist="38100" dir="2700000" algn="tl">
                  <a:srgbClr val="C0C0C0"/>
                </a:outerShdw>
              </a:effectLst>
              <a:latin typeface="楷体" panose="02010609060101010101" pitchFamily="49" charset="-122"/>
              <a:ea typeface="楷体" panose="02010609060101010101" pitchFamily="49" charset="-122"/>
            </a:endParaRPr>
          </a:p>
          <a:p>
            <a:pPr eaLnBrk="1" hangingPunct="1">
              <a:defRPr/>
            </a:pPr>
            <a:endParaRPr kumimoji="1" lang="zh-CN" altLang="en-US" sz="2800" b="1" dirty="0">
              <a:solidFill>
                <a:srgbClr val="000000"/>
              </a:solidFill>
              <a:effectLst>
                <a:outerShdw blurRad="38100" dist="38100" dir="2700000" algn="tl">
                  <a:srgbClr val="C0C0C0"/>
                </a:outerShdw>
              </a:effectLst>
              <a:latin typeface="楷体" panose="02010609060101010101" pitchFamily="49" charset="-122"/>
              <a:ea typeface="楷体" panose="02010609060101010101" pitchFamily="49" charset="-122"/>
            </a:endParaRPr>
          </a:p>
        </p:txBody>
      </p:sp>
      <p:pic>
        <p:nvPicPr>
          <p:cNvPr id="2" name="Picture 136" descr="3-2-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0451" y="1131094"/>
            <a:ext cx="4194175"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AutoShape 5"/>
          <p:cNvSpPr/>
          <p:nvPr/>
        </p:nvSpPr>
        <p:spPr>
          <a:xfrm>
            <a:off x="554409" y="1599406"/>
            <a:ext cx="3168650" cy="1943893"/>
          </a:xfrm>
          <a:prstGeom prst="wedgeRoundRectCallout">
            <a:avLst>
              <a:gd name="adj1" fmla="val 69939"/>
              <a:gd name="adj2" fmla="val -32425"/>
              <a:gd name="adj3" fmla="val 16667"/>
            </a:avLst>
          </a:prstGeom>
          <a:solidFill>
            <a:schemeClr val="accent1">
              <a:lumMod val="60000"/>
              <a:lumOff val="40000"/>
            </a:schemeClr>
          </a:solidFill>
          <a:ln w="9525" cap="flat" cmpd="sng">
            <a:solidFill>
              <a:schemeClr val="tx1"/>
            </a:solidFill>
            <a:prstDash val="solid"/>
            <a:miter/>
            <a:headEnd type="none" w="med" len="med"/>
            <a:tailEnd type="none" w="med" len="med"/>
          </a:ln>
        </p:spPr>
        <p:txBody>
          <a:bodyPr/>
          <a:lstStyle/>
          <a:p>
            <a:pPr eaLnBrk="1" hangingPunct="1">
              <a:buFont typeface="Arial" panose="020B0604020202020204" pitchFamily="34" charset="0"/>
              <a:buNone/>
              <a:defRPr/>
            </a:pPr>
            <a:r>
              <a:rPr lang="zh-CN" altLang="en-US" sz="2800" b="1" noProof="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设</a:t>
            </a:r>
            <a:r>
              <a:rPr lang="en-US" altLang="zh-CN" sz="2800" b="1" noProof="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V</a:t>
            </a:r>
            <a:r>
              <a:rPr lang="en-US" altLang="zh-CN" sz="2800" b="1" baseline="-25000" noProof="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CC</a:t>
            </a:r>
            <a:r>
              <a:rPr lang="en-US" altLang="zh-CN" sz="2800" b="1" noProof="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 5V</a:t>
            </a:r>
            <a:r>
              <a:rPr lang="zh-CN" altLang="en-US" sz="2800" b="1" noProof="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p>
          <a:p>
            <a:pPr eaLnBrk="1" hangingPunct="1">
              <a:buFont typeface="Arial" panose="020B0604020202020204" pitchFamily="34" charset="0"/>
              <a:buNone/>
              <a:defRPr/>
            </a:pPr>
            <a:r>
              <a:rPr lang="en-US" altLang="zh-CN" sz="2800" b="1" noProof="1">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A,B</a:t>
            </a:r>
            <a:r>
              <a:rPr lang="zh-CN" altLang="en-US" sz="2800" b="1" noProof="1">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的</a:t>
            </a:r>
            <a:r>
              <a:rPr lang="en-US" altLang="zh-CN" sz="2800" b="1" noProof="1">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V</a:t>
            </a:r>
            <a:r>
              <a:rPr lang="en-US" altLang="zh-CN" sz="2800" b="1" baseline="-25000" noProof="1">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IH</a:t>
            </a:r>
            <a:r>
              <a:rPr lang="en-US" altLang="zh-CN" sz="2800" b="1" noProof="1">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=3V</a:t>
            </a:r>
            <a:r>
              <a:rPr lang="zh-CN" altLang="en-US" sz="2800" b="1" noProof="1">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a:t>
            </a:r>
            <a:r>
              <a:rPr lang="en-US" altLang="zh-CN" sz="2800" b="1" noProof="1">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V</a:t>
            </a:r>
            <a:r>
              <a:rPr lang="en-US" altLang="zh-CN" sz="2800" b="1" baseline="-25000" noProof="1">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IL</a:t>
            </a:r>
            <a:r>
              <a:rPr lang="en-US" altLang="zh-CN" sz="2800" b="1" noProof="1">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=0V</a:t>
            </a:r>
            <a:r>
              <a:rPr lang="zh-CN" altLang="en-US" sz="2800" b="1" noProof="1">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，二极管导通时</a:t>
            </a:r>
            <a:r>
              <a:rPr lang="en-US" altLang="zh-CN" sz="2800" b="1" noProof="1">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V</a:t>
            </a:r>
            <a:r>
              <a:rPr lang="en-US" altLang="zh-CN" sz="2800" b="1" baseline="-25000" noProof="1">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DF</a:t>
            </a:r>
            <a:r>
              <a:rPr lang="en-US" altLang="zh-CN" sz="2800" b="1" noProof="1">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=0.7V</a:t>
            </a:r>
            <a:endParaRPr lang="en-US" altLang="zh-CN" sz="2800" b="1" noProof="1">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buFont typeface="Arial" panose="020B0604020202020204" pitchFamily="34" charset="0"/>
              <a:buNone/>
              <a:defRPr/>
            </a:pPr>
            <a:endParaRPr lang="en-US" altLang="zh-CN" sz="2800" b="1" noProof="1">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buFont typeface="Arial" panose="020B0604020202020204" pitchFamily="34" charset="0"/>
              <a:buNone/>
              <a:defRPr/>
            </a:pPr>
            <a:r>
              <a:rPr lang="en-US" altLang="zh-CN" sz="2800" b="1" noProof="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p>
          <a:p>
            <a:pPr eaLnBrk="1" hangingPunct="1">
              <a:buFont typeface="Arial" panose="020B0604020202020204" pitchFamily="34" charset="0"/>
              <a:buNone/>
              <a:defRPr/>
            </a:pPr>
            <a:endParaRPr lang="en-US" altLang="zh-CN" sz="2800" b="1" noProof="1">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buFont typeface="Arial" panose="020B0604020202020204" pitchFamily="34" charset="0"/>
              <a:buNone/>
              <a:defRPr/>
            </a:pPr>
            <a:r>
              <a:rPr lang="en-US" altLang="zh-CN" sz="2800" b="1" noProof="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endParaRPr lang="zh-CN" altLang="en-US" sz="2400" noProof="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5" name="标题 57345"/>
          <p:cNvSpPr txBox="1">
            <a:spLocks noChangeArrowheads="1"/>
          </p:cNvSpPr>
          <p:nvPr/>
        </p:nvSpPr>
        <p:spPr bwMode="auto">
          <a:xfrm>
            <a:off x="4059495" y="192116"/>
            <a:ext cx="4957506" cy="6492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latin typeface="Times New Roman" panose="02020603050405020304" pitchFamily="18" charset="0"/>
                <a:ea typeface="楷体" panose="02010609060101010101" pitchFamily="49" charset="-122"/>
                <a:cs typeface="Times New Roman" panose="02020603050405020304" pitchFamily="18" charset="0"/>
              </a:rPr>
              <a:t>3.2 </a:t>
            </a:r>
            <a:r>
              <a:rPr lang="zh-CN" altLang="en-US" sz="3200" b="1" dirty="0">
                <a:latin typeface="Times New Roman" panose="02020603050405020304" pitchFamily="18" charset="0"/>
                <a:ea typeface="楷体" panose="02010609060101010101" pitchFamily="49" charset="-122"/>
                <a:cs typeface="Times New Roman" panose="02020603050405020304" pitchFamily="18" charset="0"/>
              </a:rPr>
              <a:t>半导体二极管门电路</a:t>
            </a:r>
          </a:p>
        </p:txBody>
      </p:sp>
      <p:sp>
        <p:nvSpPr>
          <p:cNvPr id="8" name="矩形 7"/>
          <p:cNvSpPr/>
          <p:nvPr/>
        </p:nvSpPr>
        <p:spPr>
          <a:xfrm>
            <a:off x="4292820" y="1855801"/>
            <a:ext cx="466794" cy="369332"/>
          </a:xfrm>
          <a:prstGeom prst="rect">
            <a:avLst/>
          </a:prstGeom>
        </p:spPr>
        <p:txBody>
          <a:bodyPr wrap="none">
            <a:spAutoFit/>
          </a:bodyPr>
          <a:lstStyle/>
          <a:p>
            <a:pPr>
              <a:spcBef>
                <a:spcPct val="50000"/>
              </a:spcBef>
            </a:pP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0V</a:t>
            </a:r>
          </a:p>
        </p:txBody>
      </p:sp>
      <p:sp>
        <p:nvSpPr>
          <p:cNvPr id="16" name="矩形 15"/>
          <p:cNvSpPr/>
          <p:nvPr/>
        </p:nvSpPr>
        <p:spPr>
          <a:xfrm>
            <a:off x="4292820" y="2321467"/>
            <a:ext cx="466794" cy="369332"/>
          </a:xfrm>
          <a:prstGeom prst="rect">
            <a:avLst/>
          </a:prstGeom>
        </p:spPr>
        <p:txBody>
          <a:bodyPr wrap="none">
            <a:spAutoFit/>
          </a:bodyPr>
          <a:lstStyle/>
          <a:p>
            <a:pPr>
              <a:spcBef>
                <a:spcPct val="50000"/>
              </a:spcBef>
            </a:pP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3V</a:t>
            </a:r>
          </a:p>
        </p:txBody>
      </p:sp>
      <p:sp>
        <p:nvSpPr>
          <p:cNvPr id="17" name="矩形 16"/>
          <p:cNvSpPr/>
          <p:nvPr/>
        </p:nvSpPr>
        <p:spPr>
          <a:xfrm>
            <a:off x="4597616" y="1584074"/>
            <a:ext cx="639919" cy="369332"/>
          </a:xfrm>
          <a:prstGeom prst="rect">
            <a:avLst/>
          </a:prstGeom>
        </p:spPr>
        <p:txBody>
          <a:bodyPr wrap="none">
            <a:spAutoFit/>
          </a:bodyPr>
          <a:lstStyle/>
          <a:p>
            <a:pPr>
              <a:spcBef>
                <a:spcPct val="50000"/>
              </a:spcBef>
            </a:pP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0.7V</a:t>
            </a:r>
          </a:p>
        </p:txBody>
      </p:sp>
      <p:sp>
        <p:nvSpPr>
          <p:cNvPr id="19" name="矩形 18"/>
          <p:cNvSpPr/>
          <p:nvPr/>
        </p:nvSpPr>
        <p:spPr>
          <a:xfrm>
            <a:off x="5785542" y="1768740"/>
            <a:ext cx="639919" cy="369332"/>
          </a:xfrm>
          <a:prstGeom prst="rect">
            <a:avLst/>
          </a:prstGeom>
        </p:spPr>
        <p:txBody>
          <a:bodyPr wrap="none">
            <a:spAutoFit/>
          </a:bodyPr>
          <a:lstStyle/>
          <a:p>
            <a:pPr>
              <a:spcBef>
                <a:spcPct val="50000"/>
              </a:spcBef>
            </a:pP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0.7V</a:t>
            </a:r>
          </a:p>
        </p:txBody>
      </p:sp>
      <p:sp>
        <p:nvSpPr>
          <p:cNvPr id="21" name="直接连接符 20"/>
          <p:cNvSpPr>
            <a:spLocks noChangeShapeType="1"/>
          </p:cNvSpPr>
          <p:nvPr/>
        </p:nvSpPr>
        <p:spPr bwMode="auto">
          <a:xfrm>
            <a:off x="4353123" y="2223674"/>
            <a:ext cx="955477" cy="1459"/>
          </a:xfrm>
          <a:prstGeom prst="line">
            <a:avLst/>
          </a:prstGeom>
          <a:noFill/>
          <a:ln w="38100">
            <a:solidFill>
              <a:srgbClr val="FF0000"/>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en-US">
              <a:latin typeface="楷体" panose="02010609060101010101" pitchFamily="49" charset="-122"/>
              <a:ea typeface="楷体" panose="02010609060101010101" pitchFamily="49" charset="-122"/>
            </a:endParaRPr>
          </a:p>
        </p:txBody>
      </p:sp>
      <p:sp>
        <p:nvSpPr>
          <p:cNvPr id="22" name="直接连接符 21"/>
          <p:cNvSpPr>
            <a:spLocks noChangeShapeType="1"/>
          </p:cNvSpPr>
          <p:nvPr/>
        </p:nvSpPr>
        <p:spPr bwMode="auto">
          <a:xfrm>
            <a:off x="5308600" y="1221975"/>
            <a:ext cx="0" cy="1001699"/>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endParaRPr lang="en-US">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0899">
                                            <p:txEl>
                                              <p:pRg st="0" end="0"/>
                                            </p:txEl>
                                          </p:spTgt>
                                        </p:tgtEl>
                                        <p:attrNameLst>
                                          <p:attrName>style.visibility</p:attrName>
                                        </p:attrNameLst>
                                      </p:cBhvr>
                                      <p:to>
                                        <p:strVal val="visible"/>
                                      </p:to>
                                    </p:set>
                                    <p:animEffect transition="in" filter="wipe(left)">
                                      <p:cBhvr>
                                        <p:cTn id="7" dur="500"/>
                                        <p:tgtEl>
                                          <p:spTgt spid="808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250"/>
                                        <p:tgtEl>
                                          <p:spTgt spid="2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25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8" grpId="0"/>
      <p:bldP spid="16" grpId="0"/>
      <p:bldP spid="17" grpId="0"/>
      <p:bldP spid="19" grpId="0"/>
      <p:bldP spid="21" grpId="0" animBg="1"/>
      <p:bldP spid="2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3543299"/>
            <a:ext cx="3419475" cy="3403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80899" name="Rectangle 3"/>
          <p:cNvSpPr>
            <a:spLocks noGrp="1" noChangeArrowheads="1"/>
          </p:cNvSpPr>
          <p:nvPr>
            <p:ph idx="1"/>
          </p:nvPr>
        </p:nvSpPr>
        <p:spPr>
          <a:xfrm>
            <a:off x="394493" y="1000919"/>
            <a:ext cx="8137525" cy="5729288"/>
          </a:xfrm>
        </p:spPr>
        <p:txBody>
          <a:bodyPr vert="horz" wrap="square" lIns="91440" tIns="45720" rIns="91440" bIns="45720" numCol="1" anchor="t" anchorCtr="0" compatLnSpc="1"/>
          <a:lstStyle/>
          <a:p>
            <a:pPr eaLnBrk="1" hangingPunct="1">
              <a:buFontTx/>
              <a:buNone/>
              <a:defRPr/>
            </a:pPr>
            <a:r>
              <a:rPr kumimoji="1" lang="en-US" altLang="zh-CN" sz="30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3.2.2 </a:t>
            </a:r>
            <a:r>
              <a:rPr kumimoji="1" lang="zh-CN" altLang="en-US" sz="30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二极管与门</a:t>
            </a:r>
            <a:endParaRPr kumimoji="1" lang="en-US" altLang="zh-CN" sz="30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defRPr/>
            </a:pPr>
            <a:endParaRPr kumimoji="1" lang="en-US" altLang="zh-CN" sz="2800" b="1" dirty="0">
              <a:solidFill>
                <a:srgbClr val="000000"/>
              </a:solidFill>
              <a:effectLst>
                <a:outerShdw blurRad="38100" dist="38100" dir="2700000" algn="tl">
                  <a:srgbClr val="C0C0C0"/>
                </a:outerShdw>
              </a:effectLst>
              <a:latin typeface="楷体" panose="02010609060101010101" pitchFamily="49" charset="-122"/>
              <a:ea typeface="楷体" panose="02010609060101010101" pitchFamily="49" charset="-122"/>
            </a:endParaRPr>
          </a:p>
          <a:p>
            <a:pPr eaLnBrk="1" hangingPunct="1">
              <a:defRPr/>
            </a:pPr>
            <a:endParaRPr kumimoji="1" lang="en-US" altLang="zh-CN" sz="2800" b="1" dirty="0">
              <a:solidFill>
                <a:srgbClr val="000000"/>
              </a:solidFill>
              <a:effectLst>
                <a:outerShdw blurRad="38100" dist="38100" dir="2700000" algn="tl">
                  <a:srgbClr val="C0C0C0"/>
                </a:outerShdw>
              </a:effectLst>
              <a:latin typeface="楷体" panose="02010609060101010101" pitchFamily="49" charset="-122"/>
              <a:ea typeface="楷体" panose="02010609060101010101" pitchFamily="49" charset="-122"/>
            </a:endParaRPr>
          </a:p>
          <a:p>
            <a:pPr eaLnBrk="1" hangingPunct="1">
              <a:defRPr/>
            </a:pPr>
            <a:endParaRPr kumimoji="1" lang="zh-CN" altLang="en-US" sz="2800" b="1" dirty="0">
              <a:solidFill>
                <a:srgbClr val="000000"/>
              </a:solidFill>
              <a:effectLst>
                <a:outerShdw blurRad="38100" dist="38100" dir="2700000" algn="tl">
                  <a:srgbClr val="C0C0C0"/>
                </a:outerShdw>
              </a:effectLst>
              <a:latin typeface="楷体" panose="02010609060101010101" pitchFamily="49" charset="-122"/>
              <a:ea typeface="楷体" panose="02010609060101010101" pitchFamily="49" charset="-122"/>
            </a:endParaRPr>
          </a:p>
        </p:txBody>
      </p:sp>
      <p:pic>
        <p:nvPicPr>
          <p:cNvPr id="2" name="Picture 136" descr="3-2-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0451" y="1131094"/>
            <a:ext cx="4194175"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表格 2"/>
          <p:cNvGraphicFramePr/>
          <p:nvPr/>
        </p:nvGraphicFramePr>
        <p:xfrm>
          <a:off x="684213" y="4076700"/>
          <a:ext cx="2303463" cy="2286000"/>
        </p:xfrm>
        <a:graphic>
          <a:graphicData uri="http://schemas.openxmlformats.org/drawingml/2006/table">
            <a:tbl>
              <a:tblPr/>
              <a:tblGrid>
                <a:gridCol w="768350"/>
                <a:gridCol w="671513"/>
                <a:gridCol w="863600"/>
              </a:tblGrid>
              <a:tr h="457200">
                <a:tc>
                  <a:txBody>
                    <a:bodyPr/>
                    <a:lstStyle/>
                    <a:p>
                      <a:pPr marL="0" lvl="0" indent="0" eaLnBrk="1" hangingPunct="1">
                        <a:buNone/>
                      </a:pPr>
                      <a:r>
                        <a:rPr lang="en-US" altLang="zh-CN" b="0" dirty="0">
                          <a:effectLst>
                            <a:outerShdw blurRad="38100" dist="38100" dir="2700000">
                              <a:srgbClr val="C0C0C0"/>
                            </a:outerShdw>
                          </a:effectLst>
                          <a:latin typeface="Times New Roman" panose="02020603050405020304" pitchFamily="18" charset="0"/>
                          <a:cs typeface="Times New Roman" panose="02020603050405020304" pitchFamily="18" charset="0"/>
                        </a:rPr>
                        <a:t>A</a:t>
                      </a:r>
                    </a:p>
                  </a:txBody>
                  <a:tcPr>
                    <a:lnL>
                      <a:noFill/>
                    </a:lnL>
                    <a:lnR>
                      <a:noFill/>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eaLnBrk="1" hangingPunct="1">
                        <a:buNone/>
                      </a:pPr>
                      <a:r>
                        <a:rPr lang="en-US" altLang="zh-CN" b="0">
                          <a:effectLst>
                            <a:outerShdw blurRad="38100" dist="38100" dir="2700000">
                              <a:srgbClr val="C0C0C0"/>
                            </a:outerShdw>
                          </a:effectLst>
                          <a:latin typeface="Times New Roman" panose="02020603050405020304" pitchFamily="18" charset="0"/>
                          <a:cs typeface="Times New Roman" panose="02020603050405020304" pitchFamily="18" charset="0"/>
                        </a:rPr>
                        <a:t>B</a:t>
                      </a:r>
                    </a:p>
                  </a:txBody>
                  <a:tcPr>
                    <a:lnL>
                      <a:noFill/>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eaLnBrk="1" hangingPunct="1">
                        <a:buNone/>
                      </a:pPr>
                      <a:r>
                        <a:rPr lang="en-US" altLang="zh-CN" b="0">
                          <a:effectLst>
                            <a:outerShdw blurRad="38100" dist="38100" dir="2700000">
                              <a:srgbClr val="C0C0C0"/>
                            </a:outerShdw>
                          </a:effectLst>
                          <a:latin typeface="Times New Roman" panose="02020603050405020304" pitchFamily="18" charset="0"/>
                          <a:cs typeface="Times New Roman" panose="02020603050405020304" pitchFamily="18" charset="0"/>
                        </a:rPr>
                        <a:t>Y</a:t>
                      </a:r>
                    </a:p>
                  </a:txBody>
                  <a:tcPr>
                    <a:lnL w="12700" cap="flat" cmpd="sng">
                      <a:solidFill>
                        <a:schemeClr val="tx1"/>
                      </a:solidFill>
                      <a:prstDash val="solid"/>
                      <a:headEnd type="none" w="med" len="med"/>
                      <a:tailEnd type="none" w="med" len="med"/>
                    </a:lnL>
                    <a:lnR>
                      <a:noFill/>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57200">
                <a:tc>
                  <a:txBody>
                    <a:bodyPr/>
                    <a:lstStyle/>
                    <a:p>
                      <a:pPr marL="0" lvl="0" indent="0" eaLnBrk="1" hangingPunct="1">
                        <a:buNone/>
                      </a:pPr>
                      <a:r>
                        <a:rPr lang="en-US" altLang="zh-CN" b="0">
                          <a:effectLst>
                            <a:outerShdw blurRad="38100" dist="38100" dir="2700000">
                              <a:srgbClr val="C0C0C0"/>
                            </a:outerShdw>
                          </a:effectLst>
                          <a:latin typeface="Times New Roman" panose="02020603050405020304" pitchFamily="18" charset="0"/>
                          <a:cs typeface="Times New Roman" panose="02020603050405020304" pitchFamily="18" charset="0"/>
                        </a:rPr>
                        <a:t>0V</a:t>
                      </a:r>
                    </a:p>
                  </a:txBody>
                  <a:tcPr>
                    <a:lnL>
                      <a:noFill/>
                    </a:lnL>
                    <a:lnR>
                      <a:noFill/>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eaLnBrk="1" hangingPunct="1">
                        <a:buNone/>
                      </a:pPr>
                      <a:r>
                        <a:rPr lang="en-US" altLang="zh-CN" b="0">
                          <a:effectLst>
                            <a:outerShdw blurRad="38100" dist="38100" dir="2700000">
                              <a:srgbClr val="C0C0C0"/>
                            </a:outerShdw>
                          </a:effectLst>
                          <a:latin typeface="Times New Roman" panose="02020603050405020304" pitchFamily="18" charset="0"/>
                          <a:cs typeface="Times New Roman" panose="02020603050405020304" pitchFamily="18" charset="0"/>
                        </a:rPr>
                        <a:t>0V</a:t>
                      </a:r>
                    </a:p>
                  </a:txBody>
                  <a:tcPr>
                    <a:lnL>
                      <a:noFill/>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eaLnBrk="1" hangingPunct="1">
                        <a:buNone/>
                      </a:pPr>
                      <a:r>
                        <a:rPr lang="en-US" altLang="zh-CN" b="0">
                          <a:effectLst>
                            <a:outerShdw blurRad="38100" dist="38100" dir="2700000">
                              <a:srgbClr val="C0C0C0"/>
                            </a:outerShdw>
                          </a:effectLst>
                          <a:latin typeface="Times New Roman" panose="02020603050405020304" pitchFamily="18" charset="0"/>
                          <a:cs typeface="Times New Roman" panose="02020603050405020304" pitchFamily="18" charset="0"/>
                        </a:rPr>
                        <a:t>0.7V</a:t>
                      </a:r>
                    </a:p>
                  </a:txBody>
                  <a:tcPr>
                    <a:lnL w="12700" cap="flat" cmpd="sng">
                      <a:solidFill>
                        <a:schemeClr val="tx1"/>
                      </a:solidFill>
                      <a:prstDash val="solid"/>
                      <a:headEnd type="none" w="med" len="med"/>
                      <a:tailEnd type="none" w="med" len="med"/>
                    </a:lnL>
                    <a:lnR>
                      <a:noFill/>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57200">
                <a:tc>
                  <a:txBody>
                    <a:bodyPr/>
                    <a:lstStyle/>
                    <a:p>
                      <a:pPr marL="0" lvl="0" indent="0" eaLnBrk="1" hangingPunct="1">
                        <a:buNone/>
                      </a:pPr>
                      <a:r>
                        <a:rPr lang="en-US" altLang="zh-CN" b="0">
                          <a:effectLst>
                            <a:outerShdw blurRad="38100" dist="38100" dir="2700000">
                              <a:srgbClr val="C0C0C0"/>
                            </a:outerShdw>
                          </a:effectLst>
                          <a:latin typeface="Times New Roman" panose="02020603050405020304" pitchFamily="18" charset="0"/>
                          <a:cs typeface="Times New Roman" panose="02020603050405020304" pitchFamily="18" charset="0"/>
                        </a:rPr>
                        <a:t>0V</a:t>
                      </a:r>
                    </a:p>
                  </a:txBody>
                  <a:tcPr>
                    <a:lnL>
                      <a:noFill/>
                    </a:lnL>
                    <a:lnR>
                      <a:noFill/>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eaLnBrk="1" hangingPunct="1">
                        <a:buNone/>
                      </a:pPr>
                      <a:r>
                        <a:rPr lang="en-US" altLang="zh-CN" b="0">
                          <a:effectLst>
                            <a:outerShdw blurRad="38100" dist="38100" dir="2700000">
                              <a:srgbClr val="C0C0C0"/>
                            </a:outerShdw>
                          </a:effectLst>
                          <a:latin typeface="Times New Roman" panose="02020603050405020304" pitchFamily="18" charset="0"/>
                          <a:cs typeface="Times New Roman" panose="02020603050405020304" pitchFamily="18" charset="0"/>
                        </a:rPr>
                        <a:t>3V</a:t>
                      </a:r>
                    </a:p>
                  </a:txBody>
                  <a:tcPr>
                    <a:lnL>
                      <a:noFill/>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eaLnBrk="1" hangingPunct="1">
                        <a:buNone/>
                      </a:pPr>
                      <a:r>
                        <a:rPr lang="en-US" altLang="zh-CN" b="0">
                          <a:effectLst>
                            <a:outerShdw blurRad="38100" dist="38100" dir="2700000">
                              <a:srgbClr val="C0C0C0"/>
                            </a:outerShdw>
                          </a:effectLst>
                          <a:latin typeface="Times New Roman" panose="02020603050405020304" pitchFamily="18" charset="0"/>
                          <a:cs typeface="Times New Roman" panose="02020603050405020304" pitchFamily="18" charset="0"/>
                        </a:rPr>
                        <a:t>0.7V</a:t>
                      </a:r>
                    </a:p>
                  </a:txBody>
                  <a:tcPr>
                    <a:lnL w="12700" cap="flat" cmpd="sng">
                      <a:solidFill>
                        <a:schemeClr val="tx1"/>
                      </a:solidFill>
                      <a:prstDash val="solid"/>
                      <a:headEnd type="none" w="med" len="med"/>
                      <a:tailEnd type="none" w="med" len="med"/>
                    </a:lnL>
                    <a:lnR>
                      <a:noFill/>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57200">
                <a:tc>
                  <a:txBody>
                    <a:bodyPr/>
                    <a:lstStyle/>
                    <a:p>
                      <a:pPr marL="0" lvl="0" indent="0" eaLnBrk="1" hangingPunct="1">
                        <a:buNone/>
                      </a:pPr>
                      <a:r>
                        <a:rPr lang="en-US" altLang="zh-CN" b="0">
                          <a:effectLst>
                            <a:outerShdw blurRad="38100" dist="38100" dir="2700000">
                              <a:srgbClr val="C0C0C0"/>
                            </a:outerShdw>
                          </a:effectLst>
                          <a:latin typeface="Times New Roman" panose="02020603050405020304" pitchFamily="18" charset="0"/>
                          <a:cs typeface="Times New Roman" panose="02020603050405020304" pitchFamily="18" charset="0"/>
                        </a:rPr>
                        <a:t>3V</a:t>
                      </a:r>
                    </a:p>
                  </a:txBody>
                  <a:tcPr>
                    <a:lnL>
                      <a:noFill/>
                    </a:lnL>
                    <a:lnR>
                      <a:noFill/>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eaLnBrk="1" hangingPunct="1">
                        <a:buNone/>
                      </a:pPr>
                      <a:r>
                        <a:rPr lang="en-US" altLang="zh-CN" b="0" dirty="0">
                          <a:effectLst>
                            <a:outerShdw blurRad="38100" dist="38100" dir="2700000">
                              <a:srgbClr val="C0C0C0"/>
                            </a:outerShdw>
                          </a:effectLst>
                          <a:latin typeface="Times New Roman" panose="02020603050405020304" pitchFamily="18" charset="0"/>
                          <a:cs typeface="Times New Roman" panose="02020603050405020304" pitchFamily="18" charset="0"/>
                        </a:rPr>
                        <a:t>0V</a:t>
                      </a:r>
                    </a:p>
                  </a:txBody>
                  <a:tcPr>
                    <a:lnL>
                      <a:noFill/>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eaLnBrk="1" hangingPunct="1">
                        <a:buNone/>
                      </a:pPr>
                      <a:r>
                        <a:rPr lang="en-US" altLang="zh-CN" b="0" dirty="0">
                          <a:effectLst>
                            <a:outerShdw blurRad="38100" dist="38100" dir="2700000">
                              <a:srgbClr val="C0C0C0"/>
                            </a:outerShdw>
                          </a:effectLst>
                          <a:latin typeface="Times New Roman" panose="02020603050405020304" pitchFamily="18" charset="0"/>
                          <a:cs typeface="Times New Roman" panose="02020603050405020304" pitchFamily="18" charset="0"/>
                        </a:rPr>
                        <a:t>0.7V</a:t>
                      </a:r>
                    </a:p>
                  </a:txBody>
                  <a:tcPr>
                    <a:lnL w="12700" cap="flat" cmpd="sng">
                      <a:solidFill>
                        <a:schemeClr val="tx1"/>
                      </a:solidFill>
                      <a:prstDash val="solid"/>
                      <a:headEnd type="none" w="med" len="med"/>
                      <a:tailEnd type="none" w="med" len="med"/>
                    </a:lnL>
                    <a:lnR>
                      <a:noFill/>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57200">
                <a:tc>
                  <a:txBody>
                    <a:bodyPr/>
                    <a:lstStyle/>
                    <a:p>
                      <a:pPr marL="0" lvl="0" indent="0" eaLnBrk="1" hangingPunct="1">
                        <a:buNone/>
                      </a:pPr>
                      <a:r>
                        <a:rPr lang="en-US" altLang="zh-CN" b="0">
                          <a:effectLst>
                            <a:outerShdw blurRad="38100" dist="38100" dir="2700000">
                              <a:srgbClr val="C0C0C0"/>
                            </a:outerShdw>
                          </a:effectLst>
                          <a:latin typeface="Times New Roman" panose="02020603050405020304" pitchFamily="18" charset="0"/>
                          <a:cs typeface="Times New Roman" panose="02020603050405020304" pitchFamily="18" charset="0"/>
                        </a:rPr>
                        <a:t>3V</a:t>
                      </a:r>
                    </a:p>
                  </a:txBody>
                  <a:tcPr>
                    <a:lnL>
                      <a:noFill/>
                    </a:lnL>
                    <a:lnR>
                      <a:noFill/>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eaLnBrk="1" hangingPunct="1">
                        <a:buNone/>
                      </a:pPr>
                      <a:r>
                        <a:rPr lang="en-US" altLang="zh-CN" b="0">
                          <a:effectLst>
                            <a:outerShdw blurRad="38100" dist="38100" dir="2700000">
                              <a:srgbClr val="C0C0C0"/>
                            </a:outerShdw>
                          </a:effectLst>
                          <a:latin typeface="Times New Roman" panose="02020603050405020304" pitchFamily="18" charset="0"/>
                          <a:cs typeface="Times New Roman" panose="02020603050405020304" pitchFamily="18" charset="0"/>
                        </a:rPr>
                        <a:t>3V</a:t>
                      </a:r>
                    </a:p>
                  </a:txBody>
                  <a:tcPr>
                    <a:lnL>
                      <a:noFill/>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eaLnBrk="1" hangingPunct="1">
                        <a:buNone/>
                      </a:pPr>
                      <a:r>
                        <a:rPr lang="en-US" altLang="zh-CN" b="0" dirty="0">
                          <a:effectLst>
                            <a:outerShdw blurRad="38100" dist="38100" dir="2700000">
                              <a:srgbClr val="C0C0C0"/>
                            </a:outerShdw>
                          </a:effectLst>
                          <a:latin typeface="Times New Roman" panose="02020603050405020304" pitchFamily="18" charset="0"/>
                          <a:cs typeface="Times New Roman" panose="02020603050405020304" pitchFamily="18" charset="0"/>
                        </a:rPr>
                        <a:t>3.7V</a:t>
                      </a:r>
                    </a:p>
                  </a:txBody>
                  <a:tcPr>
                    <a:lnL w="12700" cap="flat" cmpd="sng">
                      <a:solidFill>
                        <a:schemeClr val="tx1"/>
                      </a:solidFill>
                      <a:prstDash val="solid"/>
                      <a:headEnd type="none" w="med" len="med"/>
                      <a:tailEnd type="none" w="med" len="med"/>
                    </a:lnL>
                    <a:lnR>
                      <a:noFill/>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bl>
          </a:graphicData>
        </a:graphic>
      </p:graphicFrame>
      <p:graphicFrame>
        <p:nvGraphicFramePr>
          <p:cNvPr id="4" name="表格 3"/>
          <p:cNvGraphicFramePr/>
          <p:nvPr/>
        </p:nvGraphicFramePr>
        <p:xfrm>
          <a:off x="6011863" y="4076700"/>
          <a:ext cx="2303463" cy="2286000"/>
        </p:xfrm>
        <a:graphic>
          <a:graphicData uri="http://schemas.openxmlformats.org/drawingml/2006/table">
            <a:tbl>
              <a:tblPr/>
              <a:tblGrid>
                <a:gridCol w="768350"/>
                <a:gridCol w="671513"/>
                <a:gridCol w="863600"/>
              </a:tblGrid>
              <a:tr h="457200">
                <a:tc>
                  <a:txBody>
                    <a:bodyPr/>
                    <a:lstStyle/>
                    <a:p>
                      <a:pPr marL="0" lvl="0" indent="0" eaLnBrk="1" hangingPunct="1">
                        <a:buNone/>
                      </a:pPr>
                      <a:r>
                        <a:rPr lang="en-US" altLang="zh-CN" b="0" dirty="0">
                          <a:effectLst>
                            <a:outerShdw blurRad="38100" dist="38100" dir="2700000">
                              <a:srgbClr val="C0C0C0"/>
                            </a:outerShdw>
                          </a:effectLst>
                          <a:latin typeface="Times New Roman" panose="02020603050405020304" pitchFamily="18" charset="0"/>
                          <a:cs typeface="Times New Roman" panose="02020603050405020304" pitchFamily="18" charset="0"/>
                        </a:rPr>
                        <a:t>A</a:t>
                      </a:r>
                    </a:p>
                  </a:txBody>
                  <a:tcPr>
                    <a:lnL>
                      <a:noFill/>
                    </a:lnL>
                    <a:lnR>
                      <a:noFill/>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eaLnBrk="1" hangingPunct="1">
                        <a:buNone/>
                      </a:pPr>
                      <a:r>
                        <a:rPr lang="en-US" altLang="zh-CN" b="0">
                          <a:effectLst>
                            <a:outerShdw blurRad="38100" dist="38100" dir="2700000">
                              <a:srgbClr val="C0C0C0"/>
                            </a:outerShdw>
                          </a:effectLst>
                          <a:latin typeface="Times New Roman" panose="02020603050405020304" pitchFamily="18" charset="0"/>
                          <a:cs typeface="Times New Roman" panose="02020603050405020304" pitchFamily="18" charset="0"/>
                        </a:rPr>
                        <a:t>B</a:t>
                      </a:r>
                    </a:p>
                  </a:txBody>
                  <a:tcPr>
                    <a:lnL>
                      <a:noFill/>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eaLnBrk="1" hangingPunct="1">
                        <a:buNone/>
                      </a:pPr>
                      <a:r>
                        <a:rPr lang="en-US" altLang="zh-CN" b="0">
                          <a:effectLst>
                            <a:outerShdw blurRad="38100" dist="38100" dir="2700000">
                              <a:srgbClr val="C0C0C0"/>
                            </a:outerShdw>
                          </a:effectLst>
                          <a:latin typeface="Times New Roman" panose="02020603050405020304" pitchFamily="18" charset="0"/>
                          <a:cs typeface="Times New Roman" panose="02020603050405020304" pitchFamily="18" charset="0"/>
                        </a:rPr>
                        <a:t>Y</a:t>
                      </a:r>
                    </a:p>
                  </a:txBody>
                  <a:tcPr>
                    <a:lnL w="12700" cap="flat" cmpd="sng">
                      <a:solidFill>
                        <a:schemeClr val="tx1"/>
                      </a:solidFill>
                      <a:prstDash val="solid"/>
                      <a:headEnd type="none" w="med" len="med"/>
                      <a:tailEnd type="none" w="med" len="med"/>
                    </a:lnL>
                    <a:lnR>
                      <a:noFill/>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57200">
                <a:tc>
                  <a:txBody>
                    <a:bodyPr/>
                    <a:lstStyle/>
                    <a:p>
                      <a:pPr marL="0" lvl="0" indent="0" eaLnBrk="1" hangingPunct="1">
                        <a:buNone/>
                      </a:pPr>
                      <a:r>
                        <a:rPr lang="en-US" altLang="zh-CN" b="0">
                          <a:effectLst>
                            <a:outerShdw blurRad="38100" dist="38100" dir="2700000">
                              <a:srgbClr val="C0C0C0"/>
                            </a:outerShdw>
                          </a:effectLst>
                          <a:latin typeface="Times New Roman" panose="02020603050405020304" pitchFamily="18" charset="0"/>
                          <a:cs typeface="Times New Roman" panose="02020603050405020304" pitchFamily="18" charset="0"/>
                        </a:rPr>
                        <a:t>0</a:t>
                      </a:r>
                    </a:p>
                  </a:txBody>
                  <a:tcPr>
                    <a:lnL>
                      <a:noFill/>
                    </a:lnL>
                    <a:lnR>
                      <a:noFill/>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eaLnBrk="1" hangingPunct="1">
                        <a:buNone/>
                      </a:pPr>
                      <a:r>
                        <a:rPr lang="en-US" altLang="zh-CN" b="0">
                          <a:effectLst>
                            <a:outerShdw blurRad="38100" dist="38100" dir="2700000">
                              <a:srgbClr val="C0C0C0"/>
                            </a:outerShdw>
                          </a:effectLst>
                          <a:latin typeface="Times New Roman" panose="02020603050405020304" pitchFamily="18" charset="0"/>
                          <a:cs typeface="Times New Roman" panose="02020603050405020304" pitchFamily="18" charset="0"/>
                        </a:rPr>
                        <a:t>0</a:t>
                      </a:r>
                    </a:p>
                  </a:txBody>
                  <a:tcPr>
                    <a:lnL>
                      <a:noFill/>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eaLnBrk="1" hangingPunct="1">
                        <a:buNone/>
                      </a:pPr>
                      <a:r>
                        <a:rPr lang="en-US" altLang="zh-CN" b="0">
                          <a:effectLst>
                            <a:outerShdw blurRad="38100" dist="38100" dir="2700000">
                              <a:srgbClr val="C0C0C0"/>
                            </a:outerShdw>
                          </a:effectLst>
                          <a:latin typeface="Times New Roman" panose="02020603050405020304" pitchFamily="18" charset="0"/>
                          <a:cs typeface="Times New Roman" panose="02020603050405020304" pitchFamily="18" charset="0"/>
                        </a:rPr>
                        <a:t>0</a:t>
                      </a:r>
                    </a:p>
                  </a:txBody>
                  <a:tcPr>
                    <a:lnL w="12700" cap="flat" cmpd="sng">
                      <a:solidFill>
                        <a:schemeClr val="tx1"/>
                      </a:solidFill>
                      <a:prstDash val="solid"/>
                      <a:headEnd type="none" w="med" len="med"/>
                      <a:tailEnd type="none" w="med" len="med"/>
                    </a:lnL>
                    <a:lnR>
                      <a:noFill/>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57200">
                <a:tc>
                  <a:txBody>
                    <a:bodyPr/>
                    <a:lstStyle/>
                    <a:p>
                      <a:pPr marL="0" lvl="0" indent="0" eaLnBrk="1" hangingPunct="1">
                        <a:buNone/>
                      </a:pPr>
                      <a:r>
                        <a:rPr lang="en-US" altLang="zh-CN" b="0" dirty="0">
                          <a:effectLst>
                            <a:outerShdw blurRad="38100" dist="38100" dir="2700000">
                              <a:srgbClr val="C0C0C0"/>
                            </a:outerShdw>
                          </a:effectLst>
                          <a:latin typeface="Times New Roman" panose="02020603050405020304" pitchFamily="18" charset="0"/>
                          <a:cs typeface="Times New Roman" panose="02020603050405020304" pitchFamily="18" charset="0"/>
                        </a:rPr>
                        <a:t>0</a:t>
                      </a:r>
                    </a:p>
                  </a:txBody>
                  <a:tcPr>
                    <a:lnL>
                      <a:noFill/>
                    </a:lnL>
                    <a:lnR>
                      <a:noFill/>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eaLnBrk="1" hangingPunct="1">
                        <a:buNone/>
                      </a:pPr>
                      <a:r>
                        <a:rPr lang="en-US" altLang="zh-CN" b="0">
                          <a:effectLst>
                            <a:outerShdw blurRad="38100" dist="38100" dir="2700000">
                              <a:srgbClr val="C0C0C0"/>
                            </a:outerShdw>
                          </a:effectLst>
                          <a:latin typeface="Times New Roman" panose="02020603050405020304" pitchFamily="18" charset="0"/>
                          <a:cs typeface="Times New Roman" panose="02020603050405020304" pitchFamily="18" charset="0"/>
                        </a:rPr>
                        <a:t>1</a:t>
                      </a:r>
                    </a:p>
                  </a:txBody>
                  <a:tcPr>
                    <a:lnL>
                      <a:noFill/>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eaLnBrk="1" hangingPunct="1">
                        <a:buNone/>
                      </a:pPr>
                      <a:r>
                        <a:rPr lang="en-US" altLang="zh-CN" b="0">
                          <a:effectLst>
                            <a:outerShdw blurRad="38100" dist="38100" dir="2700000">
                              <a:srgbClr val="C0C0C0"/>
                            </a:outerShdw>
                          </a:effectLst>
                          <a:latin typeface="Times New Roman" panose="02020603050405020304" pitchFamily="18" charset="0"/>
                          <a:cs typeface="Times New Roman" panose="02020603050405020304" pitchFamily="18" charset="0"/>
                        </a:rPr>
                        <a:t>0</a:t>
                      </a:r>
                    </a:p>
                  </a:txBody>
                  <a:tcPr>
                    <a:lnL w="12700" cap="flat" cmpd="sng">
                      <a:solidFill>
                        <a:schemeClr val="tx1"/>
                      </a:solidFill>
                      <a:prstDash val="solid"/>
                      <a:headEnd type="none" w="med" len="med"/>
                      <a:tailEnd type="none" w="med" len="med"/>
                    </a:lnL>
                    <a:lnR>
                      <a:noFill/>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57200">
                <a:tc>
                  <a:txBody>
                    <a:bodyPr/>
                    <a:lstStyle/>
                    <a:p>
                      <a:pPr marL="0" lvl="0" indent="0" eaLnBrk="1" hangingPunct="1">
                        <a:buNone/>
                      </a:pPr>
                      <a:r>
                        <a:rPr lang="en-US" altLang="zh-CN" b="0">
                          <a:effectLst>
                            <a:outerShdw blurRad="38100" dist="38100" dir="2700000">
                              <a:srgbClr val="C0C0C0"/>
                            </a:outerShdw>
                          </a:effectLst>
                          <a:latin typeface="Times New Roman" panose="02020603050405020304" pitchFamily="18" charset="0"/>
                          <a:cs typeface="Times New Roman" panose="02020603050405020304" pitchFamily="18" charset="0"/>
                        </a:rPr>
                        <a:t>1</a:t>
                      </a:r>
                    </a:p>
                  </a:txBody>
                  <a:tcPr>
                    <a:lnL>
                      <a:noFill/>
                    </a:lnL>
                    <a:lnR>
                      <a:noFill/>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eaLnBrk="1" hangingPunct="1">
                        <a:buNone/>
                      </a:pPr>
                      <a:r>
                        <a:rPr lang="en-US" altLang="zh-CN" b="0">
                          <a:effectLst>
                            <a:outerShdw blurRad="38100" dist="38100" dir="2700000">
                              <a:srgbClr val="C0C0C0"/>
                            </a:outerShdw>
                          </a:effectLst>
                          <a:latin typeface="Times New Roman" panose="02020603050405020304" pitchFamily="18" charset="0"/>
                          <a:cs typeface="Times New Roman" panose="02020603050405020304" pitchFamily="18" charset="0"/>
                        </a:rPr>
                        <a:t>0</a:t>
                      </a:r>
                    </a:p>
                  </a:txBody>
                  <a:tcPr>
                    <a:lnL>
                      <a:noFill/>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eaLnBrk="1" hangingPunct="1">
                        <a:buNone/>
                      </a:pPr>
                      <a:r>
                        <a:rPr lang="en-US" altLang="zh-CN" b="0">
                          <a:effectLst>
                            <a:outerShdw blurRad="38100" dist="38100" dir="2700000">
                              <a:srgbClr val="C0C0C0"/>
                            </a:outerShdw>
                          </a:effectLst>
                          <a:latin typeface="Times New Roman" panose="02020603050405020304" pitchFamily="18" charset="0"/>
                          <a:cs typeface="Times New Roman" panose="02020603050405020304" pitchFamily="18" charset="0"/>
                        </a:rPr>
                        <a:t>0</a:t>
                      </a:r>
                    </a:p>
                  </a:txBody>
                  <a:tcPr>
                    <a:lnL w="12700" cap="flat" cmpd="sng">
                      <a:solidFill>
                        <a:schemeClr val="tx1"/>
                      </a:solidFill>
                      <a:prstDash val="solid"/>
                      <a:headEnd type="none" w="med" len="med"/>
                      <a:tailEnd type="none" w="med" len="med"/>
                    </a:lnL>
                    <a:lnR>
                      <a:noFill/>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57200">
                <a:tc>
                  <a:txBody>
                    <a:bodyPr/>
                    <a:lstStyle/>
                    <a:p>
                      <a:pPr marL="0" lvl="0" indent="0" eaLnBrk="1" hangingPunct="1">
                        <a:buNone/>
                      </a:pPr>
                      <a:r>
                        <a:rPr lang="en-US" altLang="zh-CN" b="0">
                          <a:effectLst>
                            <a:outerShdw blurRad="38100" dist="38100" dir="2700000">
                              <a:srgbClr val="C0C0C0"/>
                            </a:outerShdw>
                          </a:effectLst>
                          <a:latin typeface="Times New Roman" panose="02020603050405020304" pitchFamily="18" charset="0"/>
                          <a:cs typeface="Times New Roman" panose="02020603050405020304" pitchFamily="18" charset="0"/>
                        </a:rPr>
                        <a:t>1</a:t>
                      </a:r>
                    </a:p>
                  </a:txBody>
                  <a:tcPr>
                    <a:lnL>
                      <a:noFill/>
                    </a:lnL>
                    <a:lnR>
                      <a:noFill/>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eaLnBrk="1" hangingPunct="1">
                        <a:buNone/>
                      </a:pPr>
                      <a:r>
                        <a:rPr lang="en-US" altLang="zh-CN" b="0">
                          <a:effectLst>
                            <a:outerShdw blurRad="38100" dist="38100" dir="2700000">
                              <a:srgbClr val="C0C0C0"/>
                            </a:outerShdw>
                          </a:effectLst>
                          <a:latin typeface="Times New Roman" panose="02020603050405020304" pitchFamily="18" charset="0"/>
                          <a:cs typeface="Times New Roman" panose="02020603050405020304" pitchFamily="18" charset="0"/>
                        </a:rPr>
                        <a:t>1</a:t>
                      </a:r>
                    </a:p>
                  </a:txBody>
                  <a:tcPr>
                    <a:lnL>
                      <a:noFill/>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eaLnBrk="1" hangingPunct="1">
                        <a:buNone/>
                      </a:pPr>
                      <a:r>
                        <a:rPr lang="en-US" altLang="zh-CN" b="0" dirty="0">
                          <a:effectLst>
                            <a:outerShdw blurRad="38100" dist="38100" dir="2700000">
                              <a:srgbClr val="C0C0C0"/>
                            </a:outerShdw>
                          </a:effectLst>
                          <a:latin typeface="Times New Roman" panose="02020603050405020304" pitchFamily="18" charset="0"/>
                          <a:cs typeface="Times New Roman" panose="02020603050405020304" pitchFamily="18" charset="0"/>
                        </a:rPr>
                        <a:t>1</a:t>
                      </a:r>
                    </a:p>
                  </a:txBody>
                  <a:tcPr>
                    <a:lnL w="12700" cap="flat" cmpd="sng">
                      <a:solidFill>
                        <a:schemeClr val="tx1"/>
                      </a:solidFill>
                      <a:prstDash val="solid"/>
                      <a:headEnd type="none" w="med" len="med"/>
                      <a:tailEnd type="none" w="med" len="med"/>
                    </a:lnL>
                    <a:lnR>
                      <a:noFill/>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bl>
          </a:graphicData>
        </a:graphic>
      </p:graphicFrame>
      <p:sp>
        <p:nvSpPr>
          <p:cNvPr id="5" name="AutoShape 132"/>
          <p:cNvSpPr>
            <a:spLocks noChangeArrowheads="1"/>
          </p:cNvSpPr>
          <p:nvPr/>
        </p:nvSpPr>
        <p:spPr bwMode="auto">
          <a:xfrm>
            <a:off x="3419475" y="5013325"/>
            <a:ext cx="2089150" cy="576263"/>
          </a:xfrm>
          <a:prstGeom prst="rightArrow">
            <a:avLst>
              <a:gd name="adj1" fmla="val 50000"/>
              <a:gd name="adj2" fmla="val 90566"/>
            </a:avLst>
          </a:prstGeom>
          <a:solidFill>
            <a:schemeClr val="accent1"/>
          </a:solidFill>
          <a:ln w="9525">
            <a:solidFill>
              <a:schemeClr val="tx1"/>
            </a:solidFill>
            <a:miter lim="800000"/>
          </a:ln>
        </p:spPr>
        <p:txBody>
          <a:bodyPr wrap="none"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Text Box 133"/>
          <p:cNvSpPr txBox="1">
            <a:spLocks noChangeArrowheads="1"/>
          </p:cNvSpPr>
          <p:nvPr/>
        </p:nvSpPr>
        <p:spPr bwMode="auto">
          <a:xfrm>
            <a:off x="3419475" y="4724400"/>
            <a:ext cx="2087563"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sz="2000" b="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规定</a:t>
            </a:r>
            <a:r>
              <a:rPr lang="en-US" altLang="zh-CN" sz="2000" b="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3V</a:t>
            </a:r>
            <a:r>
              <a:rPr lang="zh-CN" altLang="en-US" sz="2000" b="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以上为</a:t>
            </a:r>
            <a:r>
              <a:rPr lang="en-US" altLang="zh-CN" sz="2000" b="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1</a:t>
            </a:r>
          </a:p>
        </p:txBody>
      </p:sp>
      <p:sp>
        <p:nvSpPr>
          <p:cNvPr id="7" name="Text Box 134"/>
          <p:cNvSpPr txBox="1">
            <a:spLocks noChangeArrowheads="1"/>
          </p:cNvSpPr>
          <p:nvPr/>
        </p:nvSpPr>
        <p:spPr bwMode="auto">
          <a:xfrm>
            <a:off x="3563938" y="5516563"/>
            <a:ext cx="2087562"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en-US" altLang="zh-CN" sz="20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0.7V</a:t>
            </a:r>
            <a:r>
              <a:rPr lang="zh-CN" altLang="en-US" sz="20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以下为</a:t>
            </a:r>
            <a:r>
              <a:rPr lang="en-US" altLang="zh-CN" sz="20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0</a:t>
            </a:r>
          </a:p>
        </p:txBody>
      </p:sp>
      <p:sp>
        <p:nvSpPr>
          <p:cNvPr id="13" name="AutoShape 5"/>
          <p:cNvSpPr/>
          <p:nvPr/>
        </p:nvSpPr>
        <p:spPr>
          <a:xfrm>
            <a:off x="554409" y="1599406"/>
            <a:ext cx="3168650" cy="1943893"/>
          </a:xfrm>
          <a:prstGeom prst="wedgeRoundRectCallout">
            <a:avLst>
              <a:gd name="adj1" fmla="val 69939"/>
              <a:gd name="adj2" fmla="val -32425"/>
              <a:gd name="adj3" fmla="val 16667"/>
            </a:avLst>
          </a:prstGeom>
          <a:solidFill>
            <a:schemeClr val="accent1">
              <a:lumMod val="60000"/>
              <a:lumOff val="40000"/>
            </a:schemeClr>
          </a:solidFill>
          <a:ln w="9525" cap="flat" cmpd="sng">
            <a:solidFill>
              <a:schemeClr val="tx1"/>
            </a:solidFill>
            <a:prstDash val="solid"/>
            <a:miter/>
            <a:headEnd type="none" w="med" len="med"/>
            <a:tailEnd type="none" w="med" len="med"/>
          </a:ln>
        </p:spPr>
        <p:txBody>
          <a:bodyPr/>
          <a:lstStyle/>
          <a:p>
            <a:pPr eaLnBrk="1" hangingPunct="1">
              <a:buFont typeface="Arial" panose="020B0604020202020204" pitchFamily="34" charset="0"/>
              <a:buNone/>
              <a:defRPr/>
            </a:pPr>
            <a:r>
              <a:rPr lang="zh-CN" altLang="en-US" sz="2800" b="1" noProof="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设</a:t>
            </a:r>
            <a:r>
              <a:rPr lang="en-US" altLang="zh-CN" sz="2800" b="1" noProof="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V</a:t>
            </a:r>
            <a:r>
              <a:rPr lang="en-US" altLang="zh-CN" sz="2800" b="1" baseline="-25000" noProof="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CC</a:t>
            </a:r>
            <a:r>
              <a:rPr lang="en-US" altLang="zh-CN" sz="2800" b="1" noProof="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 5V</a:t>
            </a:r>
            <a:r>
              <a:rPr lang="zh-CN" altLang="en-US" sz="2800" b="1" noProof="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p>
          <a:p>
            <a:pPr eaLnBrk="1" hangingPunct="1">
              <a:buFont typeface="Arial" panose="020B0604020202020204" pitchFamily="34" charset="0"/>
              <a:buNone/>
              <a:defRPr/>
            </a:pPr>
            <a:r>
              <a:rPr lang="en-US" altLang="zh-CN" sz="2800" b="1" noProof="1">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A,B</a:t>
            </a:r>
            <a:r>
              <a:rPr lang="zh-CN" altLang="en-US" sz="2800" b="1" noProof="1">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的</a:t>
            </a:r>
            <a:r>
              <a:rPr lang="en-US" altLang="zh-CN" sz="2800" b="1" noProof="1">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V</a:t>
            </a:r>
            <a:r>
              <a:rPr lang="en-US" altLang="zh-CN" sz="2800" b="1" baseline="-25000" noProof="1">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IH</a:t>
            </a:r>
            <a:r>
              <a:rPr lang="en-US" altLang="zh-CN" sz="2800" b="1" noProof="1">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=3V</a:t>
            </a:r>
            <a:r>
              <a:rPr lang="zh-CN" altLang="en-US" sz="2800" b="1" noProof="1">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a:t>
            </a:r>
            <a:r>
              <a:rPr lang="en-US" altLang="zh-CN" sz="2800" b="1" noProof="1">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V</a:t>
            </a:r>
            <a:r>
              <a:rPr lang="en-US" altLang="zh-CN" sz="2800" b="1" baseline="-25000" noProof="1">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IL</a:t>
            </a:r>
            <a:r>
              <a:rPr lang="en-US" altLang="zh-CN" sz="2800" b="1" noProof="1">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=0V</a:t>
            </a:r>
            <a:r>
              <a:rPr lang="zh-CN" altLang="en-US" sz="2800" b="1" noProof="1">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，二极管导通时</a:t>
            </a:r>
            <a:r>
              <a:rPr lang="en-US" altLang="zh-CN" sz="2800" b="1" noProof="1">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V</a:t>
            </a:r>
            <a:r>
              <a:rPr lang="en-US" altLang="zh-CN" sz="2800" b="1" baseline="-25000" noProof="1">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DF</a:t>
            </a:r>
            <a:r>
              <a:rPr lang="en-US" altLang="zh-CN" sz="2800" b="1" noProof="1">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=0.7V</a:t>
            </a:r>
            <a:endParaRPr lang="en-US" altLang="zh-CN" sz="2800" b="1" noProof="1">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buFont typeface="Arial" panose="020B0604020202020204" pitchFamily="34" charset="0"/>
              <a:buNone/>
              <a:defRPr/>
            </a:pPr>
            <a:endParaRPr lang="en-US" altLang="zh-CN" sz="2800" b="1" noProof="1">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buFont typeface="Arial" panose="020B0604020202020204" pitchFamily="34" charset="0"/>
              <a:buNone/>
              <a:defRPr/>
            </a:pPr>
            <a:r>
              <a:rPr lang="en-US" altLang="zh-CN" sz="2800" b="1" noProof="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p>
          <a:p>
            <a:pPr eaLnBrk="1" hangingPunct="1">
              <a:buFont typeface="Arial" panose="020B0604020202020204" pitchFamily="34" charset="0"/>
              <a:buNone/>
              <a:defRPr/>
            </a:pPr>
            <a:endParaRPr lang="en-US" altLang="zh-CN" sz="2800" b="1" noProof="1">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buFont typeface="Arial" panose="020B0604020202020204" pitchFamily="34" charset="0"/>
              <a:buNone/>
              <a:defRPr/>
            </a:pPr>
            <a:r>
              <a:rPr lang="en-US" altLang="zh-CN" sz="2800" b="1" noProof="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endParaRPr lang="zh-CN" altLang="en-US" sz="2400" noProof="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4" name="AutoShape 5"/>
          <p:cNvSpPr>
            <a:spLocks noChangeArrowheads="1"/>
          </p:cNvSpPr>
          <p:nvPr/>
        </p:nvSpPr>
        <p:spPr bwMode="auto">
          <a:xfrm>
            <a:off x="6258748" y="1152466"/>
            <a:ext cx="2885252" cy="1952624"/>
          </a:xfrm>
          <a:prstGeom prst="wedgeRoundRectCallout">
            <a:avLst>
              <a:gd name="adj1" fmla="val -35051"/>
              <a:gd name="adj2" fmla="val 81472"/>
              <a:gd name="adj3" fmla="val 16667"/>
            </a:avLst>
          </a:prstGeom>
          <a:solidFill>
            <a:srgbClr val="FFFF00"/>
          </a:solidFill>
          <a:ln w="9525">
            <a:solidFill>
              <a:schemeClr val="tx1"/>
            </a:solidFill>
            <a:miter lim="800000"/>
          </a:ln>
        </p:spPr>
        <p:txBody>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800" b="1" dirty="0">
                <a:solidFill>
                  <a:srgbClr val="000000"/>
                </a:solidFill>
                <a:latin typeface="楷体" panose="02010609060101010101" pitchFamily="49" charset="-122"/>
                <a:ea typeface="楷体" panose="02010609060101010101" pitchFamily="49" charset="-122"/>
              </a:rPr>
              <a:t>缺点</a:t>
            </a:r>
            <a:r>
              <a:rPr lang="en-US" altLang="zh-CN" sz="2800" b="1" dirty="0">
                <a:solidFill>
                  <a:srgbClr val="000000"/>
                </a:solidFill>
                <a:latin typeface="楷体" panose="02010609060101010101" pitchFamily="49" charset="-122"/>
                <a:ea typeface="楷体" panose="02010609060101010101" pitchFamily="49" charset="-122"/>
              </a:rPr>
              <a:t>?</a:t>
            </a:r>
          </a:p>
          <a:p>
            <a:pPr eaLnBrk="1" hangingPunct="1">
              <a:buFont typeface="Arial" panose="020B0604020202020204" pitchFamily="34" charset="0"/>
              <a:buNone/>
            </a:pPr>
            <a:endParaRPr lang="en-US" altLang="zh-CN" sz="2800" b="1" dirty="0">
              <a:solidFill>
                <a:srgbClr val="000000"/>
              </a:solidFill>
              <a:latin typeface="楷体" panose="02010609060101010101" pitchFamily="49" charset="-122"/>
              <a:ea typeface="楷体" panose="02010609060101010101" pitchFamily="49" charset="-122"/>
            </a:endParaRPr>
          </a:p>
          <a:p>
            <a:pPr eaLnBrk="1" hangingPunct="1">
              <a:buFont typeface="Arial" panose="020B0604020202020204" pitchFamily="34" charset="0"/>
              <a:buNone/>
            </a:pPr>
            <a:r>
              <a:rPr lang="en-US" altLang="zh-CN" sz="2800" b="1" dirty="0">
                <a:solidFill>
                  <a:srgbClr val="000000"/>
                </a:solidFill>
                <a:latin typeface="楷体" panose="02010609060101010101" pitchFamily="49" charset="-122"/>
                <a:ea typeface="楷体" panose="02010609060101010101" pitchFamily="49" charset="-122"/>
              </a:rPr>
              <a:t>    </a:t>
            </a:r>
          </a:p>
          <a:p>
            <a:pPr eaLnBrk="1" hangingPunct="1">
              <a:buFont typeface="Arial" panose="020B0604020202020204" pitchFamily="34" charset="0"/>
              <a:buNone/>
            </a:pPr>
            <a:endParaRPr lang="en-US" altLang="zh-CN" sz="2800" b="1" dirty="0">
              <a:solidFill>
                <a:srgbClr val="000000"/>
              </a:solidFill>
              <a:latin typeface="楷体" panose="02010609060101010101" pitchFamily="49" charset="-122"/>
              <a:ea typeface="楷体" panose="02010609060101010101" pitchFamily="49" charset="-122"/>
            </a:endParaRPr>
          </a:p>
          <a:p>
            <a:pPr eaLnBrk="1" hangingPunct="1">
              <a:buFont typeface="Arial" panose="020B0604020202020204" pitchFamily="34" charset="0"/>
              <a:buNone/>
            </a:pPr>
            <a:r>
              <a:rPr lang="en-US" altLang="zh-CN" sz="2800" b="1" dirty="0">
                <a:solidFill>
                  <a:srgbClr val="000000"/>
                </a:solidFill>
                <a:latin typeface="楷体" panose="02010609060101010101" pitchFamily="49" charset="-122"/>
                <a:ea typeface="楷体" panose="02010609060101010101" pitchFamily="49" charset="-122"/>
              </a:rPr>
              <a:t>                      </a:t>
            </a:r>
            <a:endParaRPr lang="zh-CN" altLang="en-US" sz="2400" dirty="0">
              <a:latin typeface="楷体" panose="02010609060101010101" pitchFamily="49" charset="-122"/>
              <a:ea typeface="楷体" panose="02010609060101010101" pitchFamily="49" charset="-122"/>
            </a:endParaRPr>
          </a:p>
        </p:txBody>
      </p:sp>
      <p:sp>
        <p:nvSpPr>
          <p:cNvPr id="15" name="标题 57345"/>
          <p:cNvSpPr txBox="1">
            <a:spLocks noChangeArrowheads="1"/>
          </p:cNvSpPr>
          <p:nvPr/>
        </p:nvSpPr>
        <p:spPr bwMode="auto">
          <a:xfrm>
            <a:off x="4059495" y="192116"/>
            <a:ext cx="4957506" cy="6492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latin typeface="Times New Roman" panose="02020603050405020304" pitchFamily="18" charset="0"/>
                <a:ea typeface="楷体" panose="02010609060101010101" pitchFamily="49" charset="-122"/>
                <a:cs typeface="Times New Roman" panose="02020603050405020304" pitchFamily="18" charset="0"/>
              </a:rPr>
              <a:t>3.2 </a:t>
            </a:r>
            <a:r>
              <a:rPr lang="zh-CN" altLang="en-US" sz="3200" b="1" dirty="0">
                <a:latin typeface="Times New Roman" panose="02020603050405020304" pitchFamily="18" charset="0"/>
                <a:ea typeface="楷体" panose="02010609060101010101" pitchFamily="49" charset="-122"/>
                <a:cs typeface="Times New Roman" panose="02020603050405020304" pitchFamily="18" charset="0"/>
              </a:rPr>
              <a:t>半导体二极管门电路</a:t>
            </a:r>
          </a:p>
        </p:txBody>
      </p:sp>
      <p:sp>
        <p:nvSpPr>
          <p:cNvPr id="8" name="矩形 7"/>
          <p:cNvSpPr/>
          <p:nvPr/>
        </p:nvSpPr>
        <p:spPr>
          <a:xfrm>
            <a:off x="4292820" y="1855801"/>
            <a:ext cx="466794" cy="369332"/>
          </a:xfrm>
          <a:prstGeom prst="rect">
            <a:avLst/>
          </a:prstGeom>
        </p:spPr>
        <p:txBody>
          <a:bodyPr wrap="none">
            <a:spAutoFit/>
          </a:bodyPr>
          <a:lstStyle/>
          <a:p>
            <a:pPr>
              <a:spcBef>
                <a:spcPct val="50000"/>
              </a:spcBef>
            </a:pP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3V</a:t>
            </a:r>
          </a:p>
        </p:txBody>
      </p:sp>
      <p:sp>
        <p:nvSpPr>
          <p:cNvPr id="16" name="矩形 15"/>
          <p:cNvSpPr/>
          <p:nvPr/>
        </p:nvSpPr>
        <p:spPr>
          <a:xfrm>
            <a:off x="4292820" y="2321467"/>
            <a:ext cx="466794" cy="369332"/>
          </a:xfrm>
          <a:prstGeom prst="rect">
            <a:avLst/>
          </a:prstGeom>
        </p:spPr>
        <p:txBody>
          <a:bodyPr wrap="none">
            <a:spAutoFit/>
          </a:bodyPr>
          <a:lstStyle/>
          <a:p>
            <a:pPr>
              <a:spcBef>
                <a:spcPct val="50000"/>
              </a:spcBef>
            </a:pP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3V</a:t>
            </a:r>
          </a:p>
        </p:txBody>
      </p:sp>
      <p:sp>
        <p:nvSpPr>
          <p:cNvPr id="17" name="矩形 16"/>
          <p:cNvSpPr/>
          <p:nvPr/>
        </p:nvSpPr>
        <p:spPr>
          <a:xfrm>
            <a:off x="4597616" y="1584074"/>
            <a:ext cx="639919" cy="369332"/>
          </a:xfrm>
          <a:prstGeom prst="rect">
            <a:avLst/>
          </a:prstGeom>
        </p:spPr>
        <p:txBody>
          <a:bodyPr wrap="none">
            <a:spAutoFit/>
          </a:bodyPr>
          <a:lstStyle/>
          <a:p>
            <a:pPr>
              <a:spcBef>
                <a:spcPct val="50000"/>
              </a:spcBef>
            </a:pP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0.7V</a:t>
            </a:r>
          </a:p>
        </p:txBody>
      </p:sp>
      <p:sp>
        <p:nvSpPr>
          <p:cNvPr id="19" name="矩形 18"/>
          <p:cNvSpPr/>
          <p:nvPr/>
        </p:nvSpPr>
        <p:spPr>
          <a:xfrm>
            <a:off x="5785542" y="1768740"/>
            <a:ext cx="639919" cy="369332"/>
          </a:xfrm>
          <a:prstGeom prst="rect">
            <a:avLst/>
          </a:prstGeom>
        </p:spPr>
        <p:txBody>
          <a:bodyPr wrap="none">
            <a:spAutoFit/>
          </a:bodyPr>
          <a:lstStyle/>
          <a:p>
            <a:pPr>
              <a:spcBef>
                <a:spcPct val="50000"/>
              </a:spcBef>
            </a:pP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3.7V</a:t>
            </a:r>
          </a:p>
        </p:txBody>
      </p:sp>
      <p:sp>
        <p:nvSpPr>
          <p:cNvPr id="21" name="直接连接符 20"/>
          <p:cNvSpPr>
            <a:spLocks noChangeShapeType="1"/>
          </p:cNvSpPr>
          <p:nvPr/>
        </p:nvSpPr>
        <p:spPr bwMode="auto">
          <a:xfrm>
            <a:off x="4353123" y="2223674"/>
            <a:ext cx="955477" cy="1459"/>
          </a:xfrm>
          <a:prstGeom prst="line">
            <a:avLst/>
          </a:prstGeom>
          <a:noFill/>
          <a:ln w="38100">
            <a:solidFill>
              <a:srgbClr val="FF0000"/>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en-US">
              <a:latin typeface="楷体" panose="02010609060101010101" pitchFamily="49" charset="-122"/>
              <a:ea typeface="楷体" panose="02010609060101010101" pitchFamily="49" charset="-122"/>
            </a:endParaRPr>
          </a:p>
        </p:txBody>
      </p:sp>
      <p:sp>
        <p:nvSpPr>
          <p:cNvPr id="22" name="直接连接符 21"/>
          <p:cNvSpPr>
            <a:spLocks noChangeShapeType="1"/>
          </p:cNvSpPr>
          <p:nvPr/>
        </p:nvSpPr>
        <p:spPr bwMode="auto">
          <a:xfrm>
            <a:off x="5308600" y="1221975"/>
            <a:ext cx="0" cy="142503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endParaRPr lang="en-US">
              <a:latin typeface="楷体" panose="02010609060101010101" pitchFamily="49" charset="-122"/>
              <a:ea typeface="楷体" panose="02010609060101010101" pitchFamily="49" charset="-122"/>
            </a:endParaRPr>
          </a:p>
        </p:txBody>
      </p:sp>
      <p:sp>
        <p:nvSpPr>
          <p:cNvPr id="18" name="直接连接符 17"/>
          <p:cNvSpPr>
            <a:spLocks noChangeShapeType="1"/>
          </p:cNvSpPr>
          <p:nvPr/>
        </p:nvSpPr>
        <p:spPr bwMode="auto">
          <a:xfrm>
            <a:off x="4360878" y="2647005"/>
            <a:ext cx="955477" cy="1459"/>
          </a:xfrm>
          <a:prstGeom prst="line">
            <a:avLst/>
          </a:prstGeom>
          <a:noFill/>
          <a:ln w="38100">
            <a:solidFill>
              <a:srgbClr val="FF0000"/>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en-US">
              <a:latin typeface="楷体" panose="02010609060101010101" pitchFamily="49" charset="-122"/>
              <a:ea typeface="楷体" panose="02010609060101010101" pitchFamily="49" charset="-122"/>
            </a:endParaRPr>
          </a:p>
        </p:txBody>
      </p:sp>
      <p:sp>
        <p:nvSpPr>
          <p:cNvPr id="9" name="矩形 8"/>
          <p:cNvSpPr/>
          <p:nvPr/>
        </p:nvSpPr>
        <p:spPr>
          <a:xfrm>
            <a:off x="6375082" y="1668943"/>
            <a:ext cx="2641920" cy="954107"/>
          </a:xfrm>
          <a:prstGeom prst="rect">
            <a:avLst/>
          </a:prstGeom>
        </p:spPr>
        <p:txBody>
          <a:bodyPr wrap="square">
            <a:spAutoFit/>
          </a:bodyPr>
          <a:lstStyle/>
          <a:p>
            <a:r>
              <a:rPr lang="zh-CN" altLang="en-US" sz="2800" b="1" dirty="0">
                <a:solidFill>
                  <a:srgbClr val="000000"/>
                </a:solidFill>
                <a:latin typeface="楷体" panose="02010609060101010101" pitchFamily="49" charset="-122"/>
                <a:ea typeface="楷体" panose="02010609060101010101" pitchFamily="49" charset="-122"/>
              </a:rPr>
              <a:t>输出和输入的高低电平不等；</a:t>
            </a:r>
          </a:p>
        </p:txBody>
      </p:sp>
      <p:sp>
        <p:nvSpPr>
          <p:cNvPr id="10" name="矩形 9"/>
          <p:cNvSpPr/>
          <p:nvPr/>
        </p:nvSpPr>
        <p:spPr>
          <a:xfrm>
            <a:off x="6413582" y="2497128"/>
            <a:ext cx="2709396" cy="523220"/>
          </a:xfrm>
          <a:prstGeom prst="rect">
            <a:avLst/>
          </a:prstGeom>
        </p:spPr>
        <p:txBody>
          <a:bodyPr wrap="none">
            <a:spAutoFit/>
          </a:bodyPr>
          <a:lstStyle/>
          <a:p>
            <a:r>
              <a:rPr lang="zh-CN" altLang="en-US" sz="2800" b="1" dirty="0">
                <a:solidFill>
                  <a:srgbClr val="000000"/>
                </a:solidFill>
                <a:latin typeface="楷体" panose="02010609060101010101" pitchFamily="49" charset="-122"/>
                <a:ea typeface="楷体" panose="02010609060101010101" pitchFamily="49" charset="-122"/>
              </a:rPr>
              <a:t>带负载能力差。</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25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25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25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left)">
                                      <p:cBhvr>
                                        <p:cTn id="36" dur="5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left)">
                                      <p:cBhvr>
                                        <p:cTn id="41" dur="500"/>
                                        <p:tgtEl>
                                          <p:spTgt spid="5"/>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wipe(left)">
                                      <p:cBhvr>
                                        <p:cTn id="44" dur="500"/>
                                        <p:tgtEl>
                                          <p:spTgt spid="6"/>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left)">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wipe(left)">
                                      <p:cBhvr>
                                        <p:cTn id="52" dur="5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barn(inVertical)">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fade">
                                      <p:cBhvr>
                                        <p:cTn id="62" dur="500"/>
                                        <p:tgtEl>
                                          <p:spTgt spid="9"/>
                                        </p:tgtEl>
                                      </p:cBhvr>
                                    </p:animEffect>
                                    <p:anim calcmode="lin" valueType="num">
                                      <p:cBhvr>
                                        <p:cTn id="63" dur="500" fill="hold"/>
                                        <p:tgtEl>
                                          <p:spTgt spid="9"/>
                                        </p:tgtEl>
                                        <p:attrNameLst>
                                          <p:attrName>ppt_x</p:attrName>
                                        </p:attrNameLst>
                                      </p:cBhvr>
                                      <p:tavLst>
                                        <p:tav tm="0">
                                          <p:val>
                                            <p:strVal val="#ppt_x"/>
                                          </p:val>
                                        </p:tav>
                                        <p:tav tm="100000">
                                          <p:val>
                                            <p:strVal val="#ppt_x"/>
                                          </p:val>
                                        </p:tav>
                                      </p:tavLst>
                                    </p:anim>
                                    <p:anim calcmode="lin" valueType="num">
                                      <p:cBhvr>
                                        <p:cTn id="64"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fade">
                                      <p:cBhvr>
                                        <p:cTn id="69" dur="500"/>
                                        <p:tgtEl>
                                          <p:spTgt spid="10"/>
                                        </p:tgtEl>
                                      </p:cBhvr>
                                    </p:animEffect>
                                    <p:anim calcmode="lin" valueType="num">
                                      <p:cBhvr>
                                        <p:cTn id="70" dur="500" fill="hold"/>
                                        <p:tgtEl>
                                          <p:spTgt spid="10"/>
                                        </p:tgtEl>
                                        <p:attrNameLst>
                                          <p:attrName>ppt_x</p:attrName>
                                        </p:attrNameLst>
                                      </p:cBhvr>
                                      <p:tavLst>
                                        <p:tav tm="0">
                                          <p:val>
                                            <p:strVal val="#ppt_x"/>
                                          </p:val>
                                        </p:tav>
                                        <p:tav tm="100000">
                                          <p:val>
                                            <p:strVal val="#ppt_x"/>
                                          </p:val>
                                        </p:tav>
                                      </p:tavLst>
                                    </p:anim>
                                    <p:anim calcmode="lin" valueType="num">
                                      <p:cBhvr>
                                        <p:cTn id="71"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14" grpId="0" animBg="1"/>
      <p:bldP spid="8" grpId="0"/>
      <p:bldP spid="16" grpId="0"/>
      <p:bldP spid="17" grpId="0"/>
      <p:bldP spid="19" grpId="0"/>
      <p:bldP spid="21" grpId="0" animBg="1"/>
      <p:bldP spid="22" grpId="0" animBg="1"/>
      <p:bldP spid="18" grpId="0" animBg="1"/>
      <p:bldP spid="9"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96" name="Picture 76" descr="3-2-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76117" y="1686340"/>
            <a:ext cx="4103687" cy="198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2" name="Rectangle 2"/>
          <p:cNvSpPr>
            <a:spLocks noGrp="1" noChangeArrowheads="1"/>
          </p:cNvSpPr>
          <p:nvPr>
            <p:ph type="title"/>
          </p:nvPr>
        </p:nvSpPr>
        <p:spPr>
          <a:xfrm>
            <a:off x="620104" y="638591"/>
            <a:ext cx="7886700" cy="1325563"/>
          </a:xfrm>
        </p:spPr>
        <p:txBody>
          <a:bodyPr vert="horz" wrap="square" lIns="91440" tIns="45720" rIns="91440" bIns="45720" numCol="1" anchor="ctr" anchorCtr="0" compatLnSpc="1">
            <a:normAutofit/>
          </a:bodyPr>
          <a:lstStyle/>
          <a:p>
            <a:pPr algn="l" eaLnBrk="1" hangingPunct="1">
              <a:defRPr/>
            </a:pPr>
            <a:r>
              <a:rPr kumimoji="1" lang="en-US" altLang="zh-CN" sz="30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3.2.3 </a:t>
            </a:r>
            <a:r>
              <a:rPr kumimoji="1" lang="zh-CN" altLang="en-US" sz="30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二极管或门</a:t>
            </a:r>
          </a:p>
        </p:txBody>
      </p:sp>
      <p:sp>
        <p:nvSpPr>
          <p:cNvPr id="81923" name="Rectangle 3"/>
          <p:cNvSpPr>
            <a:spLocks noGrp="1" noChangeArrowheads="1"/>
          </p:cNvSpPr>
          <p:nvPr>
            <p:ph idx="1"/>
          </p:nvPr>
        </p:nvSpPr>
        <p:spPr>
          <a:xfrm>
            <a:off x="418492" y="1614903"/>
            <a:ext cx="8137525" cy="4864100"/>
          </a:xfrm>
        </p:spPr>
        <p:txBody>
          <a:bodyPr vert="horz" wrap="square" lIns="91440" tIns="45720" rIns="91440" bIns="45720" numCol="1" anchor="t" anchorCtr="0" compatLnSpc="1"/>
          <a:lstStyle/>
          <a:p>
            <a:pPr eaLnBrk="1" hangingPunct="1">
              <a:defRPr/>
            </a:pPr>
            <a:endParaRPr kumimoji="1" lang="en-US" altLang="zh-CN" sz="2800" b="1" dirty="0">
              <a:solidFill>
                <a:srgbClr val="000000"/>
              </a:solidFill>
              <a:effectLst>
                <a:outerShdw blurRad="38100" dist="38100" dir="2700000" algn="tl">
                  <a:srgbClr val="DDDDDD"/>
                </a:outerShdw>
              </a:effectLst>
              <a:latin typeface="Times New Roman" panose="02020603050405020304" pitchFamily="18" charset="0"/>
              <a:ea typeface="楷体" panose="02010609060101010101" pitchFamily="49" charset="-122"/>
              <a:cs typeface="Times New Roman" panose="02020603050405020304" pitchFamily="18" charset="0"/>
            </a:endParaRPr>
          </a:p>
          <a:p>
            <a:pPr eaLnBrk="1" hangingPunct="1">
              <a:defRPr/>
            </a:pPr>
            <a:endParaRPr kumimoji="1" lang="en-US" altLang="zh-CN" sz="2800" b="1" dirty="0">
              <a:solidFill>
                <a:srgbClr val="000000"/>
              </a:solidFill>
              <a:effectLst>
                <a:outerShdw blurRad="38100" dist="38100" dir="2700000" algn="tl">
                  <a:srgbClr val="DDDDDD"/>
                </a:outerShdw>
              </a:effectLst>
              <a:latin typeface="Times New Roman" panose="02020603050405020304" pitchFamily="18" charset="0"/>
              <a:ea typeface="楷体" panose="02010609060101010101" pitchFamily="49" charset="-122"/>
              <a:cs typeface="Times New Roman" panose="02020603050405020304" pitchFamily="18" charset="0"/>
            </a:endParaRPr>
          </a:p>
          <a:p>
            <a:pPr eaLnBrk="1" hangingPunct="1">
              <a:defRPr/>
            </a:pPr>
            <a:endParaRPr kumimoji="1" lang="zh-CN" altLang="en-US" sz="2800" b="1" dirty="0">
              <a:solidFill>
                <a:srgbClr val="000000"/>
              </a:solidFill>
              <a:effectLst>
                <a:outerShdw blurRad="38100" dist="38100" dir="2700000" algn="tl">
                  <a:srgbClr val="DDDDDD"/>
                </a:outerShdw>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1925" name="AutoShape 5"/>
          <p:cNvSpPr>
            <a:spLocks noChangeArrowheads="1"/>
          </p:cNvSpPr>
          <p:nvPr/>
        </p:nvSpPr>
        <p:spPr bwMode="auto">
          <a:xfrm>
            <a:off x="525224" y="1691103"/>
            <a:ext cx="3062897" cy="2093498"/>
          </a:xfrm>
          <a:prstGeom prst="wedgeRoundRectCallout">
            <a:avLst>
              <a:gd name="adj1" fmla="val 72963"/>
              <a:gd name="adj2" fmla="val -32722"/>
              <a:gd name="adj3" fmla="val 16667"/>
            </a:avLst>
          </a:prstGeom>
          <a:solidFill>
            <a:schemeClr val="accent2">
              <a:lumMod val="20000"/>
              <a:lumOff val="80000"/>
            </a:schemeClr>
          </a:solidFill>
          <a:ln w="9525">
            <a:solidFill>
              <a:schemeClr val="tx1"/>
            </a:solidFill>
            <a:miter lim="800000"/>
          </a:ln>
        </p:spPr>
        <p:txBody>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algn="just" eaLnBrk="1" hangingPunct="1">
              <a:buFont typeface="Arial" panose="020B0604020202020204" pitchFamily="34" charset="0"/>
              <a:buNone/>
            </a:pPr>
            <a:r>
              <a:rPr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设</a:t>
            </a:r>
            <a:r>
              <a:rPr lang="en-US"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 B</a:t>
            </a:r>
            <a:r>
              <a:rPr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的</a:t>
            </a:r>
            <a:r>
              <a:rPr lang="en-US"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V</a:t>
            </a:r>
            <a:r>
              <a:rPr lang="en-US" altLang="zh-CN" sz="2800" b="1"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IH</a:t>
            </a:r>
            <a:r>
              <a:rPr lang="en-US"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=3V</a:t>
            </a:r>
            <a:r>
              <a:rPr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V</a:t>
            </a:r>
            <a:r>
              <a:rPr lang="en-US" altLang="zh-CN" sz="2800" b="1"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IL</a:t>
            </a:r>
            <a:r>
              <a:rPr lang="en-US"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0V</a:t>
            </a:r>
          </a:p>
          <a:p>
            <a:pPr algn="just" eaLnBrk="1" hangingPunct="1">
              <a:buFont typeface="Arial" panose="020B0604020202020204" pitchFamily="34" charset="0"/>
              <a:buNone/>
            </a:pPr>
            <a:r>
              <a:rPr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二极管导通时</a:t>
            </a:r>
            <a:r>
              <a:rPr lang="en-US"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V</a:t>
            </a:r>
            <a:r>
              <a:rPr lang="en-US" altLang="zh-CN" sz="2800" b="1"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DF</a:t>
            </a:r>
            <a:r>
              <a:rPr lang="en-US"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0.7V</a:t>
            </a:r>
          </a:p>
          <a:p>
            <a:pPr algn="just" eaLnBrk="1" hangingPunct="1">
              <a:buFont typeface="Arial" panose="020B0604020202020204" pitchFamily="34" charset="0"/>
              <a:buNone/>
            </a:pPr>
            <a:endParaRPr lang="en-US"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algn="just" eaLnBrk="1" hangingPunct="1">
              <a:buFont typeface="Arial" panose="020B0604020202020204" pitchFamily="34" charset="0"/>
              <a:buNone/>
            </a:pPr>
            <a:r>
              <a:rPr lang="en-US"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endParaRPr lang="zh-CN" altLang="en-US" sz="28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2" name="标题 57345"/>
          <p:cNvSpPr txBox="1">
            <a:spLocks noChangeArrowheads="1"/>
          </p:cNvSpPr>
          <p:nvPr/>
        </p:nvSpPr>
        <p:spPr bwMode="auto">
          <a:xfrm>
            <a:off x="4059495" y="192116"/>
            <a:ext cx="4957506" cy="6492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latin typeface="Times New Roman" panose="02020603050405020304" pitchFamily="18" charset="0"/>
                <a:ea typeface="楷体" panose="02010609060101010101" pitchFamily="49" charset="-122"/>
                <a:cs typeface="Times New Roman" panose="02020603050405020304" pitchFamily="18" charset="0"/>
              </a:rPr>
              <a:t>3.2 </a:t>
            </a:r>
            <a:r>
              <a:rPr lang="zh-CN" altLang="en-US" sz="3200" b="1" dirty="0">
                <a:latin typeface="Times New Roman" panose="02020603050405020304" pitchFamily="18" charset="0"/>
                <a:ea typeface="楷体" panose="02010609060101010101" pitchFamily="49" charset="-122"/>
                <a:cs typeface="Times New Roman" panose="02020603050405020304" pitchFamily="18" charset="0"/>
              </a:rPr>
              <a:t>半导体二极管门电路</a:t>
            </a:r>
          </a:p>
        </p:txBody>
      </p:sp>
      <p:sp>
        <p:nvSpPr>
          <p:cNvPr id="13" name="矩形 12"/>
          <p:cNvSpPr/>
          <p:nvPr/>
        </p:nvSpPr>
        <p:spPr>
          <a:xfrm>
            <a:off x="4298014" y="1627487"/>
            <a:ext cx="466794" cy="369332"/>
          </a:xfrm>
          <a:prstGeom prst="rect">
            <a:avLst/>
          </a:prstGeom>
        </p:spPr>
        <p:txBody>
          <a:bodyPr wrap="none">
            <a:spAutoFit/>
          </a:bodyPr>
          <a:lstStyle/>
          <a:p>
            <a:pPr>
              <a:spcBef>
                <a:spcPct val="50000"/>
              </a:spcBef>
            </a:pP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0V</a:t>
            </a:r>
          </a:p>
        </p:txBody>
      </p:sp>
      <p:sp>
        <p:nvSpPr>
          <p:cNvPr id="14" name="矩形 13"/>
          <p:cNvSpPr/>
          <p:nvPr/>
        </p:nvSpPr>
        <p:spPr>
          <a:xfrm>
            <a:off x="4305463" y="2553186"/>
            <a:ext cx="466794" cy="369332"/>
          </a:xfrm>
          <a:prstGeom prst="rect">
            <a:avLst/>
          </a:prstGeom>
        </p:spPr>
        <p:txBody>
          <a:bodyPr wrap="none">
            <a:spAutoFit/>
          </a:bodyPr>
          <a:lstStyle/>
          <a:p>
            <a:pPr>
              <a:spcBef>
                <a:spcPct val="50000"/>
              </a:spcBef>
            </a:pP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0V</a:t>
            </a:r>
          </a:p>
        </p:txBody>
      </p:sp>
      <p:sp>
        <p:nvSpPr>
          <p:cNvPr id="15" name="矩形 14"/>
          <p:cNvSpPr/>
          <p:nvPr/>
        </p:nvSpPr>
        <p:spPr>
          <a:xfrm>
            <a:off x="6177919" y="2493861"/>
            <a:ext cx="466794" cy="369332"/>
          </a:xfrm>
          <a:prstGeom prst="rect">
            <a:avLst/>
          </a:prstGeom>
        </p:spPr>
        <p:txBody>
          <a:bodyPr wrap="none">
            <a:spAutoFit/>
          </a:bodyPr>
          <a:lstStyle/>
          <a:p>
            <a:pPr>
              <a:spcBef>
                <a:spcPct val="50000"/>
              </a:spcBef>
            </a:pP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0V</a:t>
            </a:r>
          </a:p>
        </p:txBody>
      </p:sp>
      <p:sp>
        <p:nvSpPr>
          <p:cNvPr id="20" name="直接连接符 19"/>
          <p:cNvSpPr>
            <a:spLocks noChangeShapeType="1"/>
          </p:cNvSpPr>
          <p:nvPr/>
        </p:nvSpPr>
        <p:spPr bwMode="auto">
          <a:xfrm flipH="1" flipV="1">
            <a:off x="4806987" y="1878068"/>
            <a:ext cx="300542" cy="375766"/>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endParaRPr lang="en-US">
              <a:latin typeface="楷体" panose="02010609060101010101" pitchFamily="49" charset="-122"/>
              <a:ea typeface="楷体" panose="02010609060101010101" pitchFamily="49" charset="-122"/>
            </a:endParaRPr>
          </a:p>
        </p:txBody>
      </p:sp>
      <p:sp>
        <p:nvSpPr>
          <p:cNvPr id="22" name="直接连接符 21"/>
          <p:cNvSpPr>
            <a:spLocks noChangeShapeType="1"/>
          </p:cNvSpPr>
          <p:nvPr/>
        </p:nvSpPr>
        <p:spPr bwMode="auto">
          <a:xfrm flipH="1" flipV="1">
            <a:off x="4857575" y="2343780"/>
            <a:ext cx="300542" cy="375766"/>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endParaRPr lang="en-US">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81996"/>
                                        </p:tgtEl>
                                        <p:attrNameLst>
                                          <p:attrName>style.visibility</p:attrName>
                                        </p:attrNameLst>
                                      </p:cBhvr>
                                      <p:to>
                                        <p:strVal val="visible"/>
                                      </p:to>
                                    </p:set>
                                    <p:anim calcmode="lin" valueType="num">
                                      <p:cBhvr>
                                        <p:cTn id="7" dur="1000" fill="hold"/>
                                        <p:tgtEl>
                                          <p:spTgt spid="81996"/>
                                        </p:tgtEl>
                                        <p:attrNameLst>
                                          <p:attrName>ppt_x</p:attrName>
                                        </p:attrNameLst>
                                      </p:cBhvr>
                                      <p:tavLst>
                                        <p:tav tm="0">
                                          <p:val>
                                            <p:strVal val="#ppt_x-.2"/>
                                          </p:val>
                                        </p:tav>
                                        <p:tav tm="100000">
                                          <p:val>
                                            <p:strVal val="#ppt_x"/>
                                          </p:val>
                                        </p:tav>
                                      </p:tavLst>
                                    </p:anim>
                                    <p:anim calcmode="lin" valueType="num">
                                      <p:cBhvr>
                                        <p:cTn id="8" dur="1000" fill="hold"/>
                                        <p:tgtEl>
                                          <p:spTgt spid="81996"/>
                                        </p:tgtEl>
                                        <p:attrNameLst>
                                          <p:attrName>ppt_y</p:attrName>
                                        </p:attrNameLst>
                                      </p:cBhvr>
                                      <p:tavLst>
                                        <p:tav tm="0">
                                          <p:val>
                                            <p:strVal val="#ppt_y"/>
                                          </p:val>
                                        </p:tav>
                                        <p:tav tm="100000">
                                          <p:val>
                                            <p:strVal val="#ppt_y"/>
                                          </p:val>
                                        </p:tav>
                                      </p:tavLst>
                                    </p:anim>
                                    <p:animEffect transition="in" filter="wipe(right)" prLst="gradientSize: 0.1">
                                      <p:cBhvr>
                                        <p:cTn id="9" dur="1000"/>
                                        <p:tgtEl>
                                          <p:spTgt spid="81996"/>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grpId="0" nodeType="clickEffect">
                                  <p:stCondLst>
                                    <p:cond delay="0"/>
                                  </p:stCondLst>
                                  <p:childTnLst>
                                    <p:set>
                                      <p:cBhvr>
                                        <p:cTn id="13" dur="1" fill="hold">
                                          <p:stCondLst>
                                            <p:cond delay="0"/>
                                          </p:stCondLst>
                                        </p:cTn>
                                        <p:tgtEl>
                                          <p:spTgt spid="81925"/>
                                        </p:tgtEl>
                                        <p:attrNameLst>
                                          <p:attrName>style.visibility</p:attrName>
                                        </p:attrNameLst>
                                      </p:cBhvr>
                                      <p:to>
                                        <p:strVal val="visible"/>
                                      </p:to>
                                    </p:set>
                                    <p:anim calcmode="lin" valueType="num">
                                      <p:cBhvr>
                                        <p:cTn id="14" dur="1000" fill="hold"/>
                                        <p:tgtEl>
                                          <p:spTgt spid="81925"/>
                                        </p:tgtEl>
                                        <p:attrNameLst>
                                          <p:attrName>ppt_x</p:attrName>
                                        </p:attrNameLst>
                                      </p:cBhvr>
                                      <p:tavLst>
                                        <p:tav tm="0">
                                          <p:val>
                                            <p:strVal val="#ppt_x-.2"/>
                                          </p:val>
                                        </p:tav>
                                        <p:tav tm="100000">
                                          <p:val>
                                            <p:strVal val="#ppt_x"/>
                                          </p:val>
                                        </p:tav>
                                      </p:tavLst>
                                    </p:anim>
                                    <p:anim calcmode="lin" valueType="num">
                                      <p:cBhvr>
                                        <p:cTn id="15" dur="1000" fill="hold"/>
                                        <p:tgtEl>
                                          <p:spTgt spid="81925"/>
                                        </p:tgtEl>
                                        <p:attrNameLst>
                                          <p:attrName>ppt_y</p:attrName>
                                        </p:attrNameLst>
                                      </p:cBhvr>
                                      <p:tavLst>
                                        <p:tav tm="0">
                                          <p:val>
                                            <p:strVal val="#ppt_y"/>
                                          </p:val>
                                        </p:tav>
                                        <p:tav tm="100000">
                                          <p:val>
                                            <p:strVal val="#ppt_y"/>
                                          </p:val>
                                        </p:tav>
                                      </p:tavLst>
                                    </p:anim>
                                    <p:animEffect transition="in" filter="wipe(right)" prLst="gradientSize: 0.1">
                                      <p:cBhvr>
                                        <p:cTn id="16" dur="1000"/>
                                        <p:tgtEl>
                                          <p:spTgt spid="819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25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25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5" grpId="0" bldLvl="0" animBg="1"/>
      <p:bldP spid="13" grpId="0"/>
      <p:bldP spid="14" grpId="0"/>
      <p:bldP spid="15" grpId="0"/>
      <p:bldP spid="20" grpId="0" animBg="1"/>
      <p:bldP spid="2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3543299"/>
            <a:ext cx="3419475" cy="3403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pic>
        <p:nvPicPr>
          <p:cNvPr id="81996" name="Picture 76" descr="3-2-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76117" y="1686340"/>
            <a:ext cx="4103687" cy="198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2" name="Rectangle 2"/>
          <p:cNvSpPr>
            <a:spLocks noGrp="1" noChangeArrowheads="1"/>
          </p:cNvSpPr>
          <p:nvPr>
            <p:ph type="title"/>
          </p:nvPr>
        </p:nvSpPr>
        <p:spPr>
          <a:xfrm>
            <a:off x="620104" y="638591"/>
            <a:ext cx="7886700" cy="1325563"/>
          </a:xfrm>
        </p:spPr>
        <p:txBody>
          <a:bodyPr vert="horz" wrap="square" lIns="91440" tIns="45720" rIns="91440" bIns="45720" numCol="1" anchor="ctr" anchorCtr="0" compatLnSpc="1">
            <a:normAutofit/>
          </a:bodyPr>
          <a:lstStyle/>
          <a:p>
            <a:pPr algn="l" eaLnBrk="1" hangingPunct="1">
              <a:defRPr/>
            </a:pPr>
            <a:r>
              <a:rPr kumimoji="1" lang="en-US" altLang="zh-CN" sz="30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3.2.3 </a:t>
            </a:r>
            <a:r>
              <a:rPr kumimoji="1" lang="zh-CN" altLang="en-US" sz="30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二极管或门</a:t>
            </a:r>
          </a:p>
        </p:txBody>
      </p:sp>
      <p:sp>
        <p:nvSpPr>
          <p:cNvPr id="81923" name="Rectangle 3"/>
          <p:cNvSpPr>
            <a:spLocks noGrp="1" noChangeArrowheads="1"/>
          </p:cNvSpPr>
          <p:nvPr>
            <p:ph idx="1"/>
          </p:nvPr>
        </p:nvSpPr>
        <p:spPr>
          <a:xfrm>
            <a:off x="418492" y="1614903"/>
            <a:ext cx="8137525" cy="4864100"/>
          </a:xfrm>
        </p:spPr>
        <p:txBody>
          <a:bodyPr vert="horz" wrap="square" lIns="91440" tIns="45720" rIns="91440" bIns="45720" numCol="1" anchor="t" anchorCtr="0" compatLnSpc="1"/>
          <a:lstStyle/>
          <a:p>
            <a:pPr eaLnBrk="1" hangingPunct="1">
              <a:defRPr/>
            </a:pPr>
            <a:endParaRPr kumimoji="1" lang="en-US" altLang="zh-CN" sz="2800" b="1" dirty="0">
              <a:solidFill>
                <a:srgbClr val="000000"/>
              </a:solidFill>
              <a:effectLst>
                <a:outerShdw blurRad="38100" dist="38100" dir="2700000" algn="tl">
                  <a:srgbClr val="DDDDDD"/>
                </a:outerShdw>
              </a:effectLst>
              <a:latin typeface="Times New Roman" panose="02020603050405020304" pitchFamily="18" charset="0"/>
              <a:ea typeface="楷体" panose="02010609060101010101" pitchFamily="49" charset="-122"/>
              <a:cs typeface="Times New Roman" panose="02020603050405020304" pitchFamily="18" charset="0"/>
            </a:endParaRPr>
          </a:p>
          <a:p>
            <a:pPr eaLnBrk="1" hangingPunct="1">
              <a:defRPr/>
            </a:pPr>
            <a:endParaRPr kumimoji="1" lang="en-US" altLang="zh-CN" sz="2800" b="1" dirty="0">
              <a:solidFill>
                <a:srgbClr val="000000"/>
              </a:solidFill>
              <a:effectLst>
                <a:outerShdw blurRad="38100" dist="38100" dir="2700000" algn="tl">
                  <a:srgbClr val="DDDDDD"/>
                </a:outerShdw>
              </a:effectLst>
              <a:latin typeface="Times New Roman" panose="02020603050405020304" pitchFamily="18" charset="0"/>
              <a:ea typeface="楷体" panose="02010609060101010101" pitchFamily="49" charset="-122"/>
              <a:cs typeface="Times New Roman" panose="02020603050405020304" pitchFamily="18" charset="0"/>
            </a:endParaRPr>
          </a:p>
          <a:p>
            <a:pPr eaLnBrk="1" hangingPunct="1">
              <a:defRPr/>
            </a:pPr>
            <a:endParaRPr kumimoji="1" lang="zh-CN" altLang="en-US" sz="2800" b="1" dirty="0">
              <a:solidFill>
                <a:srgbClr val="000000"/>
              </a:solidFill>
              <a:effectLst>
                <a:outerShdw blurRad="38100" dist="38100" dir="2700000" algn="tl">
                  <a:srgbClr val="DDDDDD"/>
                </a:outerShdw>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1925" name="AutoShape 5"/>
          <p:cNvSpPr>
            <a:spLocks noChangeArrowheads="1"/>
          </p:cNvSpPr>
          <p:nvPr/>
        </p:nvSpPr>
        <p:spPr bwMode="auto">
          <a:xfrm>
            <a:off x="525224" y="1691103"/>
            <a:ext cx="3062897" cy="2093498"/>
          </a:xfrm>
          <a:prstGeom prst="wedgeRoundRectCallout">
            <a:avLst>
              <a:gd name="adj1" fmla="val 72963"/>
              <a:gd name="adj2" fmla="val -32722"/>
              <a:gd name="adj3" fmla="val 16667"/>
            </a:avLst>
          </a:prstGeom>
          <a:solidFill>
            <a:schemeClr val="accent2">
              <a:lumMod val="20000"/>
              <a:lumOff val="80000"/>
            </a:schemeClr>
          </a:solidFill>
          <a:ln w="9525">
            <a:solidFill>
              <a:schemeClr val="tx1"/>
            </a:solidFill>
            <a:miter lim="800000"/>
          </a:ln>
        </p:spPr>
        <p:txBody>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algn="just" eaLnBrk="1" hangingPunct="1">
              <a:buFont typeface="Arial" panose="020B0604020202020204" pitchFamily="34" charset="0"/>
              <a:buNone/>
            </a:pPr>
            <a:r>
              <a:rPr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设</a:t>
            </a:r>
            <a:r>
              <a:rPr lang="en-US"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 B</a:t>
            </a:r>
            <a:r>
              <a:rPr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的</a:t>
            </a:r>
            <a:r>
              <a:rPr lang="en-US"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V</a:t>
            </a:r>
            <a:r>
              <a:rPr lang="en-US" altLang="zh-CN" sz="2800" b="1"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IH</a:t>
            </a:r>
            <a:r>
              <a:rPr lang="en-US"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=3V</a:t>
            </a:r>
            <a:r>
              <a:rPr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V</a:t>
            </a:r>
            <a:r>
              <a:rPr lang="en-US" altLang="zh-CN" sz="2800" b="1"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IL</a:t>
            </a:r>
            <a:r>
              <a:rPr lang="en-US"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0V</a:t>
            </a:r>
          </a:p>
          <a:p>
            <a:pPr algn="just" eaLnBrk="1" hangingPunct="1">
              <a:buFont typeface="Arial" panose="020B0604020202020204" pitchFamily="34" charset="0"/>
              <a:buNone/>
            </a:pPr>
            <a:r>
              <a:rPr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二极管导通时</a:t>
            </a:r>
            <a:r>
              <a:rPr lang="en-US"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V</a:t>
            </a:r>
            <a:r>
              <a:rPr lang="en-US" altLang="zh-CN" sz="2800" b="1"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DF</a:t>
            </a:r>
            <a:r>
              <a:rPr lang="en-US"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0.7V</a:t>
            </a:r>
          </a:p>
          <a:p>
            <a:pPr algn="just" eaLnBrk="1" hangingPunct="1">
              <a:buFont typeface="Arial" panose="020B0604020202020204" pitchFamily="34" charset="0"/>
              <a:buNone/>
            </a:pPr>
            <a:endParaRPr lang="en-US"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algn="just" eaLnBrk="1" hangingPunct="1">
              <a:buFont typeface="Arial" panose="020B0604020202020204" pitchFamily="34" charset="0"/>
              <a:buNone/>
            </a:pPr>
            <a:r>
              <a:rPr lang="en-US"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endParaRPr lang="zh-CN" altLang="en-US" sz="2800" dirty="0">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135173" name="表格 135172"/>
          <p:cNvGraphicFramePr/>
          <p:nvPr/>
        </p:nvGraphicFramePr>
        <p:xfrm>
          <a:off x="675667" y="4350165"/>
          <a:ext cx="2303463" cy="2286000"/>
        </p:xfrm>
        <a:graphic>
          <a:graphicData uri="http://schemas.openxmlformats.org/drawingml/2006/table">
            <a:tbl>
              <a:tblPr/>
              <a:tblGrid>
                <a:gridCol w="768350"/>
                <a:gridCol w="671513"/>
                <a:gridCol w="863600"/>
              </a:tblGrid>
              <a:tr h="457200">
                <a:tc>
                  <a:txBody>
                    <a:bodyPr/>
                    <a:lstStyle/>
                    <a:p>
                      <a:pPr marL="0" lvl="0" indent="0" eaLnBrk="1" hangingPunct="1">
                        <a:buNone/>
                      </a:pPr>
                      <a:r>
                        <a:rPr lang="en-US" altLang="zh-CN" b="0" dirty="0">
                          <a:effectLst>
                            <a:outerShdw blurRad="38100" dist="38100" dir="2700000">
                              <a:srgbClr val="C0C0C0"/>
                            </a:outerShdw>
                          </a:effectLst>
                        </a:rPr>
                        <a:t>A</a:t>
                      </a:r>
                    </a:p>
                  </a:txBody>
                  <a:tcPr>
                    <a:lnL>
                      <a:noFill/>
                    </a:lnL>
                    <a:lnR>
                      <a:noFill/>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eaLnBrk="1" hangingPunct="1">
                        <a:buNone/>
                      </a:pPr>
                      <a:r>
                        <a:rPr lang="en-US" altLang="zh-CN" b="0">
                          <a:effectLst>
                            <a:outerShdw blurRad="38100" dist="38100" dir="2700000">
                              <a:srgbClr val="C0C0C0"/>
                            </a:outerShdw>
                          </a:effectLst>
                        </a:rPr>
                        <a:t>B</a:t>
                      </a:r>
                    </a:p>
                  </a:txBody>
                  <a:tcPr>
                    <a:lnL>
                      <a:noFill/>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eaLnBrk="1" hangingPunct="1">
                        <a:buNone/>
                      </a:pPr>
                      <a:r>
                        <a:rPr lang="en-US" altLang="zh-CN" b="0">
                          <a:effectLst>
                            <a:outerShdw blurRad="38100" dist="38100" dir="2700000">
                              <a:srgbClr val="C0C0C0"/>
                            </a:outerShdw>
                          </a:effectLst>
                        </a:rPr>
                        <a:t>Y</a:t>
                      </a:r>
                    </a:p>
                  </a:txBody>
                  <a:tcPr>
                    <a:lnL w="12700" cap="flat" cmpd="sng">
                      <a:solidFill>
                        <a:schemeClr val="tx1"/>
                      </a:solidFill>
                      <a:prstDash val="solid"/>
                      <a:headEnd type="none" w="med" len="med"/>
                      <a:tailEnd type="none" w="med" len="med"/>
                    </a:lnL>
                    <a:lnR>
                      <a:noFill/>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57200">
                <a:tc>
                  <a:txBody>
                    <a:bodyPr/>
                    <a:lstStyle/>
                    <a:p>
                      <a:pPr marL="0" lvl="0" indent="0" eaLnBrk="1" hangingPunct="1">
                        <a:buNone/>
                      </a:pPr>
                      <a:r>
                        <a:rPr lang="en-US" altLang="zh-CN" b="0">
                          <a:effectLst>
                            <a:outerShdw blurRad="38100" dist="38100" dir="2700000">
                              <a:srgbClr val="C0C0C0"/>
                            </a:outerShdw>
                          </a:effectLst>
                        </a:rPr>
                        <a:t>0V</a:t>
                      </a:r>
                    </a:p>
                  </a:txBody>
                  <a:tcPr>
                    <a:lnL>
                      <a:noFill/>
                    </a:lnL>
                    <a:lnR>
                      <a:noFill/>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eaLnBrk="1" hangingPunct="1">
                        <a:buNone/>
                      </a:pPr>
                      <a:r>
                        <a:rPr lang="en-US" altLang="zh-CN" b="0">
                          <a:effectLst>
                            <a:outerShdw blurRad="38100" dist="38100" dir="2700000">
                              <a:srgbClr val="C0C0C0"/>
                            </a:outerShdw>
                          </a:effectLst>
                        </a:rPr>
                        <a:t>0V</a:t>
                      </a:r>
                    </a:p>
                  </a:txBody>
                  <a:tcPr>
                    <a:lnL>
                      <a:noFill/>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eaLnBrk="1" hangingPunct="1">
                        <a:buNone/>
                      </a:pPr>
                      <a:r>
                        <a:rPr lang="en-US" altLang="zh-CN" b="0">
                          <a:effectLst>
                            <a:outerShdw blurRad="38100" dist="38100" dir="2700000">
                              <a:srgbClr val="C0C0C0"/>
                            </a:outerShdw>
                          </a:effectLst>
                        </a:rPr>
                        <a:t>0V</a:t>
                      </a:r>
                    </a:p>
                  </a:txBody>
                  <a:tcPr>
                    <a:lnL w="12700" cap="flat" cmpd="sng">
                      <a:solidFill>
                        <a:schemeClr val="tx1"/>
                      </a:solidFill>
                      <a:prstDash val="solid"/>
                      <a:headEnd type="none" w="med" len="med"/>
                      <a:tailEnd type="none" w="med" len="med"/>
                    </a:lnL>
                    <a:lnR>
                      <a:noFill/>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57200">
                <a:tc>
                  <a:txBody>
                    <a:bodyPr/>
                    <a:lstStyle/>
                    <a:p>
                      <a:pPr marL="0" lvl="0" indent="0" eaLnBrk="1" hangingPunct="1">
                        <a:buNone/>
                      </a:pPr>
                      <a:r>
                        <a:rPr lang="en-US" altLang="zh-CN" b="0">
                          <a:effectLst>
                            <a:outerShdw blurRad="38100" dist="38100" dir="2700000">
                              <a:srgbClr val="C0C0C0"/>
                            </a:outerShdw>
                          </a:effectLst>
                        </a:rPr>
                        <a:t>0V</a:t>
                      </a:r>
                    </a:p>
                  </a:txBody>
                  <a:tcPr>
                    <a:lnL>
                      <a:noFill/>
                    </a:lnL>
                    <a:lnR>
                      <a:noFill/>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eaLnBrk="1" hangingPunct="1">
                        <a:buNone/>
                      </a:pPr>
                      <a:r>
                        <a:rPr lang="en-US" altLang="zh-CN" b="0">
                          <a:effectLst>
                            <a:outerShdw blurRad="38100" dist="38100" dir="2700000">
                              <a:srgbClr val="C0C0C0"/>
                            </a:outerShdw>
                          </a:effectLst>
                        </a:rPr>
                        <a:t>3V</a:t>
                      </a:r>
                    </a:p>
                  </a:txBody>
                  <a:tcPr>
                    <a:lnL>
                      <a:noFill/>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eaLnBrk="1" hangingPunct="1">
                        <a:buNone/>
                      </a:pPr>
                      <a:r>
                        <a:rPr lang="en-US" altLang="zh-CN" b="0">
                          <a:effectLst>
                            <a:outerShdw blurRad="38100" dist="38100" dir="2700000">
                              <a:srgbClr val="C0C0C0"/>
                            </a:outerShdw>
                          </a:effectLst>
                        </a:rPr>
                        <a:t>2.3V</a:t>
                      </a:r>
                    </a:p>
                  </a:txBody>
                  <a:tcPr>
                    <a:lnL w="12700" cap="flat" cmpd="sng">
                      <a:solidFill>
                        <a:schemeClr val="tx1"/>
                      </a:solidFill>
                      <a:prstDash val="solid"/>
                      <a:headEnd type="none" w="med" len="med"/>
                      <a:tailEnd type="none" w="med" len="med"/>
                    </a:lnL>
                    <a:lnR>
                      <a:noFill/>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57200">
                <a:tc>
                  <a:txBody>
                    <a:bodyPr/>
                    <a:lstStyle/>
                    <a:p>
                      <a:pPr marL="0" lvl="0" indent="0" eaLnBrk="1" hangingPunct="1">
                        <a:buNone/>
                      </a:pPr>
                      <a:r>
                        <a:rPr lang="en-US" altLang="zh-CN" b="0">
                          <a:effectLst>
                            <a:outerShdw blurRad="38100" dist="38100" dir="2700000">
                              <a:srgbClr val="C0C0C0"/>
                            </a:outerShdw>
                          </a:effectLst>
                        </a:rPr>
                        <a:t>3V</a:t>
                      </a:r>
                    </a:p>
                  </a:txBody>
                  <a:tcPr>
                    <a:lnL>
                      <a:noFill/>
                    </a:lnL>
                    <a:lnR>
                      <a:noFill/>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eaLnBrk="1" hangingPunct="1">
                        <a:buNone/>
                      </a:pPr>
                      <a:r>
                        <a:rPr lang="en-US" altLang="zh-CN" b="0">
                          <a:effectLst>
                            <a:outerShdw blurRad="38100" dist="38100" dir="2700000">
                              <a:srgbClr val="C0C0C0"/>
                            </a:outerShdw>
                          </a:effectLst>
                        </a:rPr>
                        <a:t>0V</a:t>
                      </a:r>
                    </a:p>
                  </a:txBody>
                  <a:tcPr>
                    <a:lnL>
                      <a:noFill/>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eaLnBrk="1" hangingPunct="1">
                        <a:buNone/>
                      </a:pPr>
                      <a:r>
                        <a:rPr lang="en-US" altLang="zh-CN" b="0">
                          <a:effectLst>
                            <a:outerShdw blurRad="38100" dist="38100" dir="2700000">
                              <a:srgbClr val="C0C0C0"/>
                            </a:outerShdw>
                          </a:effectLst>
                        </a:rPr>
                        <a:t>2.3V</a:t>
                      </a:r>
                    </a:p>
                  </a:txBody>
                  <a:tcPr>
                    <a:lnL w="12700" cap="flat" cmpd="sng">
                      <a:solidFill>
                        <a:schemeClr val="tx1"/>
                      </a:solidFill>
                      <a:prstDash val="solid"/>
                      <a:headEnd type="none" w="med" len="med"/>
                      <a:tailEnd type="none" w="med" len="med"/>
                    </a:lnL>
                    <a:lnR>
                      <a:noFill/>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57200">
                <a:tc>
                  <a:txBody>
                    <a:bodyPr/>
                    <a:lstStyle/>
                    <a:p>
                      <a:pPr marL="0" lvl="0" indent="0" eaLnBrk="1" hangingPunct="1">
                        <a:buNone/>
                      </a:pPr>
                      <a:r>
                        <a:rPr lang="en-US" altLang="zh-CN" b="0">
                          <a:effectLst>
                            <a:outerShdw blurRad="38100" dist="38100" dir="2700000">
                              <a:srgbClr val="C0C0C0"/>
                            </a:outerShdw>
                          </a:effectLst>
                        </a:rPr>
                        <a:t>3V</a:t>
                      </a:r>
                    </a:p>
                  </a:txBody>
                  <a:tcPr>
                    <a:lnL>
                      <a:noFill/>
                    </a:lnL>
                    <a:lnR>
                      <a:noFill/>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eaLnBrk="1" hangingPunct="1">
                        <a:buNone/>
                      </a:pPr>
                      <a:r>
                        <a:rPr lang="en-US" altLang="zh-CN" b="0">
                          <a:effectLst>
                            <a:outerShdw blurRad="38100" dist="38100" dir="2700000">
                              <a:srgbClr val="C0C0C0"/>
                            </a:outerShdw>
                          </a:effectLst>
                        </a:rPr>
                        <a:t>3V</a:t>
                      </a:r>
                    </a:p>
                  </a:txBody>
                  <a:tcPr>
                    <a:lnL>
                      <a:noFill/>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eaLnBrk="1" hangingPunct="1">
                        <a:buNone/>
                      </a:pPr>
                      <a:r>
                        <a:rPr lang="en-US" altLang="zh-CN" b="0" dirty="0">
                          <a:effectLst>
                            <a:outerShdw blurRad="38100" dist="38100" dir="2700000">
                              <a:srgbClr val="C0C0C0"/>
                            </a:outerShdw>
                          </a:effectLst>
                        </a:rPr>
                        <a:t>2.3V</a:t>
                      </a:r>
                    </a:p>
                  </a:txBody>
                  <a:tcPr>
                    <a:lnL w="12700" cap="flat" cmpd="sng">
                      <a:solidFill>
                        <a:schemeClr val="tx1"/>
                      </a:solidFill>
                      <a:prstDash val="solid"/>
                      <a:headEnd type="none" w="med" len="med"/>
                      <a:tailEnd type="none" w="med" len="med"/>
                    </a:lnL>
                    <a:lnR>
                      <a:noFill/>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bl>
          </a:graphicData>
        </a:graphic>
      </p:graphicFrame>
      <p:graphicFrame>
        <p:nvGraphicFramePr>
          <p:cNvPr id="135196" name="表格 135195"/>
          <p:cNvGraphicFramePr/>
          <p:nvPr/>
        </p:nvGraphicFramePr>
        <p:xfrm>
          <a:off x="6003317" y="4350165"/>
          <a:ext cx="2303463" cy="2286000"/>
        </p:xfrm>
        <a:graphic>
          <a:graphicData uri="http://schemas.openxmlformats.org/drawingml/2006/table">
            <a:tbl>
              <a:tblPr/>
              <a:tblGrid>
                <a:gridCol w="768350"/>
                <a:gridCol w="671513"/>
                <a:gridCol w="863600"/>
              </a:tblGrid>
              <a:tr h="457200">
                <a:tc>
                  <a:txBody>
                    <a:bodyPr/>
                    <a:lstStyle/>
                    <a:p>
                      <a:pPr marL="0" lvl="0" indent="0" eaLnBrk="1" hangingPunct="1">
                        <a:buNone/>
                      </a:pPr>
                      <a:r>
                        <a:rPr lang="en-US" altLang="zh-CN" b="0" dirty="0">
                          <a:effectLst>
                            <a:outerShdw blurRad="38100" dist="38100" dir="2700000">
                              <a:srgbClr val="C0C0C0"/>
                            </a:outerShdw>
                          </a:effectLst>
                        </a:rPr>
                        <a:t>A</a:t>
                      </a:r>
                    </a:p>
                  </a:txBody>
                  <a:tcPr>
                    <a:lnL>
                      <a:noFill/>
                    </a:lnL>
                    <a:lnR>
                      <a:noFill/>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eaLnBrk="1" hangingPunct="1">
                        <a:buNone/>
                      </a:pPr>
                      <a:r>
                        <a:rPr lang="en-US" altLang="zh-CN" b="0">
                          <a:effectLst>
                            <a:outerShdw blurRad="38100" dist="38100" dir="2700000">
                              <a:srgbClr val="C0C0C0"/>
                            </a:outerShdw>
                          </a:effectLst>
                        </a:rPr>
                        <a:t>B</a:t>
                      </a:r>
                    </a:p>
                  </a:txBody>
                  <a:tcPr>
                    <a:lnL>
                      <a:noFill/>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eaLnBrk="1" hangingPunct="1">
                        <a:buNone/>
                      </a:pPr>
                      <a:r>
                        <a:rPr lang="en-US" altLang="zh-CN" b="0">
                          <a:effectLst>
                            <a:outerShdw blurRad="38100" dist="38100" dir="2700000">
                              <a:srgbClr val="C0C0C0"/>
                            </a:outerShdw>
                          </a:effectLst>
                        </a:rPr>
                        <a:t>Y</a:t>
                      </a:r>
                    </a:p>
                  </a:txBody>
                  <a:tcPr>
                    <a:lnL w="12700" cap="flat" cmpd="sng">
                      <a:solidFill>
                        <a:schemeClr val="tx1"/>
                      </a:solidFill>
                      <a:prstDash val="solid"/>
                      <a:headEnd type="none" w="med" len="med"/>
                      <a:tailEnd type="none" w="med" len="med"/>
                    </a:lnL>
                    <a:lnR>
                      <a:noFill/>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57200">
                <a:tc>
                  <a:txBody>
                    <a:bodyPr/>
                    <a:lstStyle/>
                    <a:p>
                      <a:pPr marL="0" lvl="0" indent="0" eaLnBrk="1" hangingPunct="1">
                        <a:buNone/>
                      </a:pPr>
                      <a:r>
                        <a:rPr lang="en-US" altLang="zh-CN" b="0">
                          <a:effectLst>
                            <a:outerShdw blurRad="38100" dist="38100" dir="2700000">
                              <a:srgbClr val="C0C0C0"/>
                            </a:outerShdw>
                          </a:effectLst>
                        </a:rPr>
                        <a:t>0</a:t>
                      </a:r>
                    </a:p>
                  </a:txBody>
                  <a:tcPr>
                    <a:lnL>
                      <a:noFill/>
                    </a:lnL>
                    <a:lnR>
                      <a:noFill/>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eaLnBrk="1" hangingPunct="1">
                        <a:buNone/>
                      </a:pPr>
                      <a:r>
                        <a:rPr lang="en-US" altLang="zh-CN" b="0">
                          <a:effectLst>
                            <a:outerShdw blurRad="38100" dist="38100" dir="2700000">
                              <a:srgbClr val="C0C0C0"/>
                            </a:outerShdw>
                          </a:effectLst>
                        </a:rPr>
                        <a:t>0</a:t>
                      </a:r>
                    </a:p>
                  </a:txBody>
                  <a:tcPr>
                    <a:lnL>
                      <a:noFill/>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eaLnBrk="1" hangingPunct="1">
                        <a:buNone/>
                      </a:pPr>
                      <a:r>
                        <a:rPr lang="en-US" altLang="zh-CN" b="0">
                          <a:effectLst>
                            <a:outerShdw blurRad="38100" dist="38100" dir="2700000">
                              <a:srgbClr val="C0C0C0"/>
                            </a:outerShdw>
                          </a:effectLst>
                        </a:rPr>
                        <a:t>0</a:t>
                      </a:r>
                    </a:p>
                  </a:txBody>
                  <a:tcPr>
                    <a:lnL w="12700" cap="flat" cmpd="sng">
                      <a:solidFill>
                        <a:schemeClr val="tx1"/>
                      </a:solidFill>
                      <a:prstDash val="solid"/>
                      <a:headEnd type="none" w="med" len="med"/>
                      <a:tailEnd type="none" w="med" len="med"/>
                    </a:lnL>
                    <a:lnR>
                      <a:noFill/>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57200">
                <a:tc>
                  <a:txBody>
                    <a:bodyPr/>
                    <a:lstStyle/>
                    <a:p>
                      <a:pPr marL="0" lvl="0" indent="0" eaLnBrk="1" hangingPunct="1">
                        <a:buNone/>
                      </a:pPr>
                      <a:r>
                        <a:rPr lang="en-US" altLang="zh-CN" b="0">
                          <a:effectLst>
                            <a:outerShdw blurRad="38100" dist="38100" dir="2700000">
                              <a:srgbClr val="C0C0C0"/>
                            </a:outerShdw>
                          </a:effectLst>
                        </a:rPr>
                        <a:t>0</a:t>
                      </a:r>
                    </a:p>
                  </a:txBody>
                  <a:tcPr>
                    <a:lnL>
                      <a:noFill/>
                    </a:lnL>
                    <a:lnR>
                      <a:noFill/>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eaLnBrk="1" hangingPunct="1">
                        <a:buNone/>
                      </a:pPr>
                      <a:r>
                        <a:rPr lang="en-US" altLang="zh-CN" b="0" dirty="0">
                          <a:effectLst>
                            <a:outerShdw blurRad="38100" dist="38100" dir="2700000">
                              <a:srgbClr val="C0C0C0"/>
                            </a:outerShdw>
                          </a:effectLst>
                        </a:rPr>
                        <a:t>1</a:t>
                      </a:r>
                    </a:p>
                  </a:txBody>
                  <a:tcPr>
                    <a:lnL>
                      <a:noFill/>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eaLnBrk="1" hangingPunct="1">
                        <a:buNone/>
                      </a:pPr>
                      <a:r>
                        <a:rPr lang="en-US" altLang="zh-CN" b="0">
                          <a:effectLst>
                            <a:outerShdw blurRad="38100" dist="38100" dir="2700000">
                              <a:srgbClr val="C0C0C0"/>
                            </a:outerShdw>
                          </a:effectLst>
                        </a:rPr>
                        <a:t>1</a:t>
                      </a:r>
                    </a:p>
                  </a:txBody>
                  <a:tcPr>
                    <a:lnL w="12700" cap="flat" cmpd="sng">
                      <a:solidFill>
                        <a:schemeClr val="tx1"/>
                      </a:solidFill>
                      <a:prstDash val="solid"/>
                      <a:headEnd type="none" w="med" len="med"/>
                      <a:tailEnd type="none" w="med" len="med"/>
                    </a:lnL>
                    <a:lnR>
                      <a:noFill/>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57200">
                <a:tc>
                  <a:txBody>
                    <a:bodyPr/>
                    <a:lstStyle/>
                    <a:p>
                      <a:pPr marL="0" lvl="0" indent="0" eaLnBrk="1" hangingPunct="1">
                        <a:buNone/>
                      </a:pPr>
                      <a:r>
                        <a:rPr lang="en-US" altLang="zh-CN" b="0">
                          <a:effectLst>
                            <a:outerShdw blurRad="38100" dist="38100" dir="2700000">
                              <a:srgbClr val="C0C0C0"/>
                            </a:outerShdw>
                          </a:effectLst>
                        </a:rPr>
                        <a:t>1</a:t>
                      </a:r>
                    </a:p>
                  </a:txBody>
                  <a:tcPr>
                    <a:lnL>
                      <a:noFill/>
                    </a:lnL>
                    <a:lnR>
                      <a:noFill/>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eaLnBrk="1" hangingPunct="1">
                        <a:buNone/>
                      </a:pPr>
                      <a:r>
                        <a:rPr lang="en-US" altLang="zh-CN" b="0">
                          <a:effectLst>
                            <a:outerShdw blurRad="38100" dist="38100" dir="2700000">
                              <a:srgbClr val="C0C0C0"/>
                            </a:outerShdw>
                          </a:effectLst>
                        </a:rPr>
                        <a:t>0</a:t>
                      </a:r>
                    </a:p>
                  </a:txBody>
                  <a:tcPr>
                    <a:lnL>
                      <a:noFill/>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eaLnBrk="1" hangingPunct="1">
                        <a:buNone/>
                      </a:pPr>
                      <a:r>
                        <a:rPr lang="en-US" altLang="zh-CN" b="0">
                          <a:effectLst>
                            <a:outerShdw blurRad="38100" dist="38100" dir="2700000">
                              <a:srgbClr val="C0C0C0"/>
                            </a:outerShdw>
                          </a:effectLst>
                        </a:rPr>
                        <a:t>1</a:t>
                      </a:r>
                    </a:p>
                  </a:txBody>
                  <a:tcPr>
                    <a:lnL w="12700" cap="flat" cmpd="sng">
                      <a:solidFill>
                        <a:schemeClr val="tx1"/>
                      </a:solidFill>
                      <a:prstDash val="solid"/>
                      <a:headEnd type="none" w="med" len="med"/>
                      <a:tailEnd type="none" w="med" len="med"/>
                    </a:lnL>
                    <a:lnR>
                      <a:noFill/>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57200">
                <a:tc>
                  <a:txBody>
                    <a:bodyPr/>
                    <a:lstStyle/>
                    <a:p>
                      <a:pPr marL="0" lvl="0" indent="0" eaLnBrk="1" hangingPunct="1">
                        <a:buNone/>
                      </a:pPr>
                      <a:r>
                        <a:rPr lang="en-US" altLang="zh-CN" b="0">
                          <a:effectLst>
                            <a:outerShdw blurRad="38100" dist="38100" dir="2700000">
                              <a:srgbClr val="C0C0C0"/>
                            </a:outerShdw>
                          </a:effectLst>
                        </a:rPr>
                        <a:t>1</a:t>
                      </a:r>
                    </a:p>
                  </a:txBody>
                  <a:tcPr>
                    <a:lnL>
                      <a:noFill/>
                    </a:lnL>
                    <a:lnR>
                      <a:noFill/>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eaLnBrk="1" hangingPunct="1">
                        <a:buNone/>
                      </a:pPr>
                      <a:r>
                        <a:rPr lang="en-US" altLang="zh-CN" b="0">
                          <a:effectLst>
                            <a:outerShdw blurRad="38100" dist="38100" dir="2700000">
                              <a:srgbClr val="C0C0C0"/>
                            </a:outerShdw>
                          </a:effectLst>
                        </a:rPr>
                        <a:t>1</a:t>
                      </a:r>
                    </a:p>
                  </a:txBody>
                  <a:tcPr>
                    <a:lnL>
                      <a:noFill/>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eaLnBrk="1" hangingPunct="1">
                        <a:buNone/>
                      </a:pPr>
                      <a:r>
                        <a:rPr lang="en-US" altLang="zh-CN" b="0" dirty="0">
                          <a:effectLst>
                            <a:outerShdw blurRad="38100" dist="38100" dir="2700000">
                              <a:srgbClr val="C0C0C0"/>
                            </a:outerShdw>
                          </a:effectLst>
                        </a:rPr>
                        <a:t>1</a:t>
                      </a:r>
                    </a:p>
                  </a:txBody>
                  <a:tcPr>
                    <a:lnL w="12700" cap="flat" cmpd="sng">
                      <a:solidFill>
                        <a:schemeClr val="tx1"/>
                      </a:solidFill>
                      <a:prstDash val="solid"/>
                      <a:headEnd type="none" w="med" len="med"/>
                      <a:tailEnd type="none" w="med" len="med"/>
                    </a:lnL>
                    <a:lnR>
                      <a:noFill/>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bl>
          </a:graphicData>
        </a:graphic>
      </p:graphicFrame>
      <p:sp>
        <p:nvSpPr>
          <p:cNvPr id="81992" name="AutoShape 72"/>
          <p:cNvSpPr>
            <a:spLocks noChangeArrowheads="1"/>
          </p:cNvSpPr>
          <p:nvPr/>
        </p:nvSpPr>
        <p:spPr bwMode="auto">
          <a:xfrm>
            <a:off x="3410929" y="5286790"/>
            <a:ext cx="2089150" cy="576263"/>
          </a:xfrm>
          <a:prstGeom prst="rightArrow">
            <a:avLst>
              <a:gd name="adj1" fmla="val 50000"/>
              <a:gd name="adj2" fmla="val 90566"/>
            </a:avLst>
          </a:prstGeom>
          <a:solidFill>
            <a:schemeClr val="accent1"/>
          </a:solidFill>
          <a:ln w="9525">
            <a:solidFill>
              <a:schemeClr val="tx1"/>
            </a:solidFill>
            <a:miter lim="800000"/>
          </a:ln>
        </p:spPr>
        <p:txBody>
          <a:bodyPr wrap="none"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1993" name="Text Box 73"/>
          <p:cNvSpPr txBox="1">
            <a:spLocks noChangeArrowheads="1"/>
          </p:cNvSpPr>
          <p:nvPr/>
        </p:nvSpPr>
        <p:spPr bwMode="auto">
          <a:xfrm>
            <a:off x="3410929" y="4997865"/>
            <a:ext cx="23764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sz="20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规定</a:t>
            </a:r>
            <a:r>
              <a:rPr lang="en-US" altLang="zh-CN" sz="20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2.3V</a:t>
            </a:r>
            <a:r>
              <a:rPr lang="zh-CN" altLang="en-US" sz="20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以上为</a:t>
            </a:r>
            <a:r>
              <a:rPr lang="en-US" altLang="zh-CN" sz="20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1</a:t>
            </a:r>
          </a:p>
        </p:txBody>
      </p:sp>
      <p:sp>
        <p:nvSpPr>
          <p:cNvPr id="81994" name="Text Box 74"/>
          <p:cNvSpPr txBox="1">
            <a:spLocks noChangeArrowheads="1"/>
          </p:cNvSpPr>
          <p:nvPr/>
        </p:nvSpPr>
        <p:spPr bwMode="auto">
          <a:xfrm>
            <a:off x="3555392" y="5790028"/>
            <a:ext cx="20875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en-US" altLang="zh-CN" sz="20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0V</a:t>
            </a:r>
            <a:r>
              <a:rPr lang="zh-CN" altLang="en-US" sz="20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以下为</a:t>
            </a:r>
            <a:r>
              <a:rPr lang="en-US" altLang="zh-CN" sz="20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0</a:t>
            </a:r>
          </a:p>
        </p:txBody>
      </p:sp>
      <p:sp>
        <p:nvSpPr>
          <p:cNvPr id="12" name="标题 57345"/>
          <p:cNvSpPr txBox="1">
            <a:spLocks noChangeArrowheads="1"/>
          </p:cNvSpPr>
          <p:nvPr/>
        </p:nvSpPr>
        <p:spPr bwMode="auto">
          <a:xfrm>
            <a:off x="4059495" y="192116"/>
            <a:ext cx="4957506" cy="6492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latin typeface="Times New Roman" panose="02020603050405020304" pitchFamily="18" charset="0"/>
                <a:ea typeface="楷体" panose="02010609060101010101" pitchFamily="49" charset="-122"/>
                <a:cs typeface="Times New Roman" panose="02020603050405020304" pitchFamily="18" charset="0"/>
              </a:rPr>
              <a:t>3.2 </a:t>
            </a:r>
            <a:r>
              <a:rPr lang="zh-CN" altLang="en-US" sz="3200" b="1" dirty="0">
                <a:latin typeface="Times New Roman" panose="02020603050405020304" pitchFamily="18" charset="0"/>
                <a:ea typeface="楷体" panose="02010609060101010101" pitchFamily="49" charset="-122"/>
                <a:cs typeface="Times New Roman" panose="02020603050405020304" pitchFamily="18" charset="0"/>
              </a:rPr>
              <a:t>半导体二极管门电路</a:t>
            </a:r>
          </a:p>
        </p:txBody>
      </p:sp>
      <p:sp>
        <p:nvSpPr>
          <p:cNvPr id="13" name="矩形 12"/>
          <p:cNvSpPr/>
          <p:nvPr/>
        </p:nvSpPr>
        <p:spPr>
          <a:xfrm>
            <a:off x="4298014" y="1627487"/>
            <a:ext cx="466794" cy="369332"/>
          </a:xfrm>
          <a:prstGeom prst="rect">
            <a:avLst/>
          </a:prstGeom>
        </p:spPr>
        <p:txBody>
          <a:bodyPr wrap="none">
            <a:spAutoFit/>
          </a:bodyPr>
          <a:lstStyle/>
          <a:p>
            <a:pPr>
              <a:spcBef>
                <a:spcPct val="50000"/>
              </a:spcBef>
            </a:pP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0V</a:t>
            </a:r>
          </a:p>
        </p:txBody>
      </p:sp>
      <p:sp>
        <p:nvSpPr>
          <p:cNvPr id="14" name="矩形 13"/>
          <p:cNvSpPr/>
          <p:nvPr/>
        </p:nvSpPr>
        <p:spPr>
          <a:xfrm>
            <a:off x="4305463" y="2553186"/>
            <a:ext cx="466794" cy="369332"/>
          </a:xfrm>
          <a:prstGeom prst="rect">
            <a:avLst/>
          </a:prstGeom>
        </p:spPr>
        <p:txBody>
          <a:bodyPr wrap="none">
            <a:spAutoFit/>
          </a:bodyPr>
          <a:lstStyle/>
          <a:p>
            <a:pPr>
              <a:spcBef>
                <a:spcPct val="50000"/>
              </a:spcBef>
            </a:pP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3V</a:t>
            </a:r>
          </a:p>
        </p:txBody>
      </p:sp>
      <p:sp>
        <p:nvSpPr>
          <p:cNvPr id="20" name="直接连接符 19"/>
          <p:cNvSpPr>
            <a:spLocks noChangeShapeType="1"/>
          </p:cNvSpPr>
          <p:nvPr/>
        </p:nvSpPr>
        <p:spPr bwMode="auto">
          <a:xfrm flipH="1" flipV="1">
            <a:off x="4806987" y="1878068"/>
            <a:ext cx="300542" cy="375766"/>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endParaRPr lang="en-US">
              <a:latin typeface="楷体" panose="02010609060101010101" pitchFamily="49" charset="-122"/>
              <a:ea typeface="楷体" panose="02010609060101010101" pitchFamily="49" charset="-122"/>
            </a:endParaRPr>
          </a:p>
        </p:txBody>
      </p:sp>
      <p:sp>
        <p:nvSpPr>
          <p:cNvPr id="17" name="矩形 16"/>
          <p:cNvSpPr/>
          <p:nvPr/>
        </p:nvSpPr>
        <p:spPr>
          <a:xfrm>
            <a:off x="4806985" y="2863193"/>
            <a:ext cx="693093" cy="369332"/>
          </a:xfrm>
          <a:prstGeom prst="rect">
            <a:avLst/>
          </a:prstGeom>
        </p:spPr>
        <p:txBody>
          <a:bodyPr wrap="square">
            <a:spAutoFit/>
          </a:bodyPr>
          <a:lstStyle/>
          <a:p>
            <a:pPr>
              <a:spcBef>
                <a:spcPct val="50000"/>
              </a:spcBef>
            </a:pP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0.7V</a:t>
            </a:r>
          </a:p>
        </p:txBody>
      </p:sp>
      <p:sp>
        <p:nvSpPr>
          <p:cNvPr id="18" name="矩形 17"/>
          <p:cNvSpPr/>
          <p:nvPr/>
        </p:nvSpPr>
        <p:spPr>
          <a:xfrm>
            <a:off x="6076324" y="2556105"/>
            <a:ext cx="845176" cy="369332"/>
          </a:xfrm>
          <a:prstGeom prst="rect">
            <a:avLst/>
          </a:prstGeom>
        </p:spPr>
        <p:txBody>
          <a:bodyPr wrap="square">
            <a:spAutoFit/>
          </a:bodyPr>
          <a:lstStyle/>
          <a:p>
            <a:pPr>
              <a:spcBef>
                <a:spcPct val="50000"/>
              </a:spcBef>
            </a:pP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2.3V</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25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29" presetClass="entr" presetSubtype="0" fill="hold" nodeType="clickEffect">
                                  <p:stCondLst>
                                    <p:cond delay="0"/>
                                  </p:stCondLst>
                                  <p:childTnLst>
                                    <p:set>
                                      <p:cBhvr>
                                        <p:cTn id="29" dur="1" fill="hold">
                                          <p:stCondLst>
                                            <p:cond delay="0"/>
                                          </p:stCondLst>
                                        </p:cTn>
                                        <p:tgtEl>
                                          <p:spTgt spid="135173"/>
                                        </p:tgtEl>
                                        <p:attrNameLst>
                                          <p:attrName>style.visibility</p:attrName>
                                        </p:attrNameLst>
                                      </p:cBhvr>
                                      <p:to>
                                        <p:strVal val="visible"/>
                                      </p:to>
                                    </p:set>
                                    <p:anim calcmode="lin" valueType="num">
                                      <p:cBhvr>
                                        <p:cTn id="30" dur="500" fill="hold"/>
                                        <p:tgtEl>
                                          <p:spTgt spid="135173"/>
                                        </p:tgtEl>
                                        <p:attrNameLst>
                                          <p:attrName>ppt_x</p:attrName>
                                        </p:attrNameLst>
                                      </p:cBhvr>
                                      <p:tavLst>
                                        <p:tav tm="0">
                                          <p:val>
                                            <p:strVal val="#ppt_x-.2"/>
                                          </p:val>
                                        </p:tav>
                                        <p:tav tm="100000">
                                          <p:val>
                                            <p:strVal val="#ppt_x"/>
                                          </p:val>
                                        </p:tav>
                                      </p:tavLst>
                                    </p:anim>
                                    <p:anim calcmode="lin" valueType="num">
                                      <p:cBhvr>
                                        <p:cTn id="31" dur="500" fill="hold"/>
                                        <p:tgtEl>
                                          <p:spTgt spid="135173"/>
                                        </p:tgtEl>
                                        <p:attrNameLst>
                                          <p:attrName>ppt_y</p:attrName>
                                        </p:attrNameLst>
                                      </p:cBhvr>
                                      <p:tavLst>
                                        <p:tav tm="0">
                                          <p:val>
                                            <p:strVal val="#ppt_y"/>
                                          </p:val>
                                        </p:tav>
                                        <p:tav tm="100000">
                                          <p:val>
                                            <p:strVal val="#ppt_y"/>
                                          </p:val>
                                        </p:tav>
                                      </p:tavLst>
                                    </p:anim>
                                    <p:animEffect transition="in" filter="wipe(right)" prLst="gradientSize: 0.1">
                                      <p:cBhvr>
                                        <p:cTn id="32" dur="500"/>
                                        <p:tgtEl>
                                          <p:spTgt spid="135173"/>
                                        </p:tgtEl>
                                      </p:cBhvr>
                                    </p:animEffect>
                                  </p:childTnLst>
                                </p:cTn>
                              </p:par>
                            </p:childTnLst>
                          </p:cTn>
                        </p:par>
                      </p:childTnLst>
                    </p:cTn>
                  </p:par>
                  <p:par>
                    <p:cTn id="33" fill="hold">
                      <p:stCondLst>
                        <p:cond delay="indefinite"/>
                      </p:stCondLst>
                      <p:childTnLst>
                        <p:par>
                          <p:cTn id="34" fill="hold">
                            <p:stCondLst>
                              <p:cond delay="0"/>
                            </p:stCondLst>
                            <p:childTnLst>
                              <p:par>
                                <p:cTn id="35" presetID="29" presetClass="entr" presetSubtype="0" fill="hold" grpId="0" nodeType="clickEffect">
                                  <p:stCondLst>
                                    <p:cond delay="0"/>
                                  </p:stCondLst>
                                  <p:childTnLst>
                                    <p:set>
                                      <p:cBhvr>
                                        <p:cTn id="36" dur="1" fill="hold">
                                          <p:stCondLst>
                                            <p:cond delay="0"/>
                                          </p:stCondLst>
                                        </p:cTn>
                                        <p:tgtEl>
                                          <p:spTgt spid="81992"/>
                                        </p:tgtEl>
                                        <p:attrNameLst>
                                          <p:attrName>style.visibility</p:attrName>
                                        </p:attrNameLst>
                                      </p:cBhvr>
                                      <p:to>
                                        <p:strVal val="visible"/>
                                      </p:to>
                                    </p:set>
                                    <p:anim calcmode="lin" valueType="num">
                                      <p:cBhvr>
                                        <p:cTn id="37" dur="1000" fill="hold"/>
                                        <p:tgtEl>
                                          <p:spTgt spid="81992"/>
                                        </p:tgtEl>
                                        <p:attrNameLst>
                                          <p:attrName>ppt_x</p:attrName>
                                        </p:attrNameLst>
                                      </p:cBhvr>
                                      <p:tavLst>
                                        <p:tav tm="0">
                                          <p:val>
                                            <p:strVal val="#ppt_x-.2"/>
                                          </p:val>
                                        </p:tav>
                                        <p:tav tm="100000">
                                          <p:val>
                                            <p:strVal val="#ppt_x"/>
                                          </p:val>
                                        </p:tav>
                                      </p:tavLst>
                                    </p:anim>
                                    <p:anim calcmode="lin" valueType="num">
                                      <p:cBhvr>
                                        <p:cTn id="38" dur="1000" fill="hold"/>
                                        <p:tgtEl>
                                          <p:spTgt spid="81992"/>
                                        </p:tgtEl>
                                        <p:attrNameLst>
                                          <p:attrName>ppt_y</p:attrName>
                                        </p:attrNameLst>
                                      </p:cBhvr>
                                      <p:tavLst>
                                        <p:tav tm="0">
                                          <p:val>
                                            <p:strVal val="#ppt_y"/>
                                          </p:val>
                                        </p:tav>
                                        <p:tav tm="100000">
                                          <p:val>
                                            <p:strVal val="#ppt_y"/>
                                          </p:val>
                                        </p:tav>
                                      </p:tavLst>
                                    </p:anim>
                                    <p:animEffect transition="in" filter="wipe(right)" prLst="gradientSize: 0.1">
                                      <p:cBhvr>
                                        <p:cTn id="39" dur="1000"/>
                                        <p:tgtEl>
                                          <p:spTgt spid="81992"/>
                                        </p:tgtEl>
                                      </p:cBhvr>
                                    </p:animEffect>
                                  </p:childTnLst>
                                </p:cTn>
                              </p:par>
                              <p:par>
                                <p:cTn id="40" presetID="29" presetClass="entr" presetSubtype="0" fill="hold" grpId="0" nodeType="withEffect">
                                  <p:stCondLst>
                                    <p:cond delay="0"/>
                                  </p:stCondLst>
                                  <p:childTnLst>
                                    <p:set>
                                      <p:cBhvr>
                                        <p:cTn id="41" dur="1" fill="hold">
                                          <p:stCondLst>
                                            <p:cond delay="0"/>
                                          </p:stCondLst>
                                        </p:cTn>
                                        <p:tgtEl>
                                          <p:spTgt spid="81993"/>
                                        </p:tgtEl>
                                        <p:attrNameLst>
                                          <p:attrName>style.visibility</p:attrName>
                                        </p:attrNameLst>
                                      </p:cBhvr>
                                      <p:to>
                                        <p:strVal val="visible"/>
                                      </p:to>
                                    </p:set>
                                    <p:anim calcmode="lin" valueType="num">
                                      <p:cBhvr>
                                        <p:cTn id="42" dur="1000" fill="hold"/>
                                        <p:tgtEl>
                                          <p:spTgt spid="81993"/>
                                        </p:tgtEl>
                                        <p:attrNameLst>
                                          <p:attrName>ppt_x</p:attrName>
                                        </p:attrNameLst>
                                      </p:cBhvr>
                                      <p:tavLst>
                                        <p:tav tm="0">
                                          <p:val>
                                            <p:strVal val="#ppt_x-.2"/>
                                          </p:val>
                                        </p:tav>
                                        <p:tav tm="100000">
                                          <p:val>
                                            <p:strVal val="#ppt_x"/>
                                          </p:val>
                                        </p:tav>
                                      </p:tavLst>
                                    </p:anim>
                                    <p:anim calcmode="lin" valueType="num">
                                      <p:cBhvr>
                                        <p:cTn id="43" dur="1000" fill="hold"/>
                                        <p:tgtEl>
                                          <p:spTgt spid="81993"/>
                                        </p:tgtEl>
                                        <p:attrNameLst>
                                          <p:attrName>ppt_y</p:attrName>
                                        </p:attrNameLst>
                                      </p:cBhvr>
                                      <p:tavLst>
                                        <p:tav tm="0">
                                          <p:val>
                                            <p:strVal val="#ppt_y"/>
                                          </p:val>
                                        </p:tav>
                                        <p:tav tm="100000">
                                          <p:val>
                                            <p:strVal val="#ppt_y"/>
                                          </p:val>
                                        </p:tav>
                                      </p:tavLst>
                                    </p:anim>
                                    <p:animEffect transition="in" filter="wipe(right)" prLst="gradientSize: 0.1">
                                      <p:cBhvr>
                                        <p:cTn id="44" dur="1000"/>
                                        <p:tgtEl>
                                          <p:spTgt spid="81993"/>
                                        </p:tgtEl>
                                      </p:cBhvr>
                                    </p:animEffect>
                                  </p:childTnLst>
                                </p:cTn>
                              </p:par>
                              <p:par>
                                <p:cTn id="45" presetID="29" presetClass="entr" presetSubtype="0" fill="hold" grpId="0" nodeType="withEffect">
                                  <p:stCondLst>
                                    <p:cond delay="0"/>
                                  </p:stCondLst>
                                  <p:childTnLst>
                                    <p:set>
                                      <p:cBhvr>
                                        <p:cTn id="46" dur="1" fill="hold">
                                          <p:stCondLst>
                                            <p:cond delay="0"/>
                                          </p:stCondLst>
                                        </p:cTn>
                                        <p:tgtEl>
                                          <p:spTgt spid="81994"/>
                                        </p:tgtEl>
                                        <p:attrNameLst>
                                          <p:attrName>style.visibility</p:attrName>
                                        </p:attrNameLst>
                                      </p:cBhvr>
                                      <p:to>
                                        <p:strVal val="visible"/>
                                      </p:to>
                                    </p:set>
                                    <p:anim calcmode="lin" valueType="num">
                                      <p:cBhvr>
                                        <p:cTn id="47" dur="1000" fill="hold"/>
                                        <p:tgtEl>
                                          <p:spTgt spid="81994"/>
                                        </p:tgtEl>
                                        <p:attrNameLst>
                                          <p:attrName>ppt_x</p:attrName>
                                        </p:attrNameLst>
                                      </p:cBhvr>
                                      <p:tavLst>
                                        <p:tav tm="0">
                                          <p:val>
                                            <p:strVal val="#ppt_x-.2"/>
                                          </p:val>
                                        </p:tav>
                                        <p:tav tm="100000">
                                          <p:val>
                                            <p:strVal val="#ppt_x"/>
                                          </p:val>
                                        </p:tav>
                                      </p:tavLst>
                                    </p:anim>
                                    <p:anim calcmode="lin" valueType="num">
                                      <p:cBhvr>
                                        <p:cTn id="48" dur="1000" fill="hold"/>
                                        <p:tgtEl>
                                          <p:spTgt spid="81994"/>
                                        </p:tgtEl>
                                        <p:attrNameLst>
                                          <p:attrName>ppt_y</p:attrName>
                                        </p:attrNameLst>
                                      </p:cBhvr>
                                      <p:tavLst>
                                        <p:tav tm="0">
                                          <p:val>
                                            <p:strVal val="#ppt_y"/>
                                          </p:val>
                                        </p:tav>
                                        <p:tav tm="100000">
                                          <p:val>
                                            <p:strVal val="#ppt_y"/>
                                          </p:val>
                                        </p:tav>
                                      </p:tavLst>
                                    </p:anim>
                                    <p:animEffect transition="in" filter="wipe(right)" prLst="gradientSize: 0.1">
                                      <p:cBhvr>
                                        <p:cTn id="49" dur="1000"/>
                                        <p:tgtEl>
                                          <p:spTgt spid="81994"/>
                                        </p:tgtEl>
                                      </p:cBhvr>
                                    </p:animEffect>
                                  </p:childTnLst>
                                </p:cTn>
                              </p:par>
                            </p:childTnLst>
                          </p:cTn>
                        </p:par>
                      </p:childTnLst>
                    </p:cTn>
                  </p:par>
                  <p:par>
                    <p:cTn id="50" fill="hold">
                      <p:stCondLst>
                        <p:cond delay="indefinite"/>
                      </p:stCondLst>
                      <p:childTnLst>
                        <p:par>
                          <p:cTn id="51" fill="hold">
                            <p:stCondLst>
                              <p:cond delay="0"/>
                            </p:stCondLst>
                            <p:childTnLst>
                              <p:par>
                                <p:cTn id="52" presetID="29" presetClass="entr" presetSubtype="0" fill="hold" nodeType="clickEffect">
                                  <p:stCondLst>
                                    <p:cond delay="0"/>
                                  </p:stCondLst>
                                  <p:childTnLst>
                                    <p:set>
                                      <p:cBhvr>
                                        <p:cTn id="53" dur="1" fill="hold">
                                          <p:stCondLst>
                                            <p:cond delay="0"/>
                                          </p:stCondLst>
                                        </p:cTn>
                                        <p:tgtEl>
                                          <p:spTgt spid="135196"/>
                                        </p:tgtEl>
                                        <p:attrNameLst>
                                          <p:attrName>style.visibility</p:attrName>
                                        </p:attrNameLst>
                                      </p:cBhvr>
                                      <p:to>
                                        <p:strVal val="visible"/>
                                      </p:to>
                                    </p:set>
                                    <p:anim calcmode="lin" valueType="num">
                                      <p:cBhvr>
                                        <p:cTn id="54" dur="1000" fill="hold"/>
                                        <p:tgtEl>
                                          <p:spTgt spid="135196"/>
                                        </p:tgtEl>
                                        <p:attrNameLst>
                                          <p:attrName>ppt_x</p:attrName>
                                        </p:attrNameLst>
                                      </p:cBhvr>
                                      <p:tavLst>
                                        <p:tav tm="0">
                                          <p:val>
                                            <p:strVal val="#ppt_x-.2"/>
                                          </p:val>
                                        </p:tav>
                                        <p:tav tm="100000">
                                          <p:val>
                                            <p:strVal val="#ppt_x"/>
                                          </p:val>
                                        </p:tav>
                                      </p:tavLst>
                                    </p:anim>
                                    <p:anim calcmode="lin" valueType="num">
                                      <p:cBhvr>
                                        <p:cTn id="55" dur="1000" fill="hold"/>
                                        <p:tgtEl>
                                          <p:spTgt spid="135196"/>
                                        </p:tgtEl>
                                        <p:attrNameLst>
                                          <p:attrName>ppt_y</p:attrName>
                                        </p:attrNameLst>
                                      </p:cBhvr>
                                      <p:tavLst>
                                        <p:tav tm="0">
                                          <p:val>
                                            <p:strVal val="#ppt_y"/>
                                          </p:val>
                                        </p:tav>
                                        <p:tav tm="100000">
                                          <p:val>
                                            <p:strVal val="#ppt_y"/>
                                          </p:val>
                                        </p:tav>
                                      </p:tavLst>
                                    </p:anim>
                                    <p:animEffect transition="in" filter="wipe(right)" prLst="gradientSize: 0.1">
                                      <p:cBhvr>
                                        <p:cTn id="56" dur="1000"/>
                                        <p:tgtEl>
                                          <p:spTgt spid="135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92" grpId="0" bldLvl="0" animBg="1"/>
      <p:bldP spid="81993" grpId="0"/>
      <p:bldP spid="81994" grpId="0"/>
      <p:bldP spid="13" grpId="0"/>
      <p:bldP spid="14" grpId="0"/>
      <p:bldP spid="20" grpId="0" animBg="1"/>
      <p:bldP spid="17" grpId="0"/>
      <p:bldP spid="1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714108" y="929149"/>
            <a:ext cx="7886700" cy="1325563"/>
          </a:xfrm>
        </p:spPr>
        <p:txBody>
          <a:bodyPr vert="horz" wrap="square" lIns="91440" tIns="45720" rIns="91440" bIns="45720" numCol="1" anchor="ctr" anchorCtr="0" compatLnSpc="1"/>
          <a:lstStyle/>
          <a:p>
            <a:pPr algn="l" eaLnBrk="1" hangingPunct="1">
              <a:defRPr/>
            </a:pPr>
            <a:r>
              <a:rPr kumimoji="1" lang="zh-CN" altLang="en-US" sz="3200" b="1">
                <a:solidFill>
                  <a:srgbClr val="000000"/>
                </a:solidFill>
                <a:effectLst>
                  <a:outerShdw blurRad="38100" dist="38100" dir="2700000" algn="tl">
                    <a:srgbClr val="C0C0C0"/>
                  </a:outerShdw>
                </a:effectLst>
                <a:latin typeface="楷体" panose="02010609060101010101" pitchFamily="49" charset="-122"/>
                <a:ea typeface="楷体" panose="02010609060101010101" pitchFamily="49" charset="-122"/>
              </a:rPr>
              <a:t>二极管构成的门电路的缺点</a:t>
            </a:r>
          </a:p>
        </p:txBody>
      </p:sp>
      <p:sp>
        <p:nvSpPr>
          <p:cNvPr id="82947" name="Rectangle 3"/>
          <p:cNvSpPr>
            <a:spLocks noGrp="1" noChangeArrowheads="1"/>
          </p:cNvSpPr>
          <p:nvPr>
            <p:ph idx="1"/>
          </p:nvPr>
        </p:nvSpPr>
        <p:spPr>
          <a:xfrm>
            <a:off x="1417370" y="2121361"/>
            <a:ext cx="6369467" cy="4176712"/>
          </a:xfrm>
        </p:spPr>
        <p:txBody>
          <a:bodyPr vert="horz" wrap="square" lIns="91440" tIns="45720" rIns="91440" bIns="45720" numCol="1" anchor="t" anchorCtr="0" compatLnSpc="1">
            <a:normAutofit fontScale="92500"/>
          </a:bodyPr>
          <a:lstStyle/>
          <a:p>
            <a:pPr eaLnBrk="1" hangingPunct="1">
              <a:defRPr/>
            </a:pPr>
            <a:r>
              <a:rPr kumimoji="1" lang="zh-CN" altLang="en-US" sz="2800" b="1" dirty="0">
                <a:solidFill>
                  <a:srgbClr val="000000"/>
                </a:solidFill>
                <a:latin typeface="楷体" panose="02010609060101010101" pitchFamily="49" charset="-122"/>
                <a:ea typeface="楷体" panose="02010609060101010101" pitchFamily="49" charset="-122"/>
              </a:rPr>
              <a:t>电平有偏移</a:t>
            </a:r>
            <a:endParaRPr kumimoji="1" lang="en-US" altLang="zh-CN" sz="2800" b="1" dirty="0">
              <a:solidFill>
                <a:srgbClr val="000000"/>
              </a:solidFill>
              <a:latin typeface="楷体" panose="02010609060101010101" pitchFamily="49" charset="-122"/>
              <a:ea typeface="楷体" panose="02010609060101010101" pitchFamily="49" charset="-122"/>
            </a:endParaRPr>
          </a:p>
          <a:p>
            <a:pPr eaLnBrk="1" hangingPunct="1">
              <a:defRPr/>
            </a:pPr>
            <a:r>
              <a:rPr kumimoji="1" lang="zh-CN" altLang="en-US" sz="2800" b="1" dirty="0">
                <a:solidFill>
                  <a:srgbClr val="000000"/>
                </a:solidFill>
                <a:latin typeface="楷体" panose="02010609060101010101" pitchFamily="49" charset="-122"/>
                <a:ea typeface="楷体" panose="02010609060101010101" pitchFamily="49" charset="-122"/>
              </a:rPr>
              <a:t>带负载能力差</a:t>
            </a:r>
            <a:endParaRPr kumimoji="1" lang="en-US" altLang="zh-CN" sz="2800" b="1" dirty="0">
              <a:solidFill>
                <a:srgbClr val="000000"/>
              </a:solidFill>
              <a:latin typeface="楷体" panose="02010609060101010101" pitchFamily="49" charset="-122"/>
              <a:ea typeface="楷体" panose="02010609060101010101" pitchFamily="49" charset="-122"/>
            </a:endParaRPr>
          </a:p>
          <a:p>
            <a:pPr eaLnBrk="1" hangingPunct="1">
              <a:defRPr/>
            </a:pPr>
            <a:endParaRPr kumimoji="1" lang="en-US" altLang="zh-CN" sz="2800" b="1" dirty="0">
              <a:solidFill>
                <a:srgbClr val="000000"/>
              </a:solidFill>
              <a:latin typeface="楷体" panose="02010609060101010101" pitchFamily="49" charset="-122"/>
              <a:ea typeface="楷体" panose="02010609060101010101" pitchFamily="49" charset="-122"/>
            </a:endParaRPr>
          </a:p>
          <a:p>
            <a:pPr eaLnBrk="1" hangingPunct="1">
              <a:defRPr/>
            </a:pPr>
            <a:endParaRPr kumimoji="1" lang="en-US" altLang="zh-CN" sz="2800" b="1" dirty="0">
              <a:solidFill>
                <a:srgbClr val="000000"/>
              </a:solidFill>
              <a:latin typeface="楷体" panose="02010609060101010101" pitchFamily="49" charset="-122"/>
              <a:ea typeface="楷体" panose="02010609060101010101" pitchFamily="49" charset="-122"/>
            </a:endParaRPr>
          </a:p>
          <a:p>
            <a:pPr eaLnBrk="1" hangingPunct="1">
              <a:defRPr/>
            </a:pPr>
            <a:endParaRPr kumimoji="1" lang="en-US" altLang="zh-CN" sz="2800" b="1" dirty="0">
              <a:solidFill>
                <a:srgbClr val="000000"/>
              </a:solidFill>
              <a:latin typeface="楷体" panose="02010609060101010101" pitchFamily="49" charset="-122"/>
              <a:ea typeface="楷体" panose="02010609060101010101" pitchFamily="49" charset="-122"/>
            </a:endParaRPr>
          </a:p>
          <a:p>
            <a:pPr eaLnBrk="1" hangingPunct="1">
              <a:defRPr/>
            </a:pPr>
            <a:endParaRPr kumimoji="1" lang="en-US" altLang="zh-CN" sz="2800" b="1" dirty="0">
              <a:solidFill>
                <a:srgbClr val="000000"/>
              </a:solidFill>
              <a:latin typeface="楷体" panose="02010609060101010101" pitchFamily="49" charset="-122"/>
              <a:ea typeface="楷体" panose="02010609060101010101" pitchFamily="49" charset="-122"/>
            </a:endParaRPr>
          </a:p>
          <a:p>
            <a:pPr>
              <a:lnSpc>
                <a:spcPct val="110000"/>
              </a:lnSpc>
              <a:defRPr/>
            </a:pPr>
            <a:r>
              <a:rPr kumimoji="1" lang="zh-CN" altLang="en-US" sz="2800" b="1" dirty="0">
                <a:solidFill>
                  <a:srgbClr val="000000"/>
                </a:solidFill>
                <a:latin typeface="楷体" panose="02010609060101010101" pitchFamily="49" charset="-122"/>
                <a:ea typeface="楷体" panose="02010609060101010101" pitchFamily="49" charset="-122"/>
              </a:rPr>
              <a:t>只用于集成电路</a:t>
            </a:r>
            <a:r>
              <a:rPr kumimoji="1" lang="zh-CN" altLang="en-US" b="1" dirty="0">
                <a:solidFill>
                  <a:srgbClr val="000000"/>
                </a:solidFill>
                <a:latin typeface="楷体" panose="02010609060101010101" pitchFamily="49" charset="-122"/>
                <a:ea typeface="楷体" panose="02010609060101010101" pitchFamily="49" charset="-122"/>
              </a:rPr>
              <a:t>内部电路逻辑单元，无法制作具有标准化输出电平的集成电路</a:t>
            </a:r>
          </a:p>
          <a:p>
            <a:pPr eaLnBrk="1" hangingPunct="1">
              <a:defRPr/>
            </a:pPr>
            <a:endParaRPr kumimoji="1" lang="zh-CN" altLang="en-US" sz="2800" b="1" dirty="0">
              <a:solidFill>
                <a:srgbClr val="000000"/>
              </a:solidFill>
              <a:latin typeface="楷体" panose="02010609060101010101" pitchFamily="49" charset="-122"/>
              <a:ea typeface="楷体" panose="02010609060101010101" pitchFamily="49" charset="-122"/>
            </a:endParaRPr>
          </a:p>
        </p:txBody>
      </p:sp>
      <p:sp>
        <p:nvSpPr>
          <p:cNvPr id="22532" name="AutoShape 4"/>
          <p:cNvSpPr>
            <a:spLocks noChangeArrowheads="1"/>
          </p:cNvSpPr>
          <p:nvPr/>
        </p:nvSpPr>
        <p:spPr bwMode="auto">
          <a:xfrm>
            <a:off x="2416749" y="3189767"/>
            <a:ext cx="647700" cy="1422973"/>
          </a:xfrm>
          <a:prstGeom prst="downArrow">
            <a:avLst>
              <a:gd name="adj1" fmla="val 50000"/>
              <a:gd name="adj2" fmla="val 72189"/>
            </a:avLst>
          </a:prstGeom>
          <a:solidFill>
            <a:schemeClr val="accent1"/>
          </a:solidFill>
          <a:ln w="9525">
            <a:solidFill>
              <a:schemeClr val="tx1"/>
            </a:solidFill>
            <a:miter lim="800000"/>
          </a:ln>
        </p:spPr>
        <p:txBody>
          <a:bodyPr vert="eaVert" wrap="none"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楷体" panose="02010609060101010101" pitchFamily="49" charset="-122"/>
              <a:ea typeface="楷体" panose="02010609060101010101" pitchFamily="49" charset="-122"/>
            </a:endParaRPr>
          </a:p>
        </p:txBody>
      </p:sp>
      <p:sp>
        <p:nvSpPr>
          <p:cNvPr id="6" name="标题 57345"/>
          <p:cNvSpPr txBox="1">
            <a:spLocks noChangeArrowheads="1"/>
          </p:cNvSpPr>
          <p:nvPr/>
        </p:nvSpPr>
        <p:spPr bwMode="auto">
          <a:xfrm>
            <a:off x="4059495" y="192116"/>
            <a:ext cx="4957506" cy="6492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latin typeface="Times New Roman" panose="02020603050405020304" pitchFamily="18" charset="0"/>
                <a:ea typeface="楷体" panose="02010609060101010101" pitchFamily="49" charset="-122"/>
                <a:cs typeface="Times New Roman" panose="02020603050405020304" pitchFamily="18" charset="0"/>
              </a:rPr>
              <a:t>3.2 </a:t>
            </a:r>
            <a:r>
              <a:rPr lang="zh-CN" altLang="en-US" sz="3200" b="1" dirty="0">
                <a:latin typeface="Times New Roman" panose="02020603050405020304" pitchFamily="18" charset="0"/>
                <a:ea typeface="楷体" panose="02010609060101010101" pitchFamily="49" charset="-122"/>
                <a:cs typeface="Times New Roman" panose="02020603050405020304" pitchFamily="18" charset="0"/>
              </a:rPr>
              <a:t>半导体二极管门电路</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2"/>
          <p:cNvSpPr>
            <a:spLocks noChangeArrowheads="1"/>
          </p:cNvSpPr>
          <p:nvPr/>
        </p:nvSpPr>
        <p:spPr bwMode="auto">
          <a:xfrm>
            <a:off x="2336506" y="3492560"/>
            <a:ext cx="5155992"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algn="l"/>
            <a:r>
              <a:rPr kumimoji="1" lang="en-US" altLang="zh-CN" b="1" dirty="0">
                <a:effectLst/>
                <a:latin typeface="华文楷体" panose="02010600040101010101" pitchFamily="2" charset="-122"/>
                <a:ea typeface="华文楷体" panose="02010600040101010101" pitchFamily="2" charset="-122"/>
              </a:rPr>
              <a:t>3.3  CMOS</a:t>
            </a:r>
            <a:r>
              <a:rPr kumimoji="1" lang="zh-CN" altLang="en-US" b="1" dirty="0">
                <a:effectLst/>
                <a:latin typeface="华文楷体" panose="02010600040101010101" pitchFamily="2" charset="-122"/>
                <a:ea typeface="华文楷体" panose="02010600040101010101" pitchFamily="2" charset="-122"/>
              </a:rPr>
              <a:t>门电路</a:t>
            </a:r>
          </a:p>
        </p:txBody>
      </p:sp>
      <p:sp>
        <p:nvSpPr>
          <p:cNvPr id="7" name="文本框 1"/>
          <p:cNvSpPr txBox="1"/>
          <p:nvPr/>
        </p:nvSpPr>
        <p:spPr>
          <a:xfrm>
            <a:off x="4046597" y="15875"/>
            <a:ext cx="4602103" cy="830997"/>
          </a:xfrm>
          <a:prstGeom prst="rect">
            <a:avLst/>
          </a:prstGeom>
          <a:noFill/>
          <a:ln w="57150">
            <a:noFill/>
          </a:ln>
        </p:spPr>
        <p:txBody>
          <a:bodyPr wrap="square">
            <a:spAutoFit/>
          </a:bodyPr>
          <a:lstStyle/>
          <a:p>
            <a:pPr eaLnBrk="1" hangingPunct="1">
              <a:buFont typeface="Arial" panose="020B0604020202020204" pitchFamily="34" charset="0"/>
              <a:buNone/>
              <a:defRPr/>
            </a:pPr>
            <a:r>
              <a:rPr lang="zh-CN" altLang="en-US" sz="4800" b="1" noProof="1">
                <a:effectLst>
                  <a:outerShdw blurRad="38100" dist="38100" dir="2700000">
                    <a:srgbClr val="C0C0C0"/>
                  </a:outerShdw>
                </a:effectLst>
                <a:latin typeface="楷体" panose="02010609060101010101" pitchFamily="49" charset="-122"/>
                <a:ea typeface="楷体" panose="02010609060101010101" pitchFamily="49" charset="-122"/>
              </a:rPr>
              <a:t>第三章 门电路</a:t>
            </a:r>
            <a:endParaRPr lang="zh-CN" altLang="en-US" sz="3200" u="sng" noProof="1">
              <a:solidFill>
                <a:schemeClr val="bg2"/>
              </a:solidFill>
              <a:effectLst>
                <a:outerShdw blurRad="38100" dist="38100" dir="2700000">
                  <a:srgbClr val="C0C0C0"/>
                </a:outerShdw>
              </a:effectLst>
              <a:latin typeface="楷体" panose="02010609060101010101" pitchFamily="49" charset="-122"/>
              <a:ea typeface="楷体" panose="02010609060101010101" pitchFamily="49"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2"/>
          <p:cNvSpPr>
            <a:spLocks noChangeArrowheads="1"/>
          </p:cNvSpPr>
          <p:nvPr/>
        </p:nvSpPr>
        <p:spPr bwMode="auto">
          <a:xfrm>
            <a:off x="4163917" y="88136"/>
            <a:ext cx="454828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algn="l"/>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3.3.1 MOS</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管的开关特性</a:t>
            </a:r>
          </a:p>
        </p:txBody>
      </p:sp>
      <p:pic>
        <p:nvPicPr>
          <p:cNvPr id="8" name="Picture 4" descr="See the source image"/>
          <p:cNvPicPr>
            <a:picLocks noChangeAspect="1" noChangeArrowheads="1"/>
          </p:cNvPicPr>
          <p:nvPr/>
        </p:nvPicPr>
        <p:blipFill rotWithShape="1">
          <a:blip r:embed="rId3">
            <a:extLst>
              <a:ext uri="{28A0092B-C50C-407E-A947-70E740481C1C}">
                <a14:useLocalDpi xmlns:a14="http://schemas.microsoft.com/office/drawing/2010/main" val="0"/>
              </a:ext>
            </a:extLst>
          </a:blip>
          <a:srcRect b="59149"/>
          <a:stretch>
            <a:fillRect/>
          </a:stretch>
        </p:blipFill>
        <p:spPr bwMode="auto">
          <a:xfrm>
            <a:off x="252069" y="1665223"/>
            <a:ext cx="5527339" cy="2534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5"/>
          <p:cNvSpPr txBox="1">
            <a:spLocks noChangeArrowheads="1"/>
          </p:cNvSpPr>
          <p:nvPr/>
        </p:nvSpPr>
        <p:spPr bwMode="auto">
          <a:xfrm>
            <a:off x="252069" y="971375"/>
            <a:ext cx="51454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pPr eaLnBrk="1" hangingPunct="1"/>
            <a:r>
              <a:rPr lang="en-US" altLang="zh-CN" b="0" u="sng" dirty="0">
                <a:ea typeface="楷体" panose="02010609060101010101" pitchFamily="49" charset="-122"/>
                <a:cs typeface="Times New Roman" panose="02020603050405020304" pitchFamily="18" charset="0"/>
              </a:rPr>
              <a:t>1. MOS</a:t>
            </a:r>
            <a:r>
              <a:rPr lang="zh-CN" altLang="en-US" b="0" u="sng" dirty="0">
                <a:ea typeface="楷体" panose="02010609060101010101" pitchFamily="49" charset="-122"/>
                <a:cs typeface="Times New Roman" panose="02020603050405020304" pitchFamily="18" charset="0"/>
              </a:rPr>
              <a:t>管的结构和工作原理</a:t>
            </a:r>
          </a:p>
        </p:txBody>
      </p:sp>
      <p:pic>
        <p:nvPicPr>
          <p:cNvPr id="2058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0913"/>
          <a:stretch>
            <a:fillRect/>
          </a:stretch>
        </p:blipFill>
        <p:spPr bwMode="auto">
          <a:xfrm>
            <a:off x="1766924" y="4804915"/>
            <a:ext cx="2362694" cy="1884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2671233" y="3208867"/>
            <a:ext cx="1096434" cy="279400"/>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7" name="矩形 16"/>
          <p:cNvSpPr/>
          <p:nvPr/>
        </p:nvSpPr>
        <p:spPr>
          <a:xfrm>
            <a:off x="1854201" y="2829237"/>
            <a:ext cx="292100" cy="242731"/>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9" name="矩形 18"/>
          <p:cNvSpPr/>
          <p:nvPr/>
        </p:nvSpPr>
        <p:spPr>
          <a:xfrm>
            <a:off x="4129618" y="2827840"/>
            <a:ext cx="292100" cy="242731"/>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0" name="矩形 19"/>
          <p:cNvSpPr/>
          <p:nvPr/>
        </p:nvSpPr>
        <p:spPr>
          <a:xfrm>
            <a:off x="2123016" y="2166925"/>
            <a:ext cx="1001184" cy="279400"/>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1" name="矩形 20"/>
          <p:cNvSpPr/>
          <p:nvPr/>
        </p:nvSpPr>
        <p:spPr>
          <a:xfrm>
            <a:off x="1767840" y="1840958"/>
            <a:ext cx="645159" cy="279400"/>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2" name="矩形 21"/>
          <p:cNvSpPr/>
          <p:nvPr/>
        </p:nvSpPr>
        <p:spPr>
          <a:xfrm>
            <a:off x="1428750" y="2120358"/>
            <a:ext cx="292100" cy="279400"/>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3" name="矩形 22"/>
          <p:cNvSpPr/>
          <p:nvPr/>
        </p:nvSpPr>
        <p:spPr>
          <a:xfrm>
            <a:off x="2814321" y="1840958"/>
            <a:ext cx="655320" cy="279400"/>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4" name="矩形 23"/>
          <p:cNvSpPr/>
          <p:nvPr/>
        </p:nvSpPr>
        <p:spPr>
          <a:xfrm>
            <a:off x="3830320" y="1840958"/>
            <a:ext cx="673947" cy="279400"/>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5" name="矩形 24"/>
          <p:cNvSpPr/>
          <p:nvPr/>
        </p:nvSpPr>
        <p:spPr>
          <a:xfrm>
            <a:off x="1402905" y="3208867"/>
            <a:ext cx="820531" cy="279400"/>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pic>
        <p:nvPicPr>
          <p:cNvPr id="2119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9408" y="1665223"/>
            <a:ext cx="2666092" cy="2534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6" name="直接箭头连接符 25"/>
          <p:cNvCxnSpPr/>
          <p:nvPr/>
        </p:nvCxnSpPr>
        <p:spPr>
          <a:xfrm flipH="1">
            <a:off x="3436620" y="3208867"/>
            <a:ext cx="839048" cy="2538169"/>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1813170" y="3418382"/>
            <a:ext cx="692963" cy="2328654"/>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0" name="Text Box 6"/>
          <p:cNvSpPr txBox="1">
            <a:spLocks noChangeArrowheads="1"/>
          </p:cNvSpPr>
          <p:nvPr/>
        </p:nvSpPr>
        <p:spPr bwMode="auto">
          <a:xfrm>
            <a:off x="2090419" y="4199317"/>
            <a:ext cx="486325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pPr eaLnBrk="1" hangingPunct="1"/>
            <a:r>
              <a:rPr lang="en-US" altLang="zh-CN" sz="2400" dirty="0">
                <a:ea typeface="楷体" panose="02010609060101010101" pitchFamily="49" charset="-122"/>
                <a:cs typeface="Times New Roman" panose="02020603050405020304" pitchFamily="18" charset="0"/>
              </a:rPr>
              <a:t>N</a:t>
            </a:r>
            <a:r>
              <a:rPr lang="zh-CN" altLang="en-US" sz="2400" dirty="0">
                <a:ea typeface="楷体" panose="02010609060101010101" pitchFamily="49" charset="-122"/>
                <a:cs typeface="Times New Roman" panose="02020603050405020304" pitchFamily="18" charset="0"/>
              </a:rPr>
              <a:t>沟道增强型</a:t>
            </a:r>
            <a:r>
              <a:rPr lang="en-US" altLang="zh-CN" sz="2400" dirty="0">
                <a:ea typeface="楷体" panose="02010609060101010101" pitchFamily="49" charset="-122"/>
                <a:cs typeface="Times New Roman" panose="02020603050405020304" pitchFamily="18" charset="0"/>
              </a:rPr>
              <a:t>MOS</a:t>
            </a:r>
            <a:r>
              <a:rPr lang="zh-CN" altLang="en-US" sz="2400" dirty="0">
                <a:ea typeface="楷体" panose="02010609060101010101" pitchFamily="49" charset="-122"/>
                <a:cs typeface="Times New Roman" panose="02020603050405020304" pitchFamily="18" charset="0"/>
              </a:rPr>
              <a:t>管结构及符号</a:t>
            </a:r>
            <a:endParaRPr lang="en-US" altLang="zh-CN" sz="2400" dirty="0">
              <a:ea typeface="楷体" panose="02010609060101010101" pitchFamily="49" charset="-122"/>
              <a:cs typeface="Times New Roman" panose="02020603050405020304" pitchFamily="18" charset="0"/>
            </a:endParaRPr>
          </a:p>
        </p:txBody>
      </p:sp>
      <p:sp>
        <p:nvSpPr>
          <p:cNvPr id="44" name="Text Box 12"/>
          <p:cNvSpPr txBox="1">
            <a:spLocks noChangeArrowheads="1"/>
          </p:cNvSpPr>
          <p:nvPr/>
        </p:nvSpPr>
        <p:spPr>
          <a:xfrm>
            <a:off x="4421718" y="4925031"/>
            <a:ext cx="4549017" cy="1306436"/>
          </a:xfrm>
          <a:prstGeom prst="rect">
            <a:avLst/>
          </a:prstGeom>
          <a:solidFill>
            <a:schemeClr val="tx2">
              <a:lumMod val="20000"/>
              <a:lumOff val="80000"/>
            </a:schemeClr>
          </a:solidFill>
          <a:ln w="76200" cmpd="tri">
            <a:solidFill>
              <a:schemeClr val="tx2"/>
            </a:solidFill>
            <a:miter lim="800000"/>
            <a:headEnd type="none" w="sm" len="sm"/>
            <a:tailEnd type="none" w="sm" len="sm"/>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zh-CN" altLang="en-US" sz="2400" dirty="0">
                <a:ea typeface="楷体" panose="02010609060101010101" pitchFamily="49" charset="-122"/>
                <a:cs typeface="Times New Roman" panose="02020603050405020304" pitchFamily="18" charset="0"/>
              </a:rPr>
              <a:t>栅极不加电压时，两个</a:t>
            </a:r>
            <a:r>
              <a:rPr lang="en-US" altLang="zh-CN" sz="2400" dirty="0">
                <a:ea typeface="楷体" panose="02010609060101010101" pitchFamily="49" charset="-122"/>
                <a:cs typeface="Times New Roman" panose="02020603050405020304" pitchFamily="18" charset="0"/>
              </a:rPr>
              <a:t>PN</a:t>
            </a:r>
            <a:r>
              <a:rPr lang="zh-CN" altLang="en-US" sz="2400" dirty="0">
                <a:ea typeface="楷体" panose="02010609060101010101" pitchFamily="49" charset="-122"/>
                <a:cs typeface="Times New Roman" panose="02020603050405020304" pitchFamily="18" charset="0"/>
              </a:rPr>
              <a:t>结必有一个反向偏置，因此漏极和源极无法导通。</a:t>
            </a:r>
            <a:endParaRPr lang="en-US" altLang="zh-CN" sz="2400" dirty="0">
              <a:ea typeface="楷体" panose="02010609060101010101" pitchFamily="49" charset="-122"/>
              <a:cs typeface="Times New Roman" panose="02020603050405020304" pitchFamily="18" charset="0"/>
            </a:endParaRPr>
          </a:p>
        </p:txBody>
      </p:sp>
      <p:sp>
        <p:nvSpPr>
          <p:cNvPr id="41" name="矩形 40"/>
          <p:cNvSpPr/>
          <p:nvPr/>
        </p:nvSpPr>
        <p:spPr>
          <a:xfrm>
            <a:off x="2554258" y="1502492"/>
            <a:ext cx="1107996" cy="369332"/>
          </a:xfrm>
          <a:prstGeom prst="rect">
            <a:avLst/>
          </a:prstGeom>
        </p:spPr>
        <p:txBody>
          <a:bodyPr wrap="none">
            <a:spAutoFit/>
          </a:bodyPr>
          <a:lstStyle/>
          <a:p>
            <a:r>
              <a:rPr lang="zh-CN" altLang="en-US" b="1" dirty="0">
                <a:solidFill>
                  <a:srgbClr val="C00000"/>
                </a:solidFill>
                <a:ea typeface="楷体" panose="02010609060101010101" pitchFamily="49" charset="-122"/>
                <a:cs typeface="Times New Roman" panose="02020603050405020304" pitchFamily="18" charset="0"/>
              </a:rPr>
              <a:t>绝缘栅极</a:t>
            </a:r>
            <a:endParaRPr lang="en-US" altLang="zh-CN" b="1" dirty="0">
              <a:solidFill>
                <a:srgbClr val="C00000"/>
              </a:solidFill>
              <a:ea typeface="楷体" panose="02010609060101010101" pitchFamily="49" charset="-122"/>
              <a:cs typeface="Times New Roman" panose="02020603050405020304" pitchFamily="18" charset="0"/>
            </a:endParaRPr>
          </a:p>
        </p:txBody>
      </p:sp>
      <p:sp>
        <p:nvSpPr>
          <p:cNvPr id="3" name="矩形 2"/>
          <p:cNvSpPr/>
          <p:nvPr/>
        </p:nvSpPr>
        <p:spPr>
          <a:xfrm>
            <a:off x="1238250" y="6256325"/>
            <a:ext cx="1723549" cy="400110"/>
          </a:xfrm>
          <a:prstGeom prst="rect">
            <a:avLst/>
          </a:prstGeom>
        </p:spPr>
        <p:txBody>
          <a:bodyPr wrap="none">
            <a:spAutoFit/>
          </a:bodyPr>
          <a:lstStyle/>
          <a:p>
            <a:r>
              <a:rPr lang="zh-CN" altLang="en-US" sz="2000" b="1" dirty="0">
                <a:ea typeface="楷体" panose="02010609060101010101" pitchFamily="49" charset="-122"/>
                <a:cs typeface="Times New Roman" panose="02020603050405020304" pitchFamily="18" charset="0"/>
              </a:rPr>
              <a:t>源漏等效电路</a:t>
            </a:r>
            <a:endParaRPr lang="x-none" sz="20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211970"/>
                                        </p:tgtEl>
                                        <p:attrNameLst>
                                          <p:attrName>style.visibility</p:attrName>
                                        </p:attrNameLst>
                                      </p:cBhvr>
                                      <p:to>
                                        <p:strVal val="visible"/>
                                      </p:to>
                                    </p:set>
                                    <p:animEffect transition="in" filter="fade">
                                      <p:cBhvr>
                                        <p:cTn id="15" dur="250"/>
                                        <p:tgtEl>
                                          <p:spTgt spid="21197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25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down)">
                                      <p:cBhvr>
                                        <p:cTn id="23" dur="25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down)">
                                      <p:cBhvr>
                                        <p:cTn id="28" dur="500"/>
                                        <p:tgtEl>
                                          <p:spTgt spid="17"/>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down)">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down)">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down)">
                                      <p:cBhvr>
                                        <p:cTn id="41" dur="500"/>
                                        <p:tgtEl>
                                          <p:spTgt spid="22"/>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wipe(down)">
                                      <p:cBhvr>
                                        <p:cTn id="44" dur="500"/>
                                        <p:tgtEl>
                                          <p:spTgt spid="21"/>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down)">
                                      <p:cBhvr>
                                        <p:cTn id="47" dur="500"/>
                                        <p:tgtEl>
                                          <p:spTgt spid="23"/>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wipe(down)">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fade">
                                      <p:cBhvr>
                                        <p:cTn id="55" dur="500"/>
                                        <p:tgtEl>
                                          <p:spTgt spid="4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wipe(down)">
                                      <p:cBhvr>
                                        <p:cTn id="60" dur="500"/>
                                        <p:tgtEl>
                                          <p:spTgt spid="2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par>
                                <p:cTn id="66" presetID="10" presetClass="entr" presetSubtype="0" fill="hold" nodeType="with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fade">
                                      <p:cBhvr>
                                        <p:cTn id="68" dur="500"/>
                                        <p:tgtEl>
                                          <p:spTgt spid="28"/>
                                        </p:tgtEl>
                                      </p:cBhvr>
                                    </p:animEffect>
                                  </p:childTnLst>
                                </p:cTn>
                              </p:par>
                              <p:par>
                                <p:cTn id="69" presetID="10" presetClass="entr" presetSubtype="0" fill="hold" nodeType="withEffect">
                                  <p:stCondLst>
                                    <p:cond delay="0"/>
                                  </p:stCondLst>
                                  <p:childTnLst>
                                    <p:set>
                                      <p:cBhvr>
                                        <p:cTn id="70" dur="1" fill="hold">
                                          <p:stCondLst>
                                            <p:cond delay="0"/>
                                          </p:stCondLst>
                                        </p:cTn>
                                        <p:tgtEl>
                                          <p:spTgt spid="205826"/>
                                        </p:tgtEl>
                                        <p:attrNameLst>
                                          <p:attrName>style.visibility</p:attrName>
                                        </p:attrNameLst>
                                      </p:cBhvr>
                                      <p:to>
                                        <p:strVal val="visible"/>
                                      </p:to>
                                    </p:set>
                                    <p:animEffect transition="in" filter="fade">
                                      <p:cBhvr>
                                        <p:cTn id="71" dur="500"/>
                                        <p:tgtEl>
                                          <p:spTgt spid="205826"/>
                                        </p:tgtEl>
                                      </p:cBhvr>
                                    </p:animEffect>
                                  </p:childTnLst>
                                </p:cTn>
                              </p:par>
                              <p:par>
                                <p:cTn id="72" presetID="1" presetClass="entr" presetSubtype="0" fill="hold" grpId="0" nodeType="withEffect">
                                  <p:stCondLst>
                                    <p:cond delay="0"/>
                                  </p:stCondLst>
                                  <p:childTnLst>
                                    <p:set>
                                      <p:cBhvr>
                                        <p:cTn id="73" dur="1" fill="hold">
                                          <p:stCondLst>
                                            <p:cond delay="0"/>
                                          </p:stCondLst>
                                        </p:cTn>
                                        <p:tgtEl>
                                          <p:spTgt spid="3"/>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3" presetClass="entr" presetSubtype="272" fill="hold" grpId="0" nodeType="clickEffect">
                                  <p:stCondLst>
                                    <p:cond delay="0"/>
                                  </p:stCondLst>
                                  <p:childTnLst>
                                    <p:set>
                                      <p:cBhvr>
                                        <p:cTn id="77" dur="1" fill="hold">
                                          <p:stCondLst>
                                            <p:cond delay="0"/>
                                          </p:stCondLst>
                                        </p:cTn>
                                        <p:tgtEl>
                                          <p:spTgt spid="44"/>
                                        </p:tgtEl>
                                        <p:attrNameLst>
                                          <p:attrName>style.visibility</p:attrName>
                                        </p:attrNameLst>
                                      </p:cBhvr>
                                      <p:to>
                                        <p:strVal val="visible"/>
                                      </p:to>
                                    </p:set>
                                    <p:anim calcmode="lin" valueType="num">
                                      <p:cBhvr>
                                        <p:cTn id="78" dur="500" fill="hold"/>
                                        <p:tgtEl>
                                          <p:spTgt spid="44"/>
                                        </p:tgtEl>
                                        <p:attrNameLst>
                                          <p:attrName>ppt_w</p:attrName>
                                        </p:attrNameLst>
                                      </p:cBhvr>
                                      <p:tavLst>
                                        <p:tav tm="0">
                                          <p:val>
                                            <p:strVal val="2/3*#ppt_w"/>
                                          </p:val>
                                        </p:tav>
                                        <p:tav tm="100000">
                                          <p:val>
                                            <p:strVal val="#ppt_w"/>
                                          </p:val>
                                        </p:tav>
                                      </p:tavLst>
                                    </p:anim>
                                    <p:anim calcmode="lin" valueType="num">
                                      <p:cBhvr>
                                        <p:cTn id="79" dur="500" fill="hold"/>
                                        <p:tgtEl>
                                          <p:spTgt spid="44"/>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17" grpId="0" animBg="1"/>
      <p:bldP spid="19" grpId="0" animBg="1"/>
      <p:bldP spid="20" grpId="0" animBg="1"/>
      <p:bldP spid="21" grpId="0" animBg="1"/>
      <p:bldP spid="22" grpId="0" animBg="1"/>
      <p:bldP spid="23" grpId="0" animBg="1"/>
      <p:bldP spid="24" grpId="0" animBg="1"/>
      <p:bldP spid="25" grpId="0" animBg="1"/>
      <p:bldP spid="10" grpId="0"/>
      <p:bldP spid="44" grpId="0" animBg="1" autoUpdateAnimBg="0"/>
      <p:bldP spid="41" grpId="0"/>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8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5154"/>
          <a:stretch>
            <a:fillRect/>
          </a:stretch>
        </p:blipFill>
        <p:spPr bwMode="auto">
          <a:xfrm>
            <a:off x="15078" y="1955800"/>
            <a:ext cx="4550392" cy="3695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12"/>
          <p:cNvSpPr>
            <a:spLocks noChangeArrowheads="1"/>
          </p:cNvSpPr>
          <p:nvPr/>
        </p:nvSpPr>
        <p:spPr bwMode="auto">
          <a:xfrm>
            <a:off x="4163917" y="88136"/>
            <a:ext cx="454828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algn="l"/>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3.3.1 MOS</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管的开关特性</a:t>
            </a:r>
          </a:p>
        </p:txBody>
      </p:sp>
      <p:sp>
        <p:nvSpPr>
          <p:cNvPr id="33" name="矩形 32"/>
          <p:cNvSpPr/>
          <p:nvPr/>
        </p:nvSpPr>
        <p:spPr>
          <a:xfrm>
            <a:off x="1674306" y="2446753"/>
            <a:ext cx="497231" cy="279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nvGrpSpPr>
          <p:cNvPr id="122" name="组合 121"/>
          <p:cNvGrpSpPr/>
          <p:nvPr/>
        </p:nvGrpSpPr>
        <p:grpSpPr>
          <a:xfrm>
            <a:off x="2708544" y="3434258"/>
            <a:ext cx="910793" cy="716806"/>
            <a:chOff x="2708544" y="3434258"/>
            <a:chExt cx="910793" cy="716806"/>
          </a:xfrm>
        </p:grpSpPr>
        <p:cxnSp>
          <p:nvCxnSpPr>
            <p:cNvPr id="37" name="直接连接符 36"/>
            <p:cNvCxnSpPr/>
            <p:nvPr/>
          </p:nvCxnSpPr>
          <p:spPr>
            <a:xfrm>
              <a:off x="2708544" y="3434258"/>
              <a:ext cx="1" cy="711200"/>
            </a:xfrm>
            <a:prstGeom prst="line">
              <a:avLst/>
            </a:prstGeom>
            <a:ln w="317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708545" y="4145458"/>
              <a:ext cx="910792" cy="2803"/>
            </a:xfrm>
            <a:prstGeom prst="line">
              <a:avLst/>
            </a:prstGeom>
            <a:ln w="317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3619336" y="3437061"/>
              <a:ext cx="1" cy="711200"/>
            </a:xfrm>
            <a:prstGeom prst="line">
              <a:avLst/>
            </a:prstGeom>
            <a:ln w="317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2708545" y="3464244"/>
              <a:ext cx="200740" cy="116495"/>
            </a:xfrm>
            <a:prstGeom prst="line">
              <a:avLst/>
            </a:prstGeom>
            <a:ln w="317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2708545" y="3606061"/>
              <a:ext cx="200740" cy="116495"/>
            </a:xfrm>
            <a:prstGeom prst="line">
              <a:avLst/>
            </a:prstGeom>
            <a:ln w="317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2708544" y="3754228"/>
              <a:ext cx="200740" cy="116495"/>
            </a:xfrm>
            <a:prstGeom prst="line">
              <a:avLst/>
            </a:prstGeom>
            <a:ln w="317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2708545" y="3906628"/>
              <a:ext cx="375275" cy="238830"/>
            </a:xfrm>
            <a:prstGeom prst="line">
              <a:avLst/>
            </a:prstGeom>
            <a:ln w="317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2708545" y="4058284"/>
              <a:ext cx="132121" cy="92780"/>
            </a:xfrm>
            <a:prstGeom prst="line">
              <a:avLst/>
            </a:prstGeom>
            <a:ln w="317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3063571" y="3976930"/>
              <a:ext cx="253083" cy="153711"/>
            </a:xfrm>
            <a:prstGeom prst="line">
              <a:avLst/>
            </a:prstGeom>
            <a:ln w="317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3316654" y="3981428"/>
              <a:ext cx="253083" cy="153711"/>
            </a:xfrm>
            <a:prstGeom prst="line">
              <a:avLst/>
            </a:prstGeom>
            <a:ln w="317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3424604" y="3833411"/>
              <a:ext cx="194732" cy="108847"/>
            </a:xfrm>
            <a:prstGeom prst="line">
              <a:avLst/>
            </a:prstGeom>
            <a:ln w="317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3443195" y="3664308"/>
              <a:ext cx="176141" cy="89920"/>
            </a:xfrm>
            <a:prstGeom prst="line">
              <a:avLst/>
            </a:prstGeom>
            <a:ln w="317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3458011" y="3497214"/>
              <a:ext cx="161326" cy="83525"/>
            </a:xfrm>
            <a:prstGeom prst="line">
              <a:avLst/>
            </a:prstGeom>
            <a:ln w="317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24" name="组合 123"/>
          <p:cNvGrpSpPr/>
          <p:nvPr/>
        </p:nvGrpSpPr>
        <p:grpSpPr>
          <a:xfrm>
            <a:off x="1260744" y="3437061"/>
            <a:ext cx="910793" cy="714003"/>
            <a:chOff x="1260744" y="3437061"/>
            <a:chExt cx="910793" cy="714003"/>
          </a:xfrm>
        </p:grpSpPr>
        <p:cxnSp>
          <p:nvCxnSpPr>
            <p:cNvPr id="29" name="直接连接符 28"/>
            <p:cNvCxnSpPr/>
            <p:nvPr/>
          </p:nvCxnSpPr>
          <p:spPr>
            <a:xfrm>
              <a:off x="1260744" y="3437061"/>
              <a:ext cx="1" cy="711200"/>
            </a:xfrm>
            <a:prstGeom prst="line">
              <a:avLst/>
            </a:prstGeom>
            <a:ln w="317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260745" y="4148261"/>
              <a:ext cx="910792" cy="2803"/>
            </a:xfrm>
            <a:prstGeom prst="line">
              <a:avLst/>
            </a:prstGeom>
            <a:ln w="317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2171536" y="3439864"/>
              <a:ext cx="1" cy="711200"/>
            </a:xfrm>
            <a:prstGeom prst="line">
              <a:avLst/>
            </a:prstGeom>
            <a:ln w="317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1260745" y="3463978"/>
              <a:ext cx="200740" cy="116495"/>
            </a:xfrm>
            <a:prstGeom prst="line">
              <a:avLst/>
            </a:prstGeom>
            <a:ln w="317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1260745" y="3605795"/>
              <a:ext cx="200740" cy="116495"/>
            </a:xfrm>
            <a:prstGeom prst="line">
              <a:avLst/>
            </a:prstGeom>
            <a:ln w="317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260744" y="3753962"/>
              <a:ext cx="200740" cy="116495"/>
            </a:xfrm>
            <a:prstGeom prst="line">
              <a:avLst/>
            </a:prstGeom>
            <a:ln w="317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260745" y="3906362"/>
              <a:ext cx="375275" cy="238830"/>
            </a:xfrm>
            <a:prstGeom prst="line">
              <a:avLst/>
            </a:prstGeom>
            <a:ln w="317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1260745" y="4058018"/>
              <a:ext cx="132121" cy="92780"/>
            </a:xfrm>
            <a:prstGeom prst="line">
              <a:avLst/>
            </a:prstGeom>
            <a:ln w="317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1615771" y="3976664"/>
              <a:ext cx="253083" cy="153711"/>
            </a:xfrm>
            <a:prstGeom prst="line">
              <a:avLst/>
            </a:prstGeom>
            <a:ln w="317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1868854" y="3981162"/>
              <a:ext cx="253083" cy="153711"/>
            </a:xfrm>
            <a:prstGeom prst="line">
              <a:avLst/>
            </a:prstGeom>
            <a:ln w="317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1976804" y="3833145"/>
              <a:ext cx="194732" cy="108847"/>
            </a:xfrm>
            <a:prstGeom prst="line">
              <a:avLst/>
            </a:prstGeom>
            <a:ln w="317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1995395" y="3664042"/>
              <a:ext cx="176141" cy="89920"/>
            </a:xfrm>
            <a:prstGeom prst="line">
              <a:avLst/>
            </a:prstGeom>
            <a:ln w="317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2010211" y="3496948"/>
              <a:ext cx="161326" cy="83525"/>
            </a:xfrm>
            <a:prstGeom prst="line">
              <a:avLst/>
            </a:prstGeom>
            <a:ln w="317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25" name="组合 124"/>
          <p:cNvGrpSpPr/>
          <p:nvPr/>
        </p:nvGrpSpPr>
        <p:grpSpPr>
          <a:xfrm>
            <a:off x="2262146" y="3826639"/>
            <a:ext cx="349946" cy="331375"/>
            <a:chOff x="2262146" y="3826639"/>
            <a:chExt cx="349946" cy="331375"/>
          </a:xfrm>
        </p:grpSpPr>
        <p:cxnSp>
          <p:nvCxnSpPr>
            <p:cNvPr id="74" name="直接连接符 73"/>
            <p:cNvCxnSpPr/>
            <p:nvPr/>
          </p:nvCxnSpPr>
          <p:spPr>
            <a:xfrm>
              <a:off x="2262146" y="3826905"/>
              <a:ext cx="8021" cy="328029"/>
            </a:xfrm>
            <a:prstGeom prst="line">
              <a:avLst/>
            </a:prstGeom>
            <a:ln w="317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2380317" y="3826905"/>
              <a:ext cx="0" cy="329441"/>
            </a:xfrm>
            <a:prstGeom prst="line">
              <a:avLst/>
            </a:prstGeom>
            <a:ln w="317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2505117" y="3826639"/>
              <a:ext cx="0" cy="329963"/>
            </a:xfrm>
            <a:prstGeom prst="line">
              <a:avLst/>
            </a:prstGeom>
            <a:ln w="317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2612092" y="3826639"/>
              <a:ext cx="0" cy="331375"/>
            </a:xfrm>
            <a:prstGeom prst="line">
              <a:avLst/>
            </a:prstGeom>
            <a:ln w="317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97" name="Text Box 5"/>
          <p:cNvSpPr txBox="1">
            <a:spLocks noChangeArrowheads="1"/>
          </p:cNvSpPr>
          <p:nvPr/>
        </p:nvSpPr>
        <p:spPr bwMode="auto">
          <a:xfrm>
            <a:off x="252069" y="971375"/>
            <a:ext cx="51454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pPr eaLnBrk="1" hangingPunct="1"/>
            <a:r>
              <a:rPr lang="en-US" altLang="zh-CN" b="0" u="sng" dirty="0">
                <a:ea typeface="楷体" panose="02010609060101010101" pitchFamily="49" charset="-122"/>
                <a:cs typeface="Times New Roman" panose="02020603050405020304" pitchFamily="18" charset="0"/>
              </a:rPr>
              <a:t>1. MOS</a:t>
            </a:r>
            <a:r>
              <a:rPr lang="zh-CN" altLang="en-US" b="0" u="sng" dirty="0">
                <a:ea typeface="楷体" panose="02010609060101010101" pitchFamily="49" charset="-122"/>
                <a:cs typeface="Times New Roman" panose="02020603050405020304" pitchFamily="18" charset="0"/>
              </a:rPr>
              <a:t>管的结构和工作原理</a:t>
            </a:r>
          </a:p>
        </p:txBody>
      </p:sp>
      <p:sp>
        <p:nvSpPr>
          <p:cNvPr id="96" name="矩形 95"/>
          <p:cNvSpPr/>
          <p:nvPr/>
        </p:nvSpPr>
        <p:spPr>
          <a:xfrm>
            <a:off x="5008219" y="2950770"/>
            <a:ext cx="3780984" cy="707886"/>
          </a:xfrm>
          <a:prstGeom prst="rect">
            <a:avLst/>
          </a:prstGeom>
        </p:spPr>
        <p:txBody>
          <a:bodyPr wrap="square">
            <a:spAutoFit/>
          </a:bodyPr>
          <a:lstStyle/>
          <a:p>
            <a:pPr algn="just"/>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型衬底的多子空穴被电场排斥向下平移，上方形成耗尽层</a:t>
            </a:r>
            <a:endParaRPr lang="x-none" sz="2000" dirty="0">
              <a:latin typeface="楷体" panose="02010609060101010101" pitchFamily="49" charset="-122"/>
              <a:ea typeface="楷体" panose="02010609060101010101" pitchFamily="49" charset="-122"/>
              <a:cs typeface="Times New Roman" panose="02020603050405020304" pitchFamily="18" charset="0"/>
            </a:endParaRPr>
          </a:p>
        </p:txBody>
      </p:sp>
      <p:sp>
        <p:nvSpPr>
          <p:cNvPr id="99" name="矩形 98"/>
          <p:cNvSpPr/>
          <p:nvPr/>
        </p:nvSpPr>
        <p:spPr>
          <a:xfrm>
            <a:off x="5008219" y="2167123"/>
            <a:ext cx="3976836" cy="461665"/>
          </a:xfrm>
          <a:prstGeom prst="rect">
            <a:avLst/>
          </a:prstGeom>
        </p:spPr>
        <p:txBody>
          <a:bodyPr wrap="square">
            <a:spAutoFit/>
          </a:bodyPr>
          <a:lstStyle/>
          <a:p>
            <a:pPr algn="just"/>
            <a:r>
              <a:rPr lang="en-US" altLang="zh-CN" sz="2400" i="1" dirty="0" err="1">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i="1" baseline="-25000" dirty="0" err="1">
                <a:latin typeface="Times New Roman" panose="02020603050405020304" pitchFamily="18" charset="0"/>
                <a:ea typeface="楷体" panose="02010609060101010101" pitchFamily="49" charset="-122"/>
                <a:cs typeface="Times New Roman" panose="02020603050405020304" pitchFamily="18" charset="0"/>
              </a:rPr>
              <a:t>gs</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：栅极和衬底之间形成电场</a:t>
            </a:r>
            <a:endParaRPr lang="x-none" sz="2000" dirty="0">
              <a:latin typeface="楷体" panose="02010609060101010101" pitchFamily="49" charset="-122"/>
              <a:ea typeface="楷体" panose="02010609060101010101" pitchFamily="49" charset="-122"/>
              <a:cs typeface="Times New Roman" panose="02020603050405020304" pitchFamily="18" charset="0"/>
            </a:endParaRPr>
          </a:p>
        </p:txBody>
      </p:sp>
      <p:sp>
        <p:nvSpPr>
          <p:cNvPr id="101" name="矩形 100"/>
          <p:cNvSpPr/>
          <p:nvPr/>
        </p:nvSpPr>
        <p:spPr>
          <a:xfrm>
            <a:off x="4910293" y="4154437"/>
            <a:ext cx="3976836" cy="1323439"/>
          </a:xfrm>
          <a:prstGeom prst="rect">
            <a:avLst/>
          </a:prstGeom>
        </p:spPr>
        <p:txBody>
          <a:bodyPr wrap="square">
            <a:spAutoFit/>
          </a:bodyPr>
          <a:lstStyle/>
          <a:p>
            <a:pPr algn="just"/>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型衬底和</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N</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型区中的电子被吸引到绝缘层下，形成</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N</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型</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反型层</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，又称</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导电沟道</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，将漏源极连通。此时的</a:t>
            </a:r>
            <a:r>
              <a:rPr lang="en-US" altLang="zh-CN" sz="2000" i="1" dirty="0" err="1">
                <a:latin typeface="Times New Roman" panose="02020603050405020304" pitchFamily="18" charset="0"/>
                <a:ea typeface="楷体" panose="02010609060101010101" pitchFamily="49" charset="-122"/>
                <a:cs typeface="Times New Roman" panose="02020603050405020304" pitchFamily="18" charset="0"/>
              </a:rPr>
              <a:t>v</a:t>
            </a:r>
            <a:r>
              <a:rPr lang="en-US" altLang="zh-CN" sz="2000" i="1" baseline="-25000" dirty="0" err="1">
                <a:latin typeface="Times New Roman" panose="02020603050405020304" pitchFamily="18" charset="0"/>
                <a:ea typeface="楷体" panose="02010609060101010101" pitchFamily="49" charset="-122"/>
                <a:cs typeface="Times New Roman" panose="02020603050405020304" pitchFamily="18" charset="0"/>
              </a:rPr>
              <a:t>gs</a:t>
            </a:r>
            <a:r>
              <a:rPr lang="en-US" altLang="zh-CN" sz="2000" i="1" baseline="-250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开启电压</a:t>
            </a:r>
            <a:r>
              <a:rPr lang="en-US" altLang="zh-CN" sz="2000" b="1" i="1" dirty="0" err="1">
                <a:latin typeface="Times New Roman" panose="02020603050405020304" pitchFamily="18" charset="0"/>
                <a:ea typeface="楷体" panose="02010609060101010101" pitchFamily="49" charset="-122"/>
                <a:cs typeface="Times New Roman" panose="02020603050405020304" pitchFamily="18" charset="0"/>
              </a:rPr>
              <a:t>v</a:t>
            </a:r>
            <a:r>
              <a:rPr lang="en-US" altLang="zh-CN" sz="2000" b="1" i="1" baseline="-25000" dirty="0" err="1">
                <a:latin typeface="Times New Roman" panose="02020603050405020304" pitchFamily="18" charset="0"/>
                <a:ea typeface="楷体" panose="02010609060101010101" pitchFamily="49" charset="-122"/>
                <a:cs typeface="Times New Roman" panose="02020603050405020304" pitchFamily="18" charset="0"/>
              </a:rPr>
              <a:t>gs</a:t>
            </a:r>
            <a:r>
              <a:rPr lang="en-US" altLang="zh-CN" sz="2000" b="1" i="1" baseline="-25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b="1" i="1" baseline="-25000" dirty="0" err="1">
                <a:latin typeface="Times New Roman" panose="02020603050405020304" pitchFamily="18" charset="0"/>
                <a:ea typeface="楷体" panose="02010609060101010101" pitchFamily="49" charset="-122"/>
                <a:cs typeface="Times New Roman" panose="02020603050405020304" pitchFamily="18" charset="0"/>
              </a:rPr>
              <a:t>th</a:t>
            </a:r>
            <a:r>
              <a:rPr lang="en-US" altLang="zh-CN" sz="2000" b="1" i="1" baseline="-25000" dirty="0">
                <a:latin typeface="Times New Roman" panose="02020603050405020304" pitchFamily="18" charset="0"/>
                <a:ea typeface="楷体" panose="02010609060101010101" pitchFamily="49" charset="-122"/>
                <a:cs typeface="Times New Roman" panose="02020603050405020304" pitchFamily="18" charset="0"/>
              </a:rPr>
              <a:t>)N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endParaRPr lang="x-none" sz="2000" dirty="0">
              <a:latin typeface="楷体" panose="02010609060101010101" pitchFamily="49" charset="-122"/>
              <a:ea typeface="楷体" panose="02010609060101010101" pitchFamily="49" charset="-122"/>
              <a:cs typeface="Times New Roman" panose="02020603050405020304" pitchFamily="18" charset="0"/>
            </a:endParaRPr>
          </a:p>
        </p:txBody>
      </p:sp>
      <p:sp>
        <p:nvSpPr>
          <p:cNvPr id="103" name="矩形 102"/>
          <p:cNvSpPr/>
          <p:nvPr/>
        </p:nvSpPr>
        <p:spPr>
          <a:xfrm>
            <a:off x="3958778" y="2628788"/>
            <a:ext cx="877163" cy="369332"/>
          </a:xfrm>
          <a:prstGeom prst="rect">
            <a:avLst/>
          </a:prstGeom>
          <a:solidFill>
            <a:schemeClr val="bg1"/>
          </a:solidFill>
        </p:spPr>
        <p:txBody>
          <a:bodyPr wrap="none">
            <a:spAutoFit/>
          </a:bodyPr>
          <a:lstStyle/>
          <a:p>
            <a:r>
              <a:rPr lang="zh-CN" altLang="en-US" b="1" dirty="0">
                <a:solidFill>
                  <a:schemeClr val="tx1">
                    <a:lumMod val="50000"/>
                    <a:lumOff val="50000"/>
                  </a:schemeClr>
                </a:solidFill>
                <a:latin typeface="楷体" panose="02010609060101010101" pitchFamily="49" charset="-122"/>
                <a:ea typeface="楷体" panose="02010609060101010101" pitchFamily="49" charset="-122"/>
              </a:rPr>
              <a:t>绝缘层</a:t>
            </a:r>
            <a:endParaRPr lang="x-none"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105" name="矩形 104"/>
          <p:cNvSpPr/>
          <p:nvPr/>
        </p:nvSpPr>
        <p:spPr>
          <a:xfrm>
            <a:off x="1088750" y="2605932"/>
            <a:ext cx="646331" cy="369332"/>
          </a:xfrm>
          <a:prstGeom prst="rect">
            <a:avLst/>
          </a:prstGeom>
        </p:spPr>
        <p:txBody>
          <a:bodyPr wrap="none">
            <a:spAutoFit/>
          </a:bodyPr>
          <a:lstStyle/>
          <a:p>
            <a:r>
              <a:rPr lang="zh-CN" altLang="en-US" b="1" dirty="0">
                <a:solidFill>
                  <a:schemeClr val="tx1">
                    <a:lumMod val="50000"/>
                    <a:lumOff val="50000"/>
                  </a:schemeClr>
                </a:solidFill>
                <a:latin typeface="楷体" panose="02010609060101010101" pitchFamily="49" charset="-122"/>
                <a:ea typeface="楷体" panose="02010609060101010101" pitchFamily="49" charset="-122"/>
              </a:rPr>
              <a:t>源极</a:t>
            </a:r>
            <a:endParaRPr lang="x-none"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106" name="矩形 105"/>
          <p:cNvSpPr/>
          <p:nvPr/>
        </p:nvSpPr>
        <p:spPr>
          <a:xfrm>
            <a:off x="2114215" y="2633745"/>
            <a:ext cx="646331" cy="369332"/>
          </a:xfrm>
          <a:prstGeom prst="rect">
            <a:avLst/>
          </a:prstGeom>
        </p:spPr>
        <p:txBody>
          <a:bodyPr wrap="none">
            <a:spAutoFit/>
          </a:bodyPr>
          <a:lstStyle/>
          <a:p>
            <a:r>
              <a:rPr lang="zh-CN" altLang="en-US" b="1" dirty="0">
                <a:solidFill>
                  <a:schemeClr val="tx1">
                    <a:lumMod val="50000"/>
                    <a:lumOff val="50000"/>
                  </a:schemeClr>
                </a:solidFill>
                <a:latin typeface="楷体" panose="02010609060101010101" pitchFamily="49" charset="-122"/>
                <a:ea typeface="楷体" panose="02010609060101010101" pitchFamily="49" charset="-122"/>
              </a:rPr>
              <a:t>栅极</a:t>
            </a:r>
            <a:endParaRPr lang="x-none"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107" name="矩形 106"/>
          <p:cNvSpPr/>
          <p:nvPr/>
        </p:nvSpPr>
        <p:spPr>
          <a:xfrm>
            <a:off x="3156244" y="2633745"/>
            <a:ext cx="646331" cy="369332"/>
          </a:xfrm>
          <a:prstGeom prst="rect">
            <a:avLst/>
          </a:prstGeom>
        </p:spPr>
        <p:txBody>
          <a:bodyPr wrap="none">
            <a:spAutoFit/>
          </a:bodyPr>
          <a:lstStyle/>
          <a:p>
            <a:r>
              <a:rPr lang="zh-CN" altLang="en-US" b="1" dirty="0">
                <a:solidFill>
                  <a:schemeClr val="tx1">
                    <a:lumMod val="50000"/>
                    <a:lumOff val="50000"/>
                  </a:schemeClr>
                </a:solidFill>
                <a:latin typeface="楷体" panose="02010609060101010101" pitchFamily="49" charset="-122"/>
                <a:ea typeface="楷体" panose="02010609060101010101" pitchFamily="49" charset="-122"/>
              </a:rPr>
              <a:t>漏极</a:t>
            </a:r>
            <a:endParaRPr lang="x-none"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108" name="矩形 107"/>
          <p:cNvSpPr/>
          <p:nvPr/>
        </p:nvSpPr>
        <p:spPr>
          <a:xfrm>
            <a:off x="1259862" y="4127546"/>
            <a:ext cx="877163" cy="369332"/>
          </a:xfrm>
          <a:prstGeom prst="rect">
            <a:avLst/>
          </a:prstGeom>
        </p:spPr>
        <p:txBody>
          <a:bodyPr wrap="none">
            <a:spAutoFit/>
          </a:bodyPr>
          <a:lstStyle/>
          <a:p>
            <a:r>
              <a:rPr lang="zh-CN" altLang="en-US" b="1" dirty="0">
                <a:solidFill>
                  <a:schemeClr val="tx1">
                    <a:lumMod val="50000"/>
                    <a:lumOff val="50000"/>
                  </a:schemeClr>
                </a:solidFill>
                <a:latin typeface="楷体" panose="02010609060101010101" pitchFamily="49" charset="-122"/>
                <a:ea typeface="楷体" panose="02010609060101010101" pitchFamily="49" charset="-122"/>
              </a:rPr>
              <a:t>耗尽层</a:t>
            </a:r>
            <a:endParaRPr lang="x-none" b="1" dirty="0">
              <a:solidFill>
                <a:schemeClr val="tx1">
                  <a:lumMod val="50000"/>
                  <a:lumOff val="50000"/>
                </a:schemeClr>
              </a:solidFill>
              <a:latin typeface="楷体" panose="02010609060101010101" pitchFamily="49" charset="-122"/>
              <a:ea typeface="楷体" panose="02010609060101010101" pitchFamily="49" charset="-122"/>
            </a:endParaRPr>
          </a:p>
        </p:txBody>
      </p:sp>
      <p:grpSp>
        <p:nvGrpSpPr>
          <p:cNvPr id="206848" name="组合 206847"/>
          <p:cNvGrpSpPr/>
          <p:nvPr/>
        </p:nvGrpSpPr>
        <p:grpSpPr>
          <a:xfrm>
            <a:off x="2171535" y="3464366"/>
            <a:ext cx="537009" cy="270546"/>
            <a:chOff x="2171535" y="3483416"/>
            <a:chExt cx="537009" cy="270546"/>
          </a:xfrm>
        </p:grpSpPr>
        <p:sp>
          <p:nvSpPr>
            <p:cNvPr id="100" name="矩形 99"/>
            <p:cNvSpPr/>
            <p:nvPr/>
          </p:nvSpPr>
          <p:spPr>
            <a:xfrm>
              <a:off x="2171535" y="3483416"/>
              <a:ext cx="537009" cy="270546"/>
            </a:xfrm>
            <a:prstGeom prst="rect">
              <a:avLst/>
            </a:prstGeom>
            <a:solidFill>
              <a:schemeClr val="bg1"/>
            </a:solidFill>
            <a:ln w="317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cxnSp>
          <p:nvCxnSpPr>
            <p:cNvPr id="110" name="直接连接符 109"/>
            <p:cNvCxnSpPr>
              <a:endCxn id="100" idx="2"/>
            </p:cNvCxnSpPr>
            <p:nvPr/>
          </p:nvCxnSpPr>
          <p:spPr>
            <a:xfrm>
              <a:off x="2189504" y="3605709"/>
              <a:ext cx="250536" cy="148253"/>
            </a:xfrm>
            <a:prstGeom prst="line">
              <a:avLst/>
            </a:prstGeom>
            <a:ln w="317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2312112" y="3506346"/>
              <a:ext cx="316047" cy="216210"/>
            </a:xfrm>
            <a:prstGeom prst="line">
              <a:avLst/>
            </a:prstGeom>
            <a:ln w="317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a:endCxn id="100" idx="3"/>
            </p:cNvCxnSpPr>
            <p:nvPr/>
          </p:nvCxnSpPr>
          <p:spPr>
            <a:xfrm>
              <a:off x="2509580" y="3493598"/>
              <a:ext cx="198964" cy="125091"/>
            </a:xfrm>
            <a:prstGeom prst="line">
              <a:avLst/>
            </a:prstGeom>
            <a:ln w="317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116" name="矩形 115"/>
          <p:cNvSpPr/>
          <p:nvPr/>
        </p:nvSpPr>
        <p:spPr>
          <a:xfrm>
            <a:off x="1448382" y="1955800"/>
            <a:ext cx="2009629" cy="364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cxnSp>
        <p:nvCxnSpPr>
          <p:cNvPr id="118" name="直接连接符 117"/>
          <p:cNvCxnSpPr/>
          <p:nvPr/>
        </p:nvCxnSpPr>
        <p:spPr>
          <a:xfrm flipH="1">
            <a:off x="1392866" y="2053344"/>
            <a:ext cx="208654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3" name="矩形 122"/>
          <p:cNvSpPr/>
          <p:nvPr/>
        </p:nvSpPr>
        <p:spPr>
          <a:xfrm>
            <a:off x="3554842" y="1955800"/>
            <a:ext cx="475291" cy="6306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nvGrpSpPr>
          <p:cNvPr id="206849" name="组合 206848"/>
          <p:cNvGrpSpPr/>
          <p:nvPr/>
        </p:nvGrpSpPr>
        <p:grpSpPr>
          <a:xfrm>
            <a:off x="1976803" y="3381789"/>
            <a:ext cx="932481" cy="338554"/>
            <a:chOff x="1976803" y="3381789"/>
            <a:chExt cx="932481" cy="338554"/>
          </a:xfrm>
        </p:grpSpPr>
        <p:sp>
          <p:nvSpPr>
            <p:cNvPr id="109" name="矩形 108"/>
            <p:cNvSpPr/>
            <p:nvPr/>
          </p:nvSpPr>
          <p:spPr>
            <a:xfrm>
              <a:off x="1976803" y="3464242"/>
              <a:ext cx="932481" cy="194413"/>
            </a:xfrm>
            <a:prstGeom prst="rect">
              <a:avLst/>
            </a:prstGeom>
            <a:solidFill>
              <a:schemeClr val="bg1"/>
            </a:solid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chemeClr val="bg1"/>
                </a:solidFill>
              </a:endParaRPr>
            </a:p>
          </p:txBody>
        </p:sp>
        <p:sp>
          <p:nvSpPr>
            <p:cNvPr id="130" name="矩形 129"/>
            <p:cNvSpPr/>
            <p:nvPr/>
          </p:nvSpPr>
          <p:spPr>
            <a:xfrm>
              <a:off x="2252447" y="3381789"/>
              <a:ext cx="410690" cy="338554"/>
            </a:xfrm>
            <a:prstGeom prst="rect">
              <a:avLst/>
            </a:prstGeom>
            <a:noFill/>
            <a:ln>
              <a:noFill/>
            </a:ln>
          </p:spPr>
          <p:txBody>
            <a:bodyPr wrap="none">
              <a:spAutoFit/>
            </a:bodyPr>
            <a:lstStyle/>
            <a:p>
              <a:r>
                <a:rPr lang="en-US" altLang="zh-CN" sz="16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N</a:t>
              </a:r>
              <a:r>
                <a:rPr lang="en-US" altLang="zh-CN" sz="1600" b="1" baseline="300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endParaRPr lang="x-none" sz="1600" b="1" baseline="30000" dirty="0">
                <a:solidFill>
                  <a:srgbClr val="C00000"/>
                </a:solidFill>
                <a:latin typeface="楷体" panose="02010609060101010101" pitchFamily="49" charset="-122"/>
                <a:ea typeface="楷体" panose="02010609060101010101" pitchFamily="49" charset="-122"/>
                <a:cs typeface="Times New Roman" panose="02020603050405020304" pitchFamily="18" charset="0"/>
              </a:endParaRPr>
            </a:p>
          </p:txBody>
        </p:sp>
      </p:grpSp>
      <p:cxnSp>
        <p:nvCxnSpPr>
          <p:cNvPr id="132" name="直接箭头连接符 131"/>
          <p:cNvCxnSpPr/>
          <p:nvPr/>
        </p:nvCxnSpPr>
        <p:spPr>
          <a:xfrm>
            <a:off x="6710860" y="2592001"/>
            <a:ext cx="0" cy="397194"/>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134" name="直接箭头连接符 133"/>
          <p:cNvCxnSpPr/>
          <p:nvPr/>
        </p:nvCxnSpPr>
        <p:spPr>
          <a:xfrm>
            <a:off x="6710860" y="3671860"/>
            <a:ext cx="0" cy="397194"/>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1646065" y="2242251"/>
            <a:ext cx="647976" cy="461665"/>
          </a:xfrm>
          <a:prstGeom prst="rect">
            <a:avLst/>
          </a:prstGeom>
          <a:noFill/>
        </p:spPr>
        <p:txBody>
          <a:bodyPr wrap="square">
            <a:spAutoFit/>
          </a:bodyPr>
          <a:lstStyle/>
          <a:p>
            <a:r>
              <a:rPr lang="en-US" altLang="zh-CN" sz="2400" b="1" i="1" dirty="0" err="1">
                <a:solidFill>
                  <a:schemeClr val="bg1">
                    <a:lumMod val="50000"/>
                  </a:schemeClr>
                </a:solidFill>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b="1" i="1" baseline="-25000" dirty="0" err="1">
                <a:solidFill>
                  <a:schemeClr val="bg1">
                    <a:lumMod val="50000"/>
                  </a:schemeClr>
                </a:solidFill>
                <a:latin typeface="Times New Roman" panose="02020603050405020304" pitchFamily="18" charset="0"/>
                <a:ea typeface="楷体" panose="02010609060101010101" pitchFamily="49" charset="-122"/>
                <a:cs typeface="Times New Roman" panose="02020603050405020304" pitchFamily="18" charset="0"/>
              </a:rPr>
              <a:t>gs</a:t>
            </a:r>
            <a:endParaRPr lang="x-none" sz="2400" b="1" dirty="0">
              <a:solidFill>
                <a:schemeClr val="bg1">
                  <a:lumMod val="50000"/>
                </a:schemeClr>
              </a:solidFill>
            </a:endParaRPr>
          </a:p>
        </p:txBody>
      </p:sp>
      <p:sp>
        <p:nvSpPr>
          <p:cNvPr id="67" name="矩形 66"/>
          <p:cNvSpPr/>
          <p:nvPr/>
        </p:nvSpPr>
        <p:spPr>
          <a:xfrm>
            <a:off x="1639794" y="2397955"/>
            <a:ext cx="497231" cy="279400"/>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68" name="矩形 67"/>
          <p:cNvSpPr/>
          <p:nvPr/>
        </p:nvSpPr>
        <p:spPr>
          <a:xfrm>
            <a:off x="5011891" y="1591303"/>
            <a:ext cx="3522151" cy="461665"/>
          </a:xfrm>
          <a:prstGeom prst="rect">
            <a:avLst/>
          </a:prstGeom>
        </p:spPr>
        <p:txBody>
          <a:bodyPr wrap="square">
            <a:spAutoFit/>
          </a:bodyPr>
          <a:lstStyle/>
          <a:p>
            <a:pPr algn="just"/>
            <a:r>
              <a:rPr lang="zh-CN" altLang="en-US"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栅源电压</a:t>
            </a:r>
            <a:r>
              <a:rPr lang="en-US" altLang="zh-CN" sz="2400" b="1" i="1" dirty="0" err="1">
                <a:solidFill>
                  <a:srgbClr val="C00000"/>
                </a:solidFill>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b="1" i="1" baseline="-25000" dirty="0" err="1">
                <a:solidFill>
                  <a:srgbClr val="C00000"/>
                </a:solidFill>
                <a:latin typeface="Times New Roman" panose="02020603050405020304" pitchFamily="18" charset="0"/>
                <a:ea typeface="楷体" panose="02010609060101010101" pitchFamily="49" charset="-122"/>
                <a:cs typeface="Times New Roman" panose="02020603050405020304" pitchFamily="18" charset="0"/>
              </a:rPr>
              <a:t>gs</a:t>
            </a:r>
            <a:r>
              <a:rPr lang="zh-CN" altLang="en-US"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的控制作用</a:t>
            </a:r>
            <a:endParaRPr lang="x-none" sz="2000" b="1" dirty="0">
              <a:solidFill>
                <a:srgbClr val="C00000"/>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矩形 2"/>
          <p:cNvSpPr/>
          <p:nvPr/>
        </p:nvSpPr>
        <p:spPr>
          <a:xfrm>
            <a:off x="2922205" y="4312212"/>
            <a:ext cx="1114408" cy="369332"/>
          </a:xfrm>
          <a:prstGeom prst="rect">
            <a:avLst/>
          </a:prstGeom>
        </p:spPr>
        <p:txBody>
          <a:bodyPr wrap="none">
            <a:spAutoFit/>
          </a:bodyPr>
          <a:lstStyle/>
          <a:p>
            <a:r>
              <a:rPr lang="zh-CN" altLang="en-US"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导电沟道</a:t>
            </a:r>
            <a:endParaRPr lang="x-none" dirty="0"/>
          </a:p>
        </p:txBody>
      </p:sp>
      <p:cxnSp>
        <p:nvCxnSpPr>
          <p:cNvPr id="71" name="直接箭头连接符 70"/>
          <p:cNvCxnSpPr/>
          <p:nvPr/>
        </p:nvCxnSpPr>
        <p:spPr>
          <a:xfrm>
            <a:off x="2831108" y="3551338"/>
            <a:ext cx="359004" cy="834395"/>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70" name="Text Box 12"/>
          <p:cNvSpPr txBox="1">
            <a:spLocks noChangeArrowheads="1"/>
          </p:cNvSpPr>
          <p:nvPr/>
        </p:nvSpPr>
        <p:spPr>
          <a:xfrm>
            <a:off x="1735081" y="5690748"/>
            <a:ext cx="6278976" cy="653218"/>
          </a:xfrm>
          <a:prstGeom prst="rect">
            <a:avLst/>
          </a:prstGeom>
          <a:solidFill>
            <a:schemeClr val="tx2">
              <a:lumMod val="20000"/>
              <a:lumOff val="80000"/>
            </a:schemeClr>
          </a:solidFill>
          <a:ln w="76200" cmpd="tri">
            <a:solidFill>
              <a:schemeClr val="tx2"/>
            </a:solidFill>
            <a:miter lim="800000"/>
            <a:headEnd type="none" w="sm" len="sm"/>
            <a:tailEnd type="none" w="sm" len="sm"/>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altLang="zh-CN" sz="2400" b="1" i="1" dirty="0" err="1">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b="1" i="1" baseline="-25000" dirty="0" err="1">
                <a:latin typeface="Times New Roman" panose="02020603050405020304" pitchFamily="18" charset="0"/>
                <a:ea typeface="楷体" panose="02010609060101010101" pitchFamily="49" charset="-122"/>
                <a:cs typeface="Times New Roman" panose="02020603050405020304" pitchFamily="18" charset="0"/>
              </a:rPr>
              <a:t>gs</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&gt;</a:t>
            </a:r>
            <a:r>
              <a:rPr lang="en-US" altLang="zh-CN" sz="2400" b="1" i="1" dirty="0" err="1">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b="1" i="1" baseline="-25000" dirty="0" err="1">
                <a:latin typeface="Times New Roman" panose="02020603050405020304" pitchFamily="18" charset="0"/>
                <a:ea typeface="楷体" panose="02010609060101010101" pitchFamily="49" charset="-122"/>
                <a:cs typeface="Times New Roman" panose="02020603050405020304" pitchFamily="18" charset="0"/>
              </a:rPr>
              <a:t>gs</a:t>
            </a:r>
            <a:r>
              <a:rPr lang="en-US" altLang="zh-CN" sz="2400" b="1" i="1" baseline="-25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i="1" baseline="-25000" dirty="0" err="1">
                <a:latin typeface="Times New Roman" panose="02020603050405020304" pitchFamily="18" charset="0"/>
                <a:ea typeface="楷体" panose="02010609060101010101" pitchFamily="49" charset="-122"/>
                <a:cs typeface="Times New Roman" panose="02020603050405020304" pitchFamily="18" charset="0"/>
              </a:rPr>
              <a:t>th</a:t>
            </a:r>
            <a:r>
              <a:rPr lang="en-US" altLang="zh-CN" sz="2400" b="1" i="1" baseline="-25000" dirty="0">
                <a:latin typeface="Times New Roman" panose="02020603050405020304" pitchFamily="18" charset="0"/>
                <a:ea typeface="楷体" panose="02010609060101010101" pitchFamily="49" charset="-122"/>
                <a:cs typeface="Times New Roman" panose="02020603050405020304" pitchFamily="18" charset="0"/>
              </a:rPr>
              <a:t>)N</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，沟道产生，</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MOS</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管导通条件形成</a:t>
            </a:r>
            <a:endParaRPr lang="x-none" sz="2000" b="1" dirty="0">
              <a:latin typeface="楷体" panose="02010609060101010101" pitchFamily="49" charset="-122"/>
              <a:ea typeface="楷体" panose="02010609060101010101" pitchFamily="49" charset="-122"/>
              <a:cs typeface="Times New Roman" panose="02020603050405020304" pitchFamily="18" charset="0"/>
            </a:endParaRPr>
          </a:p>
        </p:txBody>
      </p:sp>
      <p:sp>
        <p:nvSpPr>
          <p:cNvPr id="69" name="矩形 68"/>
          <p:cNvSpPr/>
          <p:nvPr/>
        </p:nvSpPr>
        <p:spPr>
          <a:xfrm>
            <a:off x="529213" y="1498398"/>
            <a:ext cx="3960733" cy="461665"/>
          </a:xfrm>
          <a:prstGeom prst="rect">
            <a:avLst/>
          </a:prstGeom>
        </p:spPr>
        <p:txBody>
          <a:bodyPr wrap="square">
            <a:spAutoFit/>
          </a:bodyPr>
          <a:lstStyle/>
          <a:p>
            <a:pPr algn="just"/>
            <a:r>
              <a:rPr lang="zh-CN" altLang="en-US" sz="2400" b="1" dirty="0">
                <a:solidFill>
                  <a:srgbClr val="C00000"/>
                </a:solidFill>
                <a:latin typeface="楷体" panose="02010609060101010101" pitchFamily="49" charset="-122"/>
                <a:ea typeface="楷体" panose="02010609060101010101" pitchFamily="49" charset="-122"/>
                <a:cs typeface="Times New Roman" panose="02020603050405020304" pitchFamily="18" charset="0"/>
              </a:rPr>
              <a:t>如何使得漏极与源极导通？</a:t>
            </a:r>
            <a:endParaRPr lang="x-none" sz="2400" b="1" dirty="0">
              <a:solidFill>
                <a:srgbClr val="C00000"/>
              </a:solidFill>
              <a:latin typeface="楷体" panose="02010609060101010101" pitchFamily="49" charset="-122"/>
              <a:ea typeface="楷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9"/>
                                        </p:tgtEl>
                                        <p:attrNameLst>
                                          <p:attrName>style.visibility</p:attrName>
                                        </p:attrNameLst>
                                      </p:cBhvr>
                                      <p:to>
                                        <p:strVal val="visible"/>
                                      </p:to>
                                    </p:set>
                                    <p:animEffect transition="in" filter="fade">
                                      <p:cBhvr>
                                        <p:cTn id="17" dur="500"/>
                                        <p:tgtEl>
                                          <p:spTgt spid="9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wipe(down)">
                                      <p:cBhvr>
                                        <p:cTn id="22" dur="250"/>
                                        <p:tgtEl>
                                          <p:spTgt spid="6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2"/>
                                        </p:tgtEl>
                                        <p:attrNameLst>
                                          <p:attrName>style.visibility</p:attrName>
                                        </p:attrNameLst>
                                      </p:cBhvr>
                                      <p:to>
                                        <p:strVal val="visible"/>
                                      </p:to>
                                    </p:set>
                                    <p:animEffect transition="in" filter="fade">
                                      <p:cBhvr>
                                        <p:cTn id="27" dur="500"/>
                                        <p:tgtEl>
                                          <p:spTgt spid="13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6"/>
                                        </p:tgtEl>
                                        <p:attrNameLst>
                                          <p:attrName>style.visibility</p:attrName>
                                        </p:attrNameLst>
                                      </p:cBhvr>
                                      <p:to>
                                        <p:strVal val="visible"/>
                                      </p:to>
                                    </p:set>
                                    <p:animEffect transition="in" filter="fade">
                                      <p:cBhvr>
                                        <p:cTn id="32" dur="500"/>
                                        <p:tgtEl>
                                          <p:spTgt spid="9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5"/>
                                        </p:tgtEl>
                                        <p:attrNameLst>
                                          <p:attrName>style.visibility</p:attrName>
                                        </p:attrNameLst>
                                      </p:cBhvr>
                                      <p:to>
                                        <p:strVal val="visible"/>
                                      </p:to>
                                    </p:set>
                                    <p:animEffect transition="in" filter="fade">
                                      <p:cBhvr>
                                        <p:cTn id="37" dur="250"/>
                                        <p:tgtEl>
                                          <p:spTgt spid="125"/>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06848"/>
                                        </p:tgtEl>
                                        <p:attrNameLst>
                                          <p:attrName>style.visibility</p:attrName>
                                        </p:attrNameLst>
                                      </p:cBhvr>
                                      <p:to>
                                        <p:strVal val="visible"/>
                                      </p:to>
                                    </p:set>
                                    <p:animEffect transition="in" filter="fade">
                                      <p:cBhvr>
                                        <p:cTn id="42" dur="500"/>
                                        <p:tgtEl>
                                          <p:spTgt spid="206848"/>
                                        </p:tgtEl>
                                      </p:cBhvr>
                                    </p:animEffect>
                                    <p:anim calcmode="lin" valueType="num">
                                      <p:cBhvr>
                                        <p:cTn id="43" dur="500" fill="hold"/>
                                        <p:tgtEl>
                                          <p:spTgt spid="206848"/>
                                        </p:tgtEl>
                                        <p:attrNameLst>
                                          <p:attrName>ppt_x</p:attrName>
                                        </p:attrNameLst>
                                      </p:cBhvr>
                                      <p:tavLst>
                                        <p:tav tm="0">
                                          <p:val>
                                            <p:strVal val="#ppt_x"/>
                                          </p:val>
                                        </p:tav>
                                        <p:tav tm="100000">
                                          <p:val>
                                            <p:strVal val="#ppt_x"/>
                                          </p:val>
                                        </p:tav>
                                      </p:tavLst>
                                    </p:anim>
                                    <p:anim calcmode="lin" valueType="num">
                                      <p:cBhvr>
                                        <p:cTn id="44" dur="500" fill="hold"/>
                                        <p:tgtEl>
                                          <p:spTgt spid="206848"/>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34"/>
                                        </p:tgtEl>
                                        <p:attrNameLst>
                                          <p:attrName>style.visibility</p:attrName>
                                        </p:attrNameLst>
                                      </p:cBhvr>
                                      <p:to>
                                        <p:strVal val="visible"/>
                                      </p:to>
                                    </p:set>
                                    <p:animEffect transition="in" filter="fade">
                                      <p:cBhvr>
                                        <p:cTn id="49" dur="500"/>
                                        <p:tgtEl>
                                          <p:spTgt spid="13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01"/>
                                        </p:tgtEl>
                                        <p:attrNameLst>
                                          <p:attrName>style.visibility</p:attrName>
                                        </p:attrNameLst>
                                      </p:cBhvr>
                                      <p:to>
                                        <p:strVal val="visible"/>
                                      </p:to>
                                    </p:set>
                                    <p:animEffect transition="in" filter="fade">
                                      <p:cBhvr>
                                        <p:cTn id="54" dur="500"/>
                                        <p:tgtEl>
                                          <p:spTgt spid="101"/>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206849"/>
                                        </p:tgtEl>
                                        <p:attrNameLst>
                                          <p:attrName>style.visibility</p:attrName>
                                        </p:attrNameLst>
                                      </p:cBhvr>
                                      <p:to>
                                        <p:strVal val="visible"/>
                                      </p:to>
                                    </p:set>
                                    <p:anim calcmode="lin" valueType="num">
                                      <p:cBhvr additive="base">
                                        <p:cTn id="59" dur="500" fill="hold"/>
                                        <p:tgtEl>
                                          <p:spTgt spid="206849"/>
                                        </p:tgtEl>
                                        <p:attrNameLst>
                                          <p:attrName>ppt_x</p:attrName>
                                        </p:attrNameLst>
                                      </p:cBhvr>
                                      <p:tavLst>
                                        <p:tav tm="0">
                                          <p:val>
                                            <p:strVal val="#ppt_x"/>
                                          </p:val>
                                        </p:tav>
                                        <p:tav tm="100000">
                                          <p:val>
                                            <p:strVal val="#ppt_x"/>
                                          </p:val>
                                        </p:tav>
                                      </p:tavLst>
                                    </p:anim>
                                    <p:anim calcmode="lin" valueType="num">
                                      <p:cBhvr additive="base">
                                        <p:cTn id="60" dur="500" fill="hold"/>
                                        <p:tgtEl>
                                          <p:spTgt spid="206849"/>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71"/>
                                        </p:tgtEl>
                                        <p:attrNameLst>
                                          <p:attrName>style.visibility</p:attrName>
                                        </p:attrNameLst>
                                      </p:cBhvr>
                                      <p:to>
                                        <p:strVal val="visible"/>
                                      </p:to>
                                    </p:set>
                                    <p:animEffect transition="in" filter="fade">
                                      <p:cBhvr>
                                        <p:cTn id="65" dur="500"/>
                                        <p:tgtEl>
                                          <p:spTgt spid="71"/>
                                        </p:tgtEl>
                                      </p:cBhvr>
                                    </p:animEffect>
                                  </p:childTnLst>
                                </p:cTn>
                              </p:par>
                              <p:par>
                                <p:cTn id="66" presetID="2" presetClass="entr" presetSubtype="4" fill="hold" grpId="0" nodeType="withEffect">
                                  <p:stCondLst>
                                    <p:cond delay="0"/>
                                  </p:stCondLst>
                                  <p:childTnLst>
                                    <p:set>
                                      <p:cBhvr>
                                        <p:cTn id="67" dur="1" fill="hold">
                                          <p:stCondLst>
                                            <p:cond delay="0"/>
                                          </p:stCondLst>
                                        </p:cTn>
                                        <p:tgtEl>
                                          <p:spTgt spid="3"/>
                                        </p:tgtEl>
                                        <p:attrNameLst>
                                          <p:attrName>style.visibility</p:attrName>
                                        </p:attrNameLst>
                                      </p:cBhvr>
                                      <p:to>
                                        <p:strVal val="visible"/>
                                      </p:to>
                                    </p:set>
                                    <p:anim calcmode="lin" valueType="num">
                                      <p:cBhvr additive="base">
                                        <p:cTn id="68" dur="500" fill="hold"/>
                                        <p:tgtEl>
                                          <p:spTgt spid="3"/>
                                        </p:tgtEl>
                                        <p:attrNameLst>
                                          <p:attrName>ppt_x</p:attrName>
                                        </p:attrNameLst>
                                      </p:cBhvr>
                                      <p:tavLst>
                                        <p:tav tm="0">
                                          <p:val>
                                            <p:strVal val="#ppt_x"/>
                                          </p:val>
                                        </p:tav>
                                        <p:tav tm="100000">
                                          <p:val>
                                            <p:strVal val="#ppt_x"/>
                                          </p:val>
                                        </p:tav>
                                      </p:tavLst>
                                    </p:anim>
                                    <p:anim calcmode="lin" valueType="num">
                                      <p:cBhvr additive="base">
                                        <p:cTn id="6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3" presetClass="entr" presetSubtype="272" fill="hold" grpId="0" nodeType="clickEffect">
                                  <p:stCondLst>
                                    <p:cond delay="0"/>
                                  </p:stCondLst>
                                  <p:childTnLst>
                                    <p:set>
                                      <p:cBhvr>
                                        <p:cTn id="73" dur="1" fill="hold">
                                          <p:stCondLst>
                                            <p:cond delay="0"/>
                                          </p:stCondLst>
                                        </p:cTn>
                                        <p:tgtEl>
                                          <p:spTgt spid="70"/>
                                        </p:tgtEl>
                                        <p:attrNameLst>
                                          <p:attrName>style.visibility</p:attrName>
                                        </p:attrNameLst>
                                      </p:cBhvr>
                                      <p:to>
                                        <p:strVal val="visible"/>
                                      </p:to>
                                    </p:set>
                                    <p:anim calcmode="lin" valueType="num">
                                      <p:cBhvr>
                                        <p:cTn id="74" dur="500" fill="hold"/>
                                        <p:tgtEl>
                                          <p:spTgt spid="70"/>
                                        </p:tgtEl>
                                        <p:attrNameLst>
                                          <p:attrName>ppt_w</p:attrName>
                                        </p:attrNameLst>
                                      </p:cBhvr>
                                      <p:tavLst>
                                        <p:tav tm="0">
                                          <p:val>
                                            <p:strVal val="2/3*#ppt_w"/>
                                          </p:val>
                                        </p:tav>
                                        <p:tav tm="100000">
                                          <p:val>
                                            <p:strVal val="#ppt_w"/>
                                          </p:val>
                                        </p:tav>
                                      </p:tavLst>
                                    </p:anim>
                                    <p:anim calcmode="lin" valueType="num">
                                      <p:cBhvr>
                                        <p:cTn id="75" dur="500" fill="hold"/>
                                        <p:tgtEl>
                                          <p:spTgt spid="70"/>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9" grpId="0"/>
      <p:bldP spid="101" grpId="0"/>
      <p:bldP spid="67" grpId="0" animBg="1"/>
      <p:bldP spid="68" grpId="0"/>
      <p:bldP spid="3" grpId="0"/>
      <p:bldP spid="70" grpId="0" animBg="1" autoUpdateAnimBg="0"/>
      <p:bldP spid="6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7278" name="Group 14"/>
          <p:cNvGrpSpPr/>
          <p:nvPr/>
        </p:nvGrpSpPr>
        <p:grpSpPr bwMode="auto">
          <a:xfrm>
            <a:off x="468313" y="2060575"/>
            <a:ext cx="8424862" cy="4318001"/>
            <a:chOff x="340" y="1253"/>
            <a:chExt cx="5307" cy="2720"/>
          </a:xfrm>
        </p:grpSpPr>
        <p:pic>
          <p:nvPicPr>
            <p:cNvPr id="32773" name="Picture 12"/>
            <p:cNvPicPr>
              <a:picLocks noChangeAspect="1" noChangeArrowheads="1"/>
            </p:cNvPicPr>
            <p:nvPr/>
          </p:nvPicPr>
          <p:blipFill>
            <a:blip r:embed="rId3" cstate="print">
              <a:extLst>
                <a:ext uri="{28A0092B-C50C-407E-A947-70E740481C1C}">
                  <a14:useLocalDpi xmlns:a14="http://schemas.microsoft.com/office/drawing/2010/main" val="0"/>
                </a:ext>
              </a:extLst>
            </a:blip>
            <a:srcRect l="3951" t="4523" r="2989"/>
            <a:stretch>
              <a:fillRect/>
            </a:stretch>
          </p:blipFill>
          <p:spPr bwMode="auto">
            <a:xfrm>
              <a:off x="340" y="1253"/>
              <a:ext cx="5307" cy="2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4" name="Rectangle 13"/>
            <p:cNvSpPr>
              <a:spLocks noChangeArrowheads="1"/>
            </p:cNvSpPr>
            <p:nvPr/>
          </p:nvSpPr>
          <p:spPr bwMode="auto">
            <a:xfrm>
              <a:off x="1233" y="3682"/>
              <a:ext cx="338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pPr eaLnBrk="1" hangingPunct="1">
                <a:spcBef>
                  <a:spcPct val="0"/>
                </a:spcBef>
              </a:pPr>
              <a:r>
                <a:rPr lang="en-US" altLang="zh-CN" sz="2400" b="0" dirty="0">
                  <a:latin typeface="华文楷体" panose="02010600040101010101" pitchFamily="2" charset="-122"/>
                  <a:ea typeface="华文楷体" panose="02010600040101010101" pitchFamily="2" charset="-122"/>
                </a:rPr>
                <a:t>NMOS</a:t>
              </a:r>
              <a:r>
                <a:rPr lang="zh-CN" altLang="en-US" sz="2400" b="0" dirty="0">
                  <a:latin typeface="华文楷体" panose="02010600040101010101" pitchFamily="2" charset="-122"/>
                  <a:ea typeface="华文楷体" panose="02010600040101010101" pitchFamily="2" charset="-122"/>
                </a:rPr>
                <a:t>管</a:t>
              </a:r>
              <a:r>
                <a:rPr lang="zh-CN" altLang="en-US" sz="2400" dirty="0">
                  <a:latin typeface="华文楷体" panose="02010600040101010101" pitchFamily="2" charset="-122"/>
                  <a:ea typeface="华文楷体" panose="02010600040101010101" pitchFamily="2" charset="-122"/>
                </a:rPr>
                <a:t>共源极接法</a:t>
              </a:r>
              <a:r>
                <a:rPr lang="zh-CN" altLang="en-US" sz="2400" b="0" dirty="0">
                  <a:latin typeface="华文楷体" panose="02010600040101010101" pitchFamily="2" charset="-122"/>
                  <a:ea typeface="华文楷体" panose="02010600040101010101" pitchFamily="2" charset="-122"/>
                </a:rPr>
                <a:t>电路及其输出特性</a:t>
              </a:r>
            </a:p>
          </p:txBody>
        </p:sp>
      </p:grpSp>
      <p:sp>
        <p:nvSpPr>
          <p:cNvPr id="13" name="Rectangle 12"/>
          <p:cNvSpPr>
            <a:spLocks noChangeArrowheads="1"/>
          </p:cNvSpPr>
          <p:nvPr/>
        </p:nvSpPr>
        <p:spPr bwMode="auto">
          <a:xfrm>
            <a:off x="4163917" y="88136"/>
            <a:ext cx="454828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algn="l"/>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3.3.1 MOS</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管的开关特性</a:t>
            </a:r>
          </a:p>
        </p:txBody>
      </p:sp>
      <p:sp>
        <p:nvSpPr>
          <p:cNvPr id="16" name="Text Box 5"/>
          <p:cNvSpPr txBox="1">
            <a:spLocks noChangeArrowheads="1"/>
          </p:cNvSpPr>
          <p:nvPr/>
        </p:nvSpPr>
        <p:spPr bwMode="auto">
          <a:xfrm>
            <a:off x="252069" y="1232985"/>
            <a:ext cx="51454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pPr eaLnBrk="1" hangingPunct="1"/>
            <a:r>
              <a:rPr lang="en-US" altLang="zh-CN" b="0" u="sng" dirty="0">
                <a:ea typeface="楷体" panose="02010609060101010101" pitchFamily="49" charset="-122"/>
                <a:cs typeface="Times New Roman" panose="02020603050405020304" pitchFamily="18" charset="0"/>
              </a:rPr>
              <a:t>2. MOS</a:t>
            </a:r>
            <a:r>
              <a:rPr lang="zh-CN" altLang="en-US" b="0" u="sng" dirty="0">
                <a:ea typeface="楷体" panose="02010609060101010101" pitchFamily="49" charset="-122"/>
                <a:cs typeface="Times New Roman" panose="02020603050405020304" pitchFamily="18" charset="0"/>
              </a:rPr>
              <a:t>管的输入和输出特性</a:t>
            </a:r>
          </a:p>
        </p:txBody>
      </p:sp>
      <p:cxnSp>
        <p:nvCxnSpPr>
          <p:cNvPr id="11" name="直接箭头连接符 10"/>
          <p:cNvCxnSpPr/>
          <p:nvPr/>
        </p:nvCxnSpPr>
        <p:spPr>
          <a:xfrm flipH="1" flipV="1">
            <a:off x="1559837" y="4307284"/>
            <a:ext cx="31896" cy="432737"/>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flipV="1">
            <a:off x="3166532" y="4100576"/>
            <a:ext cx="75623" cy="639445"/>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860549" y="4676617"/>
            <a:ext cx="1234659" cy="369332"/>
          </a:xfrm>
          <a:prstGeom prst="rect">
            <a:avLst/>
          </a:prstGeom>
        </p:spPr>
        <p:txBody>
          <a:bodyPr wrap="square">
            <a:spAutoFit/>
          </a:bodyPr>
          <a:lstStyle/>
          <a:p>
            <a:r>
              <a:rPr lang="zh-CN" altLang="en-US"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输入回路</a:t>
            </a:r>
            <a:endParaRPr lang="x-none" dirty="0"/>
          </a:p>
        </p:txBody>
      </p:sp>
      <p:sp>
        <p:nvSpPr>
          <p:cNvPr id="20" name="矩形 19"/>
          <p:cNvSpPr/>
          <p:nvPr/>
        </p:nvSpPr>
        <p:spPr>
          <a:xfrm>
            <a:off x="2750488" y="4676617"/>
            <a:ext cx="1597042" cy="369332"/>
          </a:xfrm>
          <a:prstGeom prst="rect">
            <a:avLst/>
          </a:prstGeom>
        </p:spPr>
        <p:txBody>
          <a:bodyPr wrap="square">
            <a:spAutoFit/>
          </a:bodyPr>
          <a:lstStyle/>
          <a:p>
            <a:r>
              <a:rPr lang="zh-CN" altLang="en-US"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输出回路</a:t>
            </a:r>
            <a:endParaRPr lang="x-none" dirty="0"/>
          </a:p>
        </p:txBody>
      </p:sp>
      <p:sp>
        <p:nvSpPr>
          <p:cNvPr id="4" name="矩形 3"/>
          <p:cNvSpPr/>
          <p:nvPr/>
        </p:nvSpPr>
        <p:spPr>
          <a:xfrm>
            <a:off x="1658729" y="3739850"/>
            <a:ext cx="300082" cy="369332"/>
          </a:xfrm>
          <a:prstGeom prst="rect">
            <a:avLst/>
          </a:prstGeom>
        </p:spPr>
        <p:txBody>
          <a:bodyPr wrap="none">
            <a:spAutoFit/>
          </a:bodyPr>
          <a:lstStyle/>
          <a:p>
            <a:r>
              <a:rPr lang="en-US" altLang="zh-CN"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g</a:t>
            </a:r>
            <a:endParaRPr lang="x-none" dirty="0"/>
          </a:p>
        </p:txBody>
      </p:sp>
      <p:sp>
        <p:nvSpPr>
          <p:cNvPr id="21" name="矩形 20"/>
          <p:cNvSpPr/>
          <p:nvPr/>
        </p:nvSpPr>
        <p:spPr>
          <a:xfrm>
            <a:off x="2322226" y="4175494"/>
            <a:ext cx="274434" cy="369332"/>
          </a:xfrm>
          <a:prstGeom prst="rect">
            <a:avLst/>
          </a:prstGeom>
        </p:spPr>
        <p:txBody>
          <a:bodyPr wrap="none">
            <a:spAutoFit/>
          </a:bodyPr>
          <a:lstStyle/>
          <a:p>
            <a:r>
              <a:rPr lang="en-US" altLang="zh-CN"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s</a:t>
            </a:r>
            <a:endParaRPr lang="x-none" dirty="0"/>
          </a:p>
        </p:txBody>
      </p:sp>
      <p:sp>
        <p:nvSpPr>
          <p:cNvPr id="26" name="矩形 25"/>
          <p:cNvSpPr/>
          <p:nvPr/>
        </p:nvSpPr>
        <p:spPr>
          <a:xfrm>
            <a:off x="2047792" y="2775793"/>
            <a:ext cx="312906" cy="369332"/>
          </a:xfrm>
          <a:prstGeom prst="rect">
            <a:avLst/>
          </a:prstGeom>
        </p:spPr>
        <p:txBody>
          <a:bodyPr wrap="none">
            <a:spAutoFit/>
          </a:bodyPr>
          <a:lstStyle/>
          <a:p>
            <a:r>
              <a:rPr lang="en-US" altLang="zh-CN"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d</a:t>
            </a:r>
            <a:endParaRPr lang="x-none" dirty="0"/>
          </a:p>
        </p:txBody>
      </p:sp>
      <p:sp>
        <p:nvSpPr>
          <p:cNvPr id="27" name="矩形 26"/>
          <p:cNvSpPr/>
          <p:nvPr/>
        </p:nvSpPr>
        <p:spPr>
          <a:xfrm>
            <a:off x="5592220" y="2011291"/>
            <a:ext cx="2700880" cy="461665"/>
          </a:xfrm>
          <a:prstGeom prst="rect">
            <a:avLst/>
          </a:prstGeom>
        </p:spPr>
        <p:txBody>
          <a:bodyPr wrap="square">
            <a:spAutoFit/>
          </a:bodyPr>
          <a:lstStyle/>
          <a:p>
            <a:r>
              <a:rPr lang="zh-CN" altLang="en-US"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漏极特性曲线</a:t>
            </a:r>
            <a:endParaRPr lang="x-none" sz="2400" dirty="0"/>
          </a:p>
        </p:txBody>
      </p:sp>
      <p:sp>
        <p:nvSpPr>
          <p:cNvPr id="28" name="矩形 27"/>
          <p:cNvSpPr/>
          <p:nvPr/>
        </p:nvSpPr>
        <p:spPr>
          <a:xfrm>
            <a:off x="544168" y="4100576"/>
            <a:ext cx="497231" cy="279400"/>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9" name="矩形 28"/>
          <p:cNvSpPr/>
          <p:nvPr/>
        </p:nvSpPr>
        <p:spPr>
          <a:xfrm>
            <a:off x="-25400" y="3795730"/>
            <a:ext cx="1234659" cy="369332"/>
          </a:xfrm>
          <a:prstGeom prst="rect">
            <a:avLst/>
          </a:prstGeom>
        </p:spPr>
        <p:txBody>
          <a:bodyPr wrap="square">
            <a:spAutoFit/>
          </a:bodyPr>
          <a:lstStyle/>
          <a:p>
            <a:r>
              <a:rPr lang="zh-CN" altLang="en-US"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输入电压</a:t>
            </a:r>
            <a:endParaRPr lang="x-none" dirty="0"/>
          </a:p>
        </p:txBody>
      </p:sp>
      <p:sp>
        <p:nvSpPr>
          <p:cNvPr id="31" name="矩形 30"/>
          <p:cNvSpPr/>
          <p:nvPr/>
        </p:nvSpPr>
        <p:spPr>
          <a:xfrm>
            <a:off x="3425793" y="3441376"/>
            <a:ext cx="497231" cy="279400"/>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32" name="矩形 31"/>
          <p:cNvSpPr/>
          <p:nvPr/>
        </p:nvSpPr>
        <p:spPr>
          <a:xfrm>
            <a:off x="3912864" y="3388421"/>
            <a:ext cx="1234659" cy="369332"/>
          </a:xfrm>
          <a:prstGeom prst="rect">
            <a:avLst/>
          </a:prstGeom>
        </p:spPr>
        <p:txBody>
          <a:bodyPr wrap="square">
            <a:spAutoFit/>
          </a:bodyPr>
          <a:lstStyle/>
          <a:p>
            <a:r>
              <a:rPr lang="zh-CN" altLang="en-US"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输出电压</a:t>
            </a:r>
            <a:endParaRPr lang="x-none" dirty="0"/>
          </a:p>
        </p:txBody>
      </p:sp>
      <p:sp>
        <p:nvSpPr>
          <p:cNvPr id="33" name="矩形 32"/>
          <p:cNvSpPr/>
          <p:nvPr/>
        </p:nvSpPr>
        <p:spPr>
          <a:xfrm>
            <a:off x="2818495" y="2849197"/>
            <a:ext cx="497231" cy="279400"/>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34" name="矩形 33"/>
          <p:cNvSpPr/>
          <p:nvPr/>
        </p:nvSpPr>
        <p:spPr>
          <a:xfrm>
            <a:off x="2571525" y="3031305"/>
            <a:ext cx="1234659" cy="369332"/>
          </a:xfrm>
          <a:prstGeom prst="rect">
            <a:avLst/>
          </a:prstGeom>
        </p:spPr>
        <p:txBody>
          <a:bodyPr wrap="square">
            <a:spAutoFit/>
          </a:bodyPr>
          <a:lstStyle/>
          <a:p>
            <a:r>
              <a:rPr lang="zh-CN" altLang="en-US"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输出电流</a:t>
            </a:r>
            <a:endParaRPr lang="x-none" dirty="0"/>
          </a:p>
        </p:txBody>
      </p:sp>
      <p:sp>
        <p:nvSpPr>
          <p:cNvPr id="35" name="矩形 34"/>
          <p:cNvSpPr/>
          <p:nvPr/>
        </p:nvSpPr>
        <p:spPr>
          <a:xfrm>
            <a:off x="430820" y="3203755"/>
            <a:ext cx="1377950" cy="369332"/>
          </a:xfrm>
          <a:prstGeom prst="rect">
            <a:avLst/>
          </a:prstGeom>
        </p:spPr>
        <p:txBody>
          <a:bodyPr wrap="square">
            <a:spAutoFit/>
          </a:bodyPr>
          <a:lstStyle/>
          <a:p>
            <a:r>
              <a:rPr lang="zh-CN" altLang="en-US"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输入电流</a:t>
            </a:r>
            <a:r>
              <a:rPr lang="en-US" altLang="zh-CN" b="1" dirty="0" err="1">
                <a:solidFill>
                  <a:srgbClr val="C00000"/>
                </a:solidFill>
                <a:latin typeface="Times New Roman" panose="02020603050405020304" pitchFamily="18" charset="0"/>
                <a:ea typeface="楷体" panose="02010609060101010101" pitchFamily="49" charset="-122"/>
                <a:cs typeface="Times New Roman" panose="02020603050405020304" pitchFamily="18" charset="0"/>
              </a:rPr>
              <a:t>i</a:t>
            </a:r>
            <a:r>
              <a:rPr lang="en-US" altLang="zh-CN" b="1" baseline="-25000" dirty="0" err="1">
                <a:solidFill>
                  <a:srgbClr val="C00000"/>
                </a:solidFill>
                <a:latin typeface="Times New Roman" panose="02020603050405020304" pitchFamily="18" charset="0"/>
                <a:ea typeface="楷体" panose="02010609060101010101" pitchFamily="49" charset="-122"/>
                <a:cs typeface="Times New Roman" panose="02020603050405020304" pitchFamily="18" charset="0"/>
              </a:rPr>
              <a:t>g</a:t>
            </a:r>
            <a:endParaRPr lang="x-none" baseline="-25000" dirty="0"/>
          </a:p>
        </p:txBody>
      </p:sp>
      <p:cxnSp>
        <p:nvCxnSpPr>
          <p:cNvPr id="36" name="直接箭头连接符 35"/>
          <p:cNvCxnSpPr/>
          <p:nvPr/>
        </p:nvCxnSpPr>
        <p:spPr>
          <a:xfrm flipH="1" flipV="1">
            <a:off x="446262" y="3303491"/>
            <a:ext cx="1212467" cy="169860"/>
          </a:xfrm>
          <a:prstGeom prst="straightConnector1">
            <a:avLst/>
          </a:prstGeom>
          <a:ln w="317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61547" y="1744447"/>
            <a:ext cx="3585983" cy="461665"/>
          </a:xfrm>
          <a:prstGeom prst="rect">
            <a:avLst/>
          </a:prstGeom>
        </p:spPr>
        <p:txBody>
          <a:bodyPr wrap="square">
            <a:spAutoFit/>
          </a:bodyPr>
          <a:lstStyle/>
          <a:p>
            <a:pPr algn="just"/>
            <a:r>
              <a:rPr lang="zh-CN" altLang="en-US" sz="2400" b="1" dirty="0">
                <a:solidFill>
                  <a:srgbClr val="C00000"/>
                </a:solidFill>
                <a:latin typeface="楷体" panose="02010609060101010101" pitchFamily="49" charset="-122"/>
                <a:ea typeface="楷体" panose="02010609060101010101" pitchFamily="49" charset="-122"/>
                <a:cs typeface="Times New Roman" panose="02020603050405020304" pitchFamily="18" charset="0"/>
              </a:rPr>
              <a:t>漏极电流如何产生和控制？</a:t>
            </a:r>
            <a:endParaRPr lang="x-none" sz="2400" b="1" dirty="0">
              <a:solidFill>
                <a:srgbClr val="C00000"/>
              </a:solidFill>
              <a:latin typeface="楷体" panose="02010609060101010101" pitchFamily="49" charset="-122"/>
              <a:ea typeface="楷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5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25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25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25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ipe(down)">
                                      <p:cBhvr>
                                        <p:cTn id="26" dur="250"/>
                                        <p:tgtEl>
                                          <p:spTgt spid="2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250"/>
                                        <p:tgtEl>
                                          <p:spTgt spid="2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25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down)">
                                      <p:cBhvr>
                                        <p:cTn id="37" dur="250"/>
                                        <p:tgtEl>
                                          <p:spTgt spid="3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250"/>
                                        <p:tgtEl>
                                          <p:spTgt spid="3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wipe(down)">
                                      <p:cBhvr>
                                        <p:cTn id="45" dur="250"/>
                                        <p:tgtEl>
                                          <p:spTgt spid="3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250"/>
                                        <p:tgtEl>
                                          <p:spTgt spid="3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fade">
                                      <p:cBhvr>
                                        <p:cTn id="53" dur="500"/>
                                        <p:tgtEl>
                                          <p:spTgt spid="3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P spid="27" grpId="0"/>
      <p:bldP spid="28" grpId="0" animBg="1"/>
      <p:bldP spid="29" grpId="0"/>
      <p:bldP spid="31" grpId="0" animBg="1"/>
      <p:bldP spid="32" grpId="0"/>
      <p:bldP spid="33" grpId="0" animBg="1"/>
      <p:bldP spid="34" grpId="0"/>
      <p:bldP spid="35" grpId="0"/>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a:off x="973415" y="4636822"/>
            <a:ext cx="7297947"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194566" y="4774845"/>
            <a:ext cx="1306286" cy="523220"/>
          </a:xfrm>
          <a:prstGeom prst="rect">
            <a:avLst/>
          </a:prstGeom>
          <a:noFill/>
        </p:spPr>
        <p:txBody>
          <a:bodyPr wrap="square" rtlCol="0">
            <a:spAutoFit/>
          </a:bodyPr>
          <a:lstStyle/>
          <a:p>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电压</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(V)</a:t>
            </a:r>
            <a:endParaRPr lang="en-US" sz="28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 name="Rectangle 8"/>
          <p:cNvSpPr/>
          <p:nvPr/>
        </p:nvSpPr>
        <p:spPr>
          <a:xfrm>
            <a:off x="973415" y="3750472"/>
            <a:ext cx="1800493" cy="523220"/>
          </a:xfrm>
          <a:prstGeom prst="rect">
            <a:avLst/>
          </a:prstGeom>
        </p:spPr>
        <p:txBody>
          <a:bodyPr wrap="none">
            <a:spAutoFit/>
          </a:bodyPr>
          <a:lstStyle/>
          <a:p>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有效‘</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0</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endParaRPr lang="en-US" sz="28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2" name="Rectangle 11"/>
          <p:cNvSpPr/>
          <p:nvPr/>
        </p:nvSpPr>
        <p:spPr>
          <a:xfrm>
            <a:off x="5726482" y="3750472"/>
            <a:ext cx="1800493" cy="523220"/>
          </a:xfrm>
          <a:prstGeom prst="rect">
            <a:avLst/>
          </a:prstGeom>
        </p:spPr>
        <p:txBody>
          <a:bodyPr wrap="none">
            <a:spAutoFit/>
          </a:bodyPr>
          <a:lstStyle/>
          <a:p>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有效‘</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endParaRPr lang="en-US" sz="28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4" name="Rectangle 13"/>
          <p:cNvSpPr/>
          <p:nvPr/>
        </p:nvSpPr>
        <p:spPr>
          <a:xfrm>
            <a:off x="2637080" y="4273692"/>
            <a:ext cx="3089402" cy="3631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3736830" y="3436486"/>
            <a:ext cx="902811" cy="523220"/>
          </a:xfrm>
          <a:prstGeom prst="rect">
            <a:avLst/>
          </a:prstGeom>
        </p:spPr>
        <p:txBody>
          <a:bodyPr wrap="none">
            <a:spAutoFit/>
          </a:bodyPr>
          <a:lstStyle/>
          <a:p>
            <a:r>
              <a:rPr lang="zh-CN" altLang="en-US" sz="2800" dirty="0">
                <a:latin typeface="楷体" panose="02010609060101010101" pitchFamily="49" charset="-122"/>
                <a:ea typeface="楷体" panose="02010609060101010101" pitchFamily="49" charset="-122"/>
              </a:rPr>
              <a:t>无效</a:t>
            </a:r>
            <a:endParaRPr lang="en-US" sz="2800" dirty="0"/>
          </a:p>
        </p:txBody>
      </p:sp>
      <p:cxnSp>
        <p:nvCxnSpPr>
          <p:cNvPr id="18" name="Straight Arrow Connector 17"/>
          <p:cNvCxnSpPr/>
          <p:nvPr/>
        </p:nvCxnSpPr>
        <p:spPr>
          <a:xfrm>
            <a:off x="2701323" y="3959706"/>
            <a:ext cx="2960915" cy="10429"/>
          </a:xfrm>
          <a:prstGeom prst="straightConnector1">
            <a:avLst/>
          </a:prstGeom>
          <a:ln>
            <a:headEnd type="triangle" w="lg" len="lg"/>
            <a:tailEnd type="triangle" w="lg" len="lg"/>
          </a:ln>
        </p:spPr>
        <p:style>
          <a:lnRef idx="1">
            <a:schemeClr val="dk1"/>
          </a:lnRef>
          <a:fillRef idx="0">
            <a:schemeClr val="dk1"/>
          </a:fillRef>
          <a:effectRef idx="0">
            <a:schemeClr val="dk1"/>
          </a:effectRef>
          <a:fontRef idx="minor">
            <a:schemeClr val="tx1"/>
          </a:fontRef>
        </p:style>
      </p:cxnSp>
      <p:sp>
        <p:nvSpPr>
          <p:cNvPr id="20" name="TextBox 19"/>
          <p:cNvSpPr txBox="1"/>
          <p:nvPr/>
        </p:nvSpPr>
        <p:spPr>
          <a:xfrm>
            <a:off x="561539" y="1514929"/>
            <a:ext cx="7895771" cy="1815882"/>
          </a:xfrm>
          <a:prstGeom prst="rect">
            <a:avLst/>
          </a:prstGeom>
          <a:noFill/>
        </p:spPr>
        <p:txBody>
          <a:bodyPr wrap="square" rtlCol="0">
            <a:spAutoFit/>
          </a:bodyPr>
          <a:lstStyle/>
          <a:p>
            <a:pPr marL="457200" indent="-457200" algn="just">
              <a:buFont typeface="Arial" panose="020B0604020202020204" pitchFamily="34" charset="0"/>
              <a:buChar char="•"/>
            </a:pPr>
            <a:r>
              <a:rPr lang="zh-CN" altLang="en-US" sz="2800" dirty="0">
                <a:latin typeface="楷体" panose="02010609060101010101" pitchFamily="49" charset="-122"/>
                <a:ea typeface="楷体" panose="02010609060101010101" pitchFamily="49" charset="-122"/>
              </a:rPr>
              <a:t>核心思路：有效区分‘</a:t>
            </a:r>
            <a:r>
              <a:rPr lang="en-US" altLang="zh-CN" sz="2800" dirty="0">
                <a:latin typeface="楷体" panose="02010609060101010101" pitchFamily="49" charset="-122"/>
                <a:ea typeface="楷体" panose="02010609060101010101" pitchFamily="49" charset="-122"/>
              </a:rPr>
              <a:t>0</a:t>
            </a:r>
            <a:r>
              <a:rPr lang="zh-CN" altLang="en-US" sz="2800" dirty="0">
                <a:latin typeface="楷体" panose="02010609060101010101" pitchFamily="49" charset="-122"/>
                <a:ea typeface="楷体" panose="02010609060101010101" pitchFamily="49" charset="-122"/>
              </a:rPr>
              <a:t>’和‘</a:t>
            </a:r>
            <a:r>
              <a:rPr lang="en-US" altLang="zh-CN" sz="2800" dirty="0">
                <a:latin typeface="楷体" panose="02010609060101010101" pitchFamily="49" charset="-122"/>
                <a:ea typeface="楷体" panose="02010609060101010101" pitchFamily="49" charset="-122"/>
              </a:rPr>
              <a:t>1</a:t>
            </a:r>
            <a:r>
              <a:rPr lang="zh-CN" altLang="en-US" sz="2800" dirty="0">
                <a:latin typeface="楷体" panose="02010609060101010101" pitchFamily="49" charset="-122"/>
                <a:ea typeface="楷体" panose="02010609060101010101" pitchFamily="49" charset="-122"/>
              </a:rPr>
              <a:t>’</a:t>
            </a:r>
            <a:endParaRPr lang="en-US" altLang="zh-CN" sz="2800" dirty="0">
              <a:latin typeface="楷体" panose="02010609060101010101" pitchFamily="49" charset="-122"/>
              <a:ea typeface="楷体" panose="02010609060101010101" pitchFamily="49" charset="-122"/>
            </a:endParaRPr>
          </a:p>
          <a:p>
            <a:pPr marL="457200" indent="-457200" algn="just">
              <a:buFont typeface="Arial" panose="020B0604020202020204" pitchFamily="34" charset="0"/>
              <a:buChar char="•"/>
            </a:pPr>
            <a:r>
              <a:rPr lang="zh-CN" altLang="en-US" sz="2800" dirty="0">
                <a:latin typeface="楷体" panose="02010609060101010101" pitchFamily="49" charset="-122"/>
                <a:ea typeface="楷体" panose="02010609060101010101" pitchFamily="49" charset="-122"/>
              </a:rPr>
              <a:t>对数字系统中的所有部件使用相同的归一化表示规格，实现构建</a:t>
            </a:r>
            <a:r>
              <a:rPr lang="zh-CN" altLang="en-US" sz="2800" b="1" dirty="0">
                <a:solidFill>
                  <a:srgbClr val="FF0000"/>
                </a:solidFill>
                <a:latin typeface="楷体" panose="02010609060101010101" pitchFamily="49" charset="-122"/>
                <a:ea typeface="楷体" panose="02010609060101010101" pitchFamily="49" charset="-122"/>
              </a:rPr>
              <a:t>高可靠的部件</a:t>
            </a:r>
            <a:r>
              <a:rPr lang="zh-CN" altLang="en-US" sz="2800" dirty="0">
                <a:latin typeface="楷体" panose="02010609060101010101" pitchFamily="49" charset="-122"/>
                <a:ea typeface="楷体" panose="02010609060101010101" pitchFamily="49" charset="-122"/>
              </a:rPr>
              <a:t>。我们规定</a:t>
            </a:r>
            <a:r>
              <a:rPr lang="zh-CN" altLang="en-US" sz="2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2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b="1" dirty="0">
                <a:solidFill>
                  <a:srgbClr val="FF0000"/>
                </a:solidFill>
                <a:latin typeface="楷体" panose="02010609060101010101" pitchFamily="49" charset="-122"/>
                <a:ea typeface="楷体" panose="02010609060101010101" pitchFamily="49" charset="-122"/>
              </a:rPr>
              <a:t>之间的电压信号是无效的</a:t>
            </a:r>
            <a:r>
              <a:rPr lang="zh-CN" altLang="en-US" sz="2800" dirty="0">
                <a:latin typeface="楷体" panose="02010609060101010101" pitchFamily="49" charset="-122"/>
                <a:ea typeface="楷体" panose="02010609060101010101" pitchFamily="49" charset="-122"/>
              </a:rPr>
              <a:t>。</a:t>
            </a:r>
            <a:endParaRPr lang="en-US" sz="2800" dirty="0">
              <a:latin typeface="楷体" panose="02010609060101010101" pitchFamily="49" charset="-122"/>
              <a:ea typeface="楷体" panose="02010609060101010101" pitchFamily="49" charset="-122"/>
            </a:endParaRPr>
          </a:p>
        </p:txBody>
      </p:sp>
      <p:sp>
        <p:nvSpPr>
          <p:cNvPr id="10" name="文本框 1"/>
          <p:cNvSpPr txBox="1"/>
          <p:nvPr/>
        </p:nvSpPr>
        <p:spPr>
          <a:xfrm>
            <a:off x="4046597" y="15875"/>
            <a:ext cx="4386203" cy="830263"/>
          </a:xfrm>
          <a:prstGeom prst="rect">
            <a:avLst/>
          </a:prstGeom>
          <a:noFill/>
          <a:ln w="57150">
            <a:noFill/>
          </a:ln>
        </p:spPr>
        <p:txBody>
          <a:bodyPr wrap="square">
            <a:spAutoFit/>
          </a:bodyPr>
          <a:lstStyle/>
          <a:p>
            <a:pPr eaLnBrk="1" hangingPunct="1">
              <a:buFont typeface="Arial" panose="020B0604020202020204" pitchFamily="34" charset="0"/>
              <a:buNone/>
              <a:defRPr/>
            </a:pPr>
            <a:r>
              <a:rPr lang="zh-CN" altLang="en-US" sz="4800" b="1" noProof="1">
                <a:effectLst>
                  <a:outerShdw blurRad="38100" dist="38100" dir="2700000">
                    <a:srgbClr val="C0C0C0"/>
                  </a:outerShdw>
                </a:effectLst>
                <a:latin typeface="楷体" panose="02010609060101010101" pitchFamily="49" charset="-122"/>
                <a:ea typeface="楷体" panose="02010609060101010101" pitchFamily="49" charset="-122"/>
              </a:rPr>
              <a:t>第三章 门电路</a:t>
            </a:r>
            <a:endParaRPr lang="zh-CN" altLang="en-US" sz="3200" u="sng" noProof="1">
              <a:solidFill>
                <a:schemeClr val="bg2"/>
              </a:solidFill>
              <a:effectLst>
                <a:outerShdw blurRad="38100" dist="38100" dir="2700000">
                  <a:srgbClr val="C0C0C0"/>
                </a:outerShdw>
              </a:effectLst>
              <a:latin typeface="楷体" panose="02010609060101010101" pitchFamily="49" charset="-122"/>
              <a:ea typeface="楷体" panose="02010609060101010101" pitchFamily="49" charset="-122"/>
            </a:endParaRPr>
          </a:p>
        </p:txBody>
      </p:sp>
      <p:sp>
        <p:nvSpPr>
          <p:cNvPr id="11" name="TextBox 18"/>
          <p:cNvSpPr txBox="1"/>
          <p:nvPr/>
        </p:nvSpPr>
        <p:spPr>
          <a:xfrm>
            <a:off x="973415" y="5485288"/>
            <a:ext cx="7347857" cy="954107"/>
          </a:xfrm>
          <a:prstGeom prst="rect">
            <a:avLst/>
          </a:prstGeom>
          <a:solidFill>
            <a:schemeClr val="bg1"/>
          </a:solidFill>
          <a:ln w="38100" cmpd="thickThin">
            <a:solidFill>
              <a:srgbClr val="FF0000"/>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latin typeface="楷体" panose="02010609060101010101" pitchFamily="49" charset="-122"/>
                <a:ea typeface="楷体" panose="02010609060101010101" pitchFamily="49" charset="-122"/>
              </a:rPr>
              <a:t>只输出</a:t>
            </a:r>
            <a:r>
              <a:rPr lang="en-US" altLang="zh-CN" sz="2800" dirty="0">
                <a:latin typeface="楷体" panose="02010609060101010101" pitchFamily="49" charset="-122"/>
                <a:ea typeface="楷体" panose="02010609060101010101" pitchFamily="49" charset="-122"/>
              </a:rPr>
              <a:t>0,1</a:t>
            </a:r>
            <a:r>
              <a:rPr lang="zh-CN" altLang="en-US" sz="2800" dirty="0">
                <a:latin typeface="楷体" panose="02010609060101010101" pitchFamily="49" charset="-122"/>
                <a:ea typeface="楷体" panose="02010609060101010101" pitchFamily="49" charset="-122"/>
              </a:rPr>
              <a:t>信号</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并且是高质量的</a:t>
            </a:r>
            <a:r>
              <a:rPr lang="en-US" altLang="zh-CN" sz="2800" dirty="0">
                <a:latin typeface="楷体" panose="02010609060101010101" pitchFamily="49" charset="-122"/>
                <a:ea typeface="楷体" panose="02010609060101010101" pitchFamily="49" charset="-122"/>
              </a:rPr>
              <a:t>0</a:t>
            </a:r>
            <a:r>
              <a:rPr lang="zh-CN" altLang="en-US" sz="2800" dirty="0">
                <a:latin typeface="楷体" panose="02010609060101010101" pitchFamily="49" charset="-122"/>
                <a:ea typeface="楷体" panose="02010609060101010101" pitchFamily="49" charset="-122"/>
              </a:rPr>
              <a:t>和</a:t>
            </a:r>
            <a:r>
              <a:rPr lang="en-US" altLang="zh-CN" sz="2800" dirty="0">
                <a:latin typeface="楷体" panose="02010609060101010101" pitchFamily="49" charset="-122"/>
                <a:ea typeface="楷体" panose="02010609060101010101" pitchFamily="49" charset="-122"/>
              </a:rPr>
              <a:t>1</a:t>
            </a:r>
            <a:r>
              <a:rPr lang="zh-CN" altLang="en-US" sz="2800" dirty="0">
                <a:latin typeface="楷体" panose="02010609060101010101" pitchFamily="49" charset="-122"/>
                <a:ea typeface="楷体" panose="02010609060101010101" pitchFamily="49" charset="-122"/>
              </a:rPr>
              <a:t>信号</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同时，自身能够允许接受低质量的</a:t>
            </a:r>
            <a:r>
              <a:rPr lang="en-US" altLang="zh-CN" sz="2800" dirty="0">
                <a:latin typeface="楷体" panose="02010609060101010101" pitchFamily="49" charset="-122"/>
                <a:ea typeface="楷体" panose="02010609060101010101" pitchFamily="49" charset="-122"/>
              </a:rPr>
              <a:t>0,1</a:t>
            </a:r>
            <a:r>
              <a:rPr lang="zh-CN" altLang="en-US" sz="2800" dirty="0">
                <a:latin typeface="楷体" panose="02010609060101010101" pitchFamily="49" charset="-122"/>
                <a:ea typeface="楷体" panose="02010609060101010101" pitchFamily="49" charset="-122"/>
              </a:rPr>
              <a:t>信号</a:t>
            </a:r>
            <a:endParaRPr lang="en-US" sz="2800" dirty="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down)">
                                      <p:cBhvr>
                                        <p:cTn id="16" dur="500"/>
                                        <p:tgtEl>
                                          <p:spTgt spid="15"/>
                                        </p:tgtEl>
                                      </p:cBhvr>
                                    </p:animEffect>
                                  </p:childTnLst>
                                </p:cTn>
                              </p:par>
                              <p:par>
                                <p:cTn id="17" presetID="22" presetClass="entr" presetSubtype="4"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circle(in)">
                                      <p:cBhvr>
                                        <p:cTn id="24"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20" grpId="0"/>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2"/>
          <p:cNvSpPr>
            <a:spLocks noChangeArrowheads="1"/>
          </p:cNvSpPr>
          <p:nvPr/>
        </p:nvSpPr>
        <p:spPr bwMode="auto">
          <a:xfrm>
            <a:off x="4163917" y="88136"/>
            <a:ext cx="454828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algn="l"/>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3.3.1 MOS</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管的开关特性</a:t>
            </a:r>
          </a:p>
        </p:txBody>
      </p:sp>
      <p:sp>
        <p:nvSpPr>
          <p:cNvPr id="99" name="矩形 98"/>
          <p:cNvSpPr/>
          <p:nvPr/>
        </p:nvSpPr>
        <p:spPr>
          <a:xfrm>
            <a:off x="167609" y="5657671"/>
            <a:ext cx="8466363" cy="1200329"/>
          </a:xfrm>
          <a:prstGeom prst="rect">
            <a:avLst/>
          </a:prstGeom>
        </p:spPr>
        <p:txBody>
          <a:bodyPr wrap="square">
            <a:spAutoFit/>
          </a:bodyPr>
          <a:lstStyle/>
          <a:p>
            <a:pPr algn="just"/>
            <a:r>
              <a:rPr lang="en-US" altLang="zh-CN" sz="2400" i="1" dirty="0" err="1">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i="1" baseline="-25000" dirty="0" err="1">
                <a:latin typeface="Times New Roman" panose="02020603050405020304" pitchFamily="18" charset="0"/>
                <a:ea typeface="楷体" panose="02010609060101010101" pitchFamily="49" charset="-122"/>
                <a:cs typeface="Times New Roman" panose="02020603050405020304" pitchFamily="18" charset="0"/>
              </a:rPr>
              <a:t>gs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大于</a:t>
            </a:r>
            <a:r>
              <a:rPr lang="en-US" altLang="zh-CN" sz="2400" i="1" dirty="0" err="1">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i="1" baseline="-25000" dirty="0" err="1">
                <a:latin typeface="Times New Roman" panose="02020603050405020304" pitchFamily="18" charset="0"/>
                <a:ea typeface="楷体" panose="02010609060101010101" pitchFamily="49" charset="-122"/>
                <a:cs typeface="Times New Roman" panose="02020603050405020304" pitchFamily="18" charset="0"/>
              </a:rPr>
              <a:t>gs</a:t>
            </a:r>
            <a:r>
              <a:rPr lang="en-US" altLang="zh-CN" sz="2400" i="1" baseline="-25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i="1" baseline="-25000" dirty="0" err="1">
                <a:latin typeface="Times New Roman" panose="02020603050405020304" pitchFamily="18" charset="0"/>
                <a:ea typeface="楷体" panose="02010609060101010101" pitchFamily="49" charset="-122"/>
                <a:cs typeface="Times New Roman" panose="02020603050405020304" pitchFamily="18" charset="0"/>
              </a:rPr>
              <a:t>th</a:t>
            </a:r>
            <a:r>
              <a:rPr lang="en-US" altLang="zh-CN" sz="2400" i="1" baseline="-25000" dirty="0">
                <a:latin typeface="Times New Roman" panose="02020603050405020304" pitchFamily="18" charset="0"/>
                <a:ea typeface="楷体" panose="02010609060101010101" pitchFamily="49" charset="-122"/>
                <a:cs typeface="Times New Roman" panose="02020603050405020304" pitchFamily="18" charset="0"/>
              </a:rPr>
              <a:t>)N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的情况下，导电沟道形成，随</a:t>
            </a:r>
            <a:r>
              <a:rPr lang="en-US" altLang="zh-CN" sz="2400" i="1" dirty="0" err="1">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i="1" baseline="-25000" dirty="0" err="1">
                <a:latin typeface="Times New Roman" panose="02020603050405020304" pitchFamily="18" charset="0"/>
                <a:ea typeface="楷体" panose="02010609060101010101" pitchFamily="49" charset="-122"/>
                <a:cs typeface="Times New Roman" panose="02020603050405020304" pitchFamily="18" charset="0"/>
              </a:rPr>
              <a:t>ds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升高，</a:t>
            </a:r>
            <a:r>
              <a:rPr lang="en-US" altLang="zh-CN" sz="2400" i="1" dirty="0">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i="1" baseline="-25000" dirty="0">
                <a:latin typeface="Times New Roman" panose="02020603050405020304" pitchFamily="18" charset="0"/>
                <a:ea typeface="楷体" panose="02010609060101010101" pitchFamily="49" charset="-122"/>
                <a:cs typeface="Times New Roman" panose="02020603050405020304" pitchFamily="18" charset="0"/>
              </a:rPr>
              <a:t>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迅速增大，</a:t>
            </a:r>
            <a:r>
              <a:rPr lang="en-US" altLang="zh-CN" sz="2400" i="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i="1" dirty="0" err="1">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i="1" baseline="-25000" dirty="0" err="1">
                <a:latin typeface="Times New Roman" panose="02020603050405020304" pitchFamily="18" charset="0"/>
                <a:ea typeface="楷体" panose="02010609060101010101" pitchFamily="49" charset="-122"/>
                <a:cs typeface="Times New Roman" panose="02020603050405020304" pitchFamily="18" charset="0"/>
              </a:rPr>
              <a:t>gs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一定时，</a:t>
            </a:r>
            <a:r>
              <a:rPr lang="en-US" altLang="zh-CN" sz="2400" i="1" dirty="0">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i="1" baseline="-25000" dirty="0">
                <a:latin typeface="Times New Roman" panose="02020603050405020304" pitchFamily="18" charset="0"/>
                <a:ea typeface="楷体" panose="02010609060101010101" pitchFamily="49" charset="-122"/>
                <a:cs typeface="Times New Roman" panose="02020603050405020304" pitchFamily="18" charset="0"/>
              </a:rPr>
              <a:t>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与</a:t>
            </a:r>
            <a:r>
              <a:rPr lang="en-US" altLang="zh-CN" sz="2400" i="1" dirty="0" err="1">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i="1" baseline="-25000" dirty="0" err="1">
                <a:latin typeface="Times New Roman" panose="02020603050405020304" pitchFamily="18" charset="0"/>
                <a:ea typeface="楷体" panose="02010609060101010101" pitchFamily="49" charset="-122"/>
                <a:cs typeface="Times New Roman" panose="02020603050405020304" pitchFamily="18" charset="0"/>
              </a:rPr>
              <a:t>ds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之比近似地等于一个常数，具有类似线性电阻的性质，与</a:t>
            </a:r>
            <a:r>
              <a:rPr lang="en-US" altLang="zh-CN" sz="2400" i="1" dirty="0" err="1">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i="1" baseline="-25000" dirty="0" err="1">
                <a:latin typeface="Times New Roman" panose="02020603050405020304" pitchFamily="18" charset="0"/>
                <a:ea typeface="楷体" panose="02010609060101010101" pitchFamily="49" charset="-122"/>
                <a:cs typeface="Times New Roman" panose="02020603050405020304" pitchFamily="18" charset="0"/>
              </a:rPr>
              <a:t>gs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有关。该区域称为</a:t>
            </a:r>
            <a:r>
              <a:rPr lang="zh-CN" altLang="en-US"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可变电阻区</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42" name="矩形 141"/>
          <p:cNvSpPr/>
          <p:nvPr/>
        </p:nvSpPr>
        <p:spPr>
          <a:xfrm>
            <a:off x="7848188" y="1035752"/>
            <a:ext cx="475291" cy="6306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pic>
        <p:nvPicPr>
          <p:cNvPr id="14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666" t="5154"/>
          <a:stretch>
            <a:fillRect/>
          </a:stretch>
        </p:blipFill>
        <p:spPr bwMode="auto">
          <a:xfrm>
            <a:off x="17237" y="1730913"/>
            <a:ext cx="4383554" cy="3695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6" name="矩形 145"/>
          <p:cNvSpPr/>
          <p:nvPr/>
        </p:nvSpPr>
        <p:spPr>
          <a:xfrm>
            <a:off x="1509627" y="2221866"/>
            <a:ext cx="497231" cy="279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80" name="矩形 179"/>
          <p:cNvSpPr/>
          <p:nvPr/>
        </p:nvSpPr>
        <p:spPr>
          <a:xfrm>
            <a:off x="3794099" y="2393268"/>
            <a:ext cx="877163" cy="369332"/>
          </a:xfrm>
          <a:prstGeom prst="rect">
            <a:avLst/>
          </a:prstGeom>
          <a:solidFill>
            <a:schemeClr val="bg1"/>
          </a:solidFill>
        </p:spPr>
        <p:txBody>
          <a:bodyPr wrap="none">
            <a:spAutoFit/>
          </a:bodyPr>
          <a:lstStyle/>
          <a:p>
            <a:r>
              <a:rPr lang="zh-CN" altLang="en-US" b="1" dirty="0">
                <a:solidFill>
                  <a:schemeClr val="tx1">
                    <a:lumMod val="50000"/>
                    <a:lumOff val="50000"/>
                  </a:schemeClr>
                </a:solidFill>
                <a:latin typeface="楷体" panose="02010609060101010101" pitchFamily="49" charset="-122"/>
                <a:ea typeface="楷体" panose="02010609060101010101" pitchFamily="49" charset="-122"/>
              </a:rPr>
              <a:t>绝缘层</a:t>
            </a:r>
            <a:endParaRPr lang="x-none"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181" name="矩形 180"/>
          <p:cNvSpPr/>
          <p:nvPr/>
        </p:nvSpPr>
        <p:spPr>
          <a:xfrm>
            <a:off x="924071" y="2381045"/>
            <a:ext cx="646331" cy="369332"/>
          </a:xfrm>
          <a:prstGeom prst="rect">
            <a:avLst/>
          </a:prstGeom>
        </p:spPr>
        <p:txBody>
          <a:bodyPr wrap="none">
            <a:spAutoFit/>
          </a:bodyPr>
          <a:lstStyle/>
          <a:p>
            <a:r>
              <a:rPr lang="zh-CN" altLang="en-US" b="1" dirty="0">
                <a:solidFill>
                  <a:schemeClr val="tx1">
                    <a:lumMod val="50000"/>
                    <a:lumOff val="50000"/>
                  </a:schemeClr>
                </a:solidFill>
                <a:latin typeface="楷体" panose="02010609060101010101" pitchFamily="49" charset="-122"/>
                <a:ea typeface="楷体" panose="02010609060101010101" pitchFamily="49" charset="-122"/>
              </a:rPr>
              <a:t>源极</a:t>
            </a:r>
            <a:endParaRPr lang="x-none"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182" name="矩形 181"/>
          <p:cNvSpPr/>
          <p:nvPr/>
        </p:nvSpPr>
        <p:spPr>
          <a:xfrm>
            <a:off x="1949536" y="2408858"/>
            <a:ext cx="646331" cy="369332"/>
          </a:xfrm>
          <a:prstGeom prst="rect">
            <a:avLst/>
          </a:prstGeom>
        </p:spPr>
        <p:txBody>
          <a:bodyPr wrap="none">
            <a:spAutoFit/>
          </a:bodyPr>
          <a:lstStyle/>
          <a:p>
            <a:r>
              <a:rPr lang="zh-CN" altLang="en-US" b="1" dirty="0">
                <a:solidFill>
                  <a:schemeClr val="tx1">
                    <a:lumMod val="50000"/>
                    <a:lumOff val="50000"/>
                  </a:schemeClr>
                </a:solidFill>
                <a:latin typeface="楷体" panose="02010609060101010101" pitchFamily="49" charset="-122"/>
                <a:ea typeface="楷体" panose="02010609060101010101" pitchFamily="49" charset="-122"/>
              </a:rPr>
              <a:t>栅极</a:t>
            </a:r>
            <a:endParaRPr lang="x-none"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183" name="矩形 182"/>
          <p:cNvSpPr/>
          <p:nvPr/>
        </p:nvSpPr>
        <p:spPr>
          <a:xfrm>
            <a:off x="2991565" y="2408858"/>
            <a:ext cx="646331" cy="369332"/>
          </a:xfrm>
          <a:prstGeom prst="rect">
            <a:avLst/>
          </a:prstGeom>
        </p:spPr>
        <p:txBody>
          <a:bodyPr wrap="none">
            <a:spAutoFit/>
          </a:bodyPr>
          <a:lstStyle/>
          <a:p>
            <a:r>
              <a:rPr lang="zh-CN" altLang="en-US" b="1" dirty="0">
                <a:solidFill>
                  <a:schemeClr val="tx1">
                    <a:lumMod val="50000"/>
                    <a:lumOff val="50000"/>
                  </a:schemeClr>
                </a:solidFill>
                <a:latin typeface="楷体" panose="02010609060101010101" pitchFamily="49" charset="-122"/>
                <a:ea typeface="楷体" panose="02010609060101010101" pitchFamily="49" charset="-122"/>
              </a:rPr>
              <a:t>漏极</a:t>
            </a:r>
            <a:endParaRPr lang="x-none"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184" name="矩形 183"/>
          <p:cNvSpPr/>
          <p:nvPr/>
        </p:nvSpPr>
        <p:spPr>
          <a:xfrm>
            <a:off x="1724374" y="3529311"/>
            <a:ext cx="1114408" cy="369332"/>
          </a:xfrm>
          <a:prstGeom prst="rect">
            <a:avLst/>
          </a:prstGeom>
        </p:spPr>
        <p:txBody>
          <a:bodyPr wrap="none">
            <a:spAutoFit/>
          </a:bodyPr>
          <a:lstStyle/>
          <a:p>
            <a:r>
              <a:rPr lang="zh-CN" altLang="en-US" b="1" dirty="0">
                <a:solidFill>
                  <a:schemeClr val="tx1">
                    <a:lumMod val="50000"/>
                    <a:lumOff val="50000"/>
                  </a:schemeClr>
                </a:solidFill>
                <a:latin typeface="楷体" panose="02010609060101010101" pitchFamily="49" charset="-122"/>
                <a:ea typeface="楷体" panose="02010609060101010101" pitchFamily="49" charset="-122"/>
              </a:rPr>
              <a:t>导电沟道</a:t>
            </a:r>
            <a:endParaRPr lang="x-none"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192" name="矩形 191"/>
          <p:cNvSpPr/>
          <p:nvPr/>
        </p:nvSpPr>
        <p:spPr>
          <a:xfrm>
            <a:off x="2040718" y="1871683"/>
            <a:ext cx="475291" cy="2308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96" name="矩形 195"/>
          <p:cNvSpPr/>
          <p:nvPr/>
        </p:nvSpPr>
        <p:spPr>
          <a:xfrm>
            <a:off x="1481386" y="2017364"/>
            <a:ext cx="647976" cy="461665"/>
          </a:xfrm>
          <a:prstGeom prst="rect">
            <a:avLst/>
          </a:prstGeom>
          <a:noFill/>
        </p:spPr>
        <p:txBody>
          <a:bodyPr wrap="square">
            <a:spAutoFit/>
          </a:bodyPr>
          <a:lstStyle/>
          <a:p>
            <a:r>
              <a:rPr lang="en-US" altLang="zh-CN" sz="2400" b="1" i="1" dirty="0" err="1">
                <a:solidFill>
                  <a:schemeClr val="bg1">
                    <a:lumMod val="50000"/>
                  </a:schemeClr>
                </a:solidFill>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b="1" i="1" baseline="-25000" dirty="0" err="1">
                <a:solidFill>
                  <a:schemeClr val="bg1">
                    <a:lumMod val="50000"/>
                  </a:schemeClr>
                </a:solidFill>
                <a:latin typeface="Times New Roman" panose="02020603050405020304" pitchFamily="18" charset="0"/>
                <a:ea typeface="楷体" panose="02010609060101010101" pitchFamily="49" charset="-122"/>
                <a:cs typeface="Times New Roman" panose="02020603050405020304" pitchFamily="18" charset="0"/>
              </a:rPr>
              <a:t>gs</a:t>
            </a:r>
            <a:endParaRPr lang="x-none" sz="2400" b="1" dirty="0">
              <a:solidFill>
                <a:schemeClr val="bg1">
                  <a:lumMod val="50000"/>
                </a:schemeClr>
              </a:solidFill>
            </a:endParaRPr>
          </a:p>
        </p:txBody>
      </p:sp>
      <p:sp>
        <p:nvSpPr>
          <p:cNvPr id="197" name="矩形 196"/>
          <p:cNvSpPr/>
          <p:nvPr/>
        </p:nvSpPr>
        <p:spPr>
          <a:xfrm>
            <a:off x="2026745" y="1860986"/>
            <a:ext cx="497231" cy="279400"/>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43" name="矩形 142"/>
          <p:cNvSpPr/>
          <p:nvPr/>
        </p:nvSpPr>
        <p:spPr>
          <a:xfrm>
            <a:off x="2024825" y="1698001"/>
            <a:ext cx="549346" cy="461665"/>
          </a:xfrm>
          <a:prstGeom prst="rect">
            <a:avLst/>
          </a:prstGeom>
          <a:noFill/>
        </p:spPr>
        <p:txBody>
          <a:bodyPr wrap="square">
            <a:spAutoFit/>
          </a:bodyPr>
          <a:lstStyle/>
          <a:p>
            <a:r>
              <a:rPr lang="en-US" altLang="zh-CN" sz="2400" b="1" i="1" dirty="0" err="1">
                <a:solidFill>
                  <a:schemeClr val="bg1">
                    <a:lumMod val="50000"/>
                  </a:schemeClr>
                </a:solidFill>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b="1" i="1" baseline="-25000" dirty="0" err="1">
                <a:solidFill>
                  <a:schemeClr val="bg1">
                    <a:lumMod val="50000"/>
                  </a:schemeClr>
                </a:solidFill>
                <a:latin typeface="Times New Roman" panose="02020603050405020304" pitchFamily="18" charset="0"/>
                <a:ea typeface="楷体" panose="02010609060101010101" pitchFamily="49" charset="-122"/>
                <a:cs typeface="Times New Roman" panose="02020603050405020304" pitchFamily="18" charset="0"/>
              </a:rPr>
              <a:t>ds</a:t>
            </a:r>
            <a:endParaRPr lang="x-none" sz="2400" b="1" dirty="0">
              <a:solidFill>
                <a:schemeClr val="bg1">
                  <a:lumMod val="50000"/>
                </a:schemeClr>
              </a:solidFill>
            </a:endParaRPr>
          </a:p>
        </p:txBody>
      </p:sp>
      <p:cxnSp>
        <p:nvCxnSpPr>
          <p:cNvPr id="206853" name="直接连接符 206852"/>
          <p:cNvCxnSpPr/>
          <p:nvPr/>
        </p:nvCxnSpPr>
        <p:spPr>
          <a:xfrm flipV="1">
            <a:off x="1805374" y="3515262"/>
            <a:ext cx="925547" cy="3"/>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00" name="矩形 199"/>
          <p:cNvSpPr/>
          <p:nvPr/>
        </p:nvSpPr>
        <p:spPr>
          <a:xfrm>
            <a:off x="1773864" y="3248807"/>
            <a:ext cx="1006306" cy="2307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02" name="矩形 201"/>
          <p:cNvSpPr/>
          <p:nvPr/>
        </p:nvSpPr>
        <p:spPr>
          <a:xfrm>
            <a:off x="2681672" y="3248807"/>
            <a:ext cx="98498" cy="867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54" name="矩形 253"/>
          <p:cNvSpPr/>
          <p:nvPr/>
        </p:nvSpPr>
        <p:spPr>
          <a:xfrm>
            <a:off x="4835941" y="1550048"/>
            <a:ext cx="4017809" cy="830997"/>
          </a:xfrm>
          <a:prstGeom prst="rect">
            <a:avLst/>
          </a:prstGeom>
        </p:spPr>
        <p:txBody>
          <a:bodyPr wrap="square">
            <a:spAutoFit/>
          </a:bodyPr>
          <a:lstStyle/>
          <a:p>
            <a:pPr algn="just"/>
            <a:r>
              <a:rPr lang="zh-CN" altLang="en-US"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漏源电压</a:t>
            </a:r>
            <a:r>
              <a:rPr lang="en-US" altLang="zh-CN" sz="2400" b="1" i="1" dirty="0" err="1">
                <a:solidFill>
                  <a:srgbClr val="C00000"/>
                </a:solidFill>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b="1" i="1" baseline="-25000" dirty="0" err="1">
                <a:solidFill>
                  <a:srgbClr val="C00000"/>
                </a:solidFill>
                <a:latin typeface="Times New Roman" panose="02020603050405020304" pitchFamily="18" charset="0"/>
                <a:ea typeface="楷体" panose="02010609060101010101" pitchFamily="49" charset="-122"/>
                <a:cs typeface="Times New Roman" panose="02020603050405020304" pitchFamily="18" charset="0"/>
              </a:rPr>
              <a:t>ds</a:t>
            </a:r>
            <a:r>
              <a:rPr lang="zh-CN" altLang="en-US"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对漏极电流</a:t>
            </a:r>
            <a:r>
              <a:rPr lang="en-US" altLang="zh-CN" sz="2400" b="1" i="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b="1" i="1" baseline="-250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d</a:t>
            </a:r>
            <a:r>
              <a:rPr lang="zh-CN" altLang="en-US"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控制作用</a:t>
            </a:r>
            <a:endParaRPr lang="x-none" sz="2000" b="1" dirty="0">
              <a:solidFill>
                <a:srgbClr val="C00000"/>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255" name="矩形 254"/>
          <p:cNvSpPr/>
          <p:nvPr/>
        </p:nvSpPr>
        <p:spPr>
          <a:xfrm>
            <a:off x="3515941" y="1860986"/>
            <a:ext cx="647976" cy="461665"/>
          </a:xfrm>
          <a:prstGeom prst="rect">
            <a:avLst/>
          </a:prstGeom>
          <a:solidFill>
            <a:schemeClr val="bg1"/>
          </a:solidFill>
        </p:spPr>
        <p:txBody>
          <a:bodyPr wrap="square">
            <a:spAutoFit/>
          </a:bodyPr>
          <a:lstStyle/>
          <a:p>
            <a:r>
              <a:rPr lang="en-US" altLang="zh-CN" sz="2400" b="1" i="1" dirty="0">
                <a:solidFill>
                  <a:schemeClr val="bg1">
                    <a:lumMod val="50000"/>
                  </a:schemeClr>
                </a:solidFill>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b="1" i="1" baseline="-25000" dirty="0">
                <a:solidFill>
                  <a:schemeClr val="bg1">
                    <a:lumMod val="50000"/>
                  </a:schemeClr>
                </a:solidFill>
                <a:latin typeface="Times New Roman" panose="02020603050405020304" pitchFamily="18" charset="0"/>
                <a:ea typeface="楷体" panose="02010609060101010101" pitchFamily="49" charset="-122"/>
                <a:cs typeface="Times New Roman" panose="02020603050405020304" pitchFamily="18" charset="0"/>
              </a:rPr>
              <a:t>d</a:t>
            </a:r>
            <a:endParaRPr lang="x-none" sz="2400" b="1" dirty="0">
              <a:solidFill>
                <a:schemeClr val="bg1">
                  <a:lumMod val="50000"/>
                </a:schemeClr>
              </a:solidFill>
            </a:endParaRPr>
          </a:p>
        </p:txBody>
      </p:sp>
      <p:sp>
        <p:nvSpPr>
          <p:cNvPr id="258" name="Text Box 5"/>
          <p:cNvSpPr txBox="1">
            <a:spLocks noChangeArrowheads="1"/>
          </p:cNvSpPr>
          <p:nvPr/>
        </p:nvSpPr>
        <p:spPr bwMode="auto">
          <a:xfrm>
            <a:off x="207454" y="1143185"/>
            <a:ext cx="51454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pPr eaLnBrk="1" hangingPunct="1"/>
            <a:r>
              <a:rPr lang="en-US" altLang="zh-CN" b="0" u="sng" dirty="0">
                <a:ea typeface="楷体" panose="02010609060101010101" pitchFamily="49" charset="-122"/>
                <a:cs typeface="Times New Roman" panose="02020603050405020304" pitchFamily="18" charset="0"/>
              </a:rPr>
              <a:t>2. MOS</a:t>
            </a:r>
            <a:r>
              <a:rPr lang="zh-CN" altLang="en-US" b="0" u="sng" dirty="0">
                <a:ea typeface="楷体" panose="02010609060101010101" pitchFamily="49" charset="-122"/>
                <a:cs typeface="Times New Roman" panose="02020603050405020304" pitchFamily="18" charset="0"/>
              </a:rPr>
              <a:t>管的输入和输出特性</a:t>
            </a:r>
          </a:p>
        </p:txBody>
      </p:sp>
      <p:pic>
        <p:nvPicPr>
          <p:cNvPr id="260" name="Picture 1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9300" t="7015" r="3424" b="15374"/>
          <a:stretch>
            <a:fillRect/>
          </a:stretch>
        </p:blipFill>
        <p:spPr bwMode="auto">
          <a:xfrm>
            <a:off x="4835941" y="2462508"/>
            <a:ext cx="4279900" cy="3086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862" name="矩形 206861"/>
          <p:cNvSpPr/>
          <p:nvPr/>
        </p:nvSpPr>
        <p:spPr>
          <a:xfrm>
            <a:off x="5370082" y="2912632"/>
            <a:ext cx="923264" cy="646331"/>
          </a:xfrm>
          <a:prstGeom prst="rect">
            <a:avLst/>
          </a:prstGeom>
        </p:spPr>
        <p:txBody>
          <a:bodyPr wrap="square">
            <a:spAutoFit/>
          </a:bodyPr>
          <a:lstStyle/>
          <a:p>
            <a:r>
              <a:rPr lang="zh-CN" altLang="en-US"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可变电阻区</a:t>
            </a:r>
            <a:endParaRPr lang="x-none" dirty="0"/>
          </a:p>
        </p:txBody>
      </p:sp>
      <p:sp>
        <p:nvSpPr>
          <p:cNvPr id="269" name="矩形 268"/>
          <p:cNvSpPr/>
          <p:nvPr/>
        </p:nvSpPr>
        <p:spPr>
          <a:xfrm>
            <a:off x="6342775" y="5213145"/>
            <a:ext cx="923264" cy="369332"/>
          </a:xfrm>
          <a:prstGeom prst="rect">
            <a:avLst/>
          </a:prstGeom>
        </p:spPr>
        <p:txBody>
          <a:bodyPr wrap="square">
            <a:spAutoFit/>
          </a:bodyPr>
          <a:lstStyle/>
          <a:p>
            <a:r>
              <a:rPr lang="zh-CN" altLang="en-US" b="1" dirty="0">
                <a:solidFill>
                  <a:srgbClr val="C00000"/>
                </a:solidFill>
                <a:latin typeface="楷体" panose="02010609060101010101" pitchFamily="49" charset="-122"/>
                <a:ea typeface="楷体" panose="02010609060101010101" pitchFamily="49" charset="-122"/>
                <a:cs typeface="Times New Roman" panose="02020603050405020304" pitchFamily="18" charset="0"/>
              </a:rPr>
              <a:t>截止区</a:t>
            </a:r>
            <a:endParaRPr lang="x-none" b="1" dirty="0">
              <a:solidFill>
                <a:srgbClr val="C00000"/>
              </a:solidFill>
              <a:latin typeface="楷体" panose="02010609060101010101" pitchFamily="49" charset="-122"/>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6" name="TextBox 25"/>
              <p:cNvSpPr txBox="1"/>
              <p:nvPr/>
            </p:nvSpPr>
            <p:spPr>
              <a:xfrm>
                <a:off x="7176289" y="5259221"/>
                <a:ext cx="1498167"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C00000"/>
                              </a:solidFill>
                              <a:latin typeface="Cambria Math" panose="02040503050406030204"/>
                            </a:rPr>
                          </m:ctrlPr>
                        </m:sSubPr>
                        <m:e>
                          <m:r>
                            <a:rPr lang="en-US" sz="2000" b="0" i="1" smtClean="0">
                              <a:solidFill>
                                <a:srgbClr val="C00000"/>
                              </a:solidFill>
                              <a:latin typeface="Cambria Math" panose="02040503050406030204"/>
                            </a:rPr>
                            <m:t>𝑣</m:t>
                          </m:r>
                        </m:e>
                        <m:sub>
                          <m:r>
                            <a:rPr lang="en-US" sz="2000" b="0" i="1" smtClean="0">
                              <a:solidFill>
                                <a:srgbClr val="C00000"/>
                              </a:solidFill>
                              <a:latin typeface="Cambria Math" panose="02040503050406030204" pitchFamily="18" charset="0"/>
                            </a:rPr>
                            <m:t>𝐺𝑆</m:t>
                          </m:r>
                        </m:sub>
                      </m:sSub>
                      <m:r>
                        <a:rPr lang="en-US" sz="2000" b="0" i="1" smtClean="0">
                          <a:solidFill>
                            <a:srgbClr val="C00000"/>
                          </a:solidFill>
                          <a:latin typeface="Cambria Math" panose="02040503050406030204" pitchFamily="18" charset="0"/>
                        </a:rPr>
                        <m:t>&lt;</m:t>
                      </m:r>
                      <m:r>
                        <m:rPr>
                          <m:nor/>
                        </m:rPr>
                        <a:rPr lang="en-US" altLang="zh-CN" sz="2000" b="1" i="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m:t>v</m:t>
                      </m:r>
                      <m:r>
                        <m:rPr>
                          <m:nor/>
                        </m:rPr>
                        <a:rPr lang="en-US" altLang="zh-CN" sz="2000" b="1" i="1" baseline="-250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m:t>gs</m:t>
                      </m:r>
                      <m:r>
                        <m:rPr>
                          <m:nor/>
                        </m:rPr>
                        <a:rPr lang="en-US" altLang="zh-CN" sz="2000" b="1" i="1" baseline="-250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m:t>(</m:t>
                      </m:r>
                      <m:r>
                        <m:rPr>
                          <m:nor/>
                        </m:rPr>
                        <a:rPr lang="en-US" altLang="zh-CN" sz="2000" b="1" i="1" baseline="-250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m:t>th</m:t>
                      </m:r>
                      <m:r>
                        <m:rPr>
                          <m:nor/>
                        </m:rPr>
                        <a:rPr lang="en-US" altLang="zh-CN" sz="2000" b="1" i="1" baseline="-250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m:t>)</m:t>
                      </m:r>
                      <m:r>
                        <m:rPr>
                          <m:nor/>
                        </m:rPr>
                        <a:rPr lang="en-US" altLang="zh-CN" sz="2000" b="1" i="1" baseline="-250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m:t>N</m:t>
                      </m:r>
                    </m:oMath>
                  </m:oMathPara>
                </a14:m>
                <a:endParaRPr lang="x-none" sz="2000" dirty="0">
                  <a:solidFill>
                    <a:srgbClr val="C00000"/>
                  </a:solidFill>
                </a:endParaRPr>
              </a:p>
              <a:p>
                <a:endParaRPr lang="en-US" sz="2000" dirty="0">
                  <a:solidFill>
                    <a:srgbClr val="C00000"/>
                  </a:solidFil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7176289" y="5259221"/>
                <a:ext cx="1498167" cy="615553"/>
              </a:xfrm>
              <a:prstGeom prst="rect">
                <a:avLst/>
              </a:prstGeom>
              <a:blipFill rotWithShape="1">
                <a:blip r:embed="rId5"/>
                <a:stretch>
                  <a:fillRect l="-10" t="-25" r="24" b="63"/>
                </a:stretch>
              </a:blipFill>
            </p:spPr>
            <p:txBody>
              <a:bodyPr/>
              <a:lstStyle/>
              <a:p>
                <a:r>
                  <a:rPr lang="zh-CN" altLang="en-US">
                    <a:noFill/>
                  </a:rPr>
                  <a:t> </a:t>
                </a:r>
              </a:p>
            </p:txBody>
          </p:sp>
        </mc:Fallback>
      </mc:AlternateContent>
      <p:sp>
        <p:nvSpPr>
          <p:cNvPr id="31" name="矩形 30"/>
          <p:cNvSpPr/>
          <p:nvPr/>
        </p:nvSpPr>
        <p:spPr>
          <a:xfrm>
            <a:off x="1470647" y="2183108"/>
            <a:ext cx="497231" cy="279400"/>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cxnSp>
        <p:nvCxnSpPr>
          <p:cNvPr id="39" name="直接箭头连接符 38"/>
          <p:cNvCxnSpPr/>
          <p:nvPr/>
        </p:nvCxnSpPr>
        <p:spPr>
          <a:xfrm flipH="1">
            <a:off x="5040709" y="3858079"/>
            <a:ext cx="1042437" cy="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H="1" flipV="1">
            <a:off x="5040710" y="4005558"/>
            <a:ext cx="791004" cy="412438"/>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4013588" y="3635081"/>
            <a:ext cx="1137191" cy="646331"/>
          </a:xfrm>
          <a:prstGeom prst="rect">
            <a:avLst/>
          </a:prstGeom>
        </p:spPr>
        <p:txBody>
          <a:bodyPr wrap="square">
            <a:spAutoFit/>
          </a:bodyPr>
          <a:lstStyle/>
          <a:p>
            <a:r>
              <a:rPr lang="en-US" altLang="zh-CN" b="1" i="1" dirty="0" err="1">
                <a:solidFill>
                  <a:srgbClr val="C00000"/>
                </a:solidFill>
                <a:latin typeface="Times New Roman" panose="02020603050405020304" pitchFamily="18" charset="0"/>
                <a:ea typeface="楷体" panose="02010609060101010101" pitchFamily="49" charset="-122"/>
                <a:cs typeface="Times New Roman" panose="02020603050405020304" pitchFamily="18" charset="0"/>
              </a:rPr>
              <a:t>v</a:t>
            </a:r>
            <a:r>
              <a:rPr lang="en-US" altLang="zh-CN" b="1" i="1" baseline="-25000" dirty="0" err="1">
                <a:solidFill>
                  <a:srgbClr val="C00000"/>
                </a:solidFill>
                <a:latin typeface="Times New Roman" panose="02020603050405020304" pitchFamily="18" charset="0"/>
                <a:ea typeface="楷体" panose="02010609060101010101" pitchFamily="49" charset="-122"/>
                <a:cs typeface="Times New Roman" panose="02020603050405020304" pitchFamily="18" charset="0"/>
              </a:rPr>
              <a:t>gs</a:t>
            </a:r>
            <a:r>
              <a:rPr lang="zh-CN" altLang="en-US"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对</a:t>
            </a:r>
            <a:r>
              <a:rPr lang="en-US" altLang="zh-CN" b="1" i="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i</a:t>
            </a:r>
            <a:r>
              <a:rPr lang="en-US" altLang="zh-CN" b="1" i="1" baseline="-250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d</a:t>
            </a:r>
            <a:r>
              <a:rPr lang="zh-CN" altLang="en-US"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的控制作用</a:t>
            </a:r>
            <a:endParaRPr lang="x-none" dirty="0"/>
          </a:p>
        </p:txBody>
      </p:sp>
      <p:sp>
        <p:nvSpPr>
          <p:cNvPr id="2" name="矩形 1"/>
          <p:cNvSpPr/>
          <p:nvPr/>
        </p:nvSpPr>
        <p:spPr>
          <a:xfrm>
            <a:off x="8395073" y="4780313"/>
            <a:ext cx="832279" cy="400110"/>
          </a:xfrm>
          <a:prstGeom prst="rect">
            <a:avLst/>
          </a:prstGeom>
        </p:spPr>
        <p:txBody>
          <a:bodyPr wrap="none">
            <a:spAutoFit/>
          </a:bodyPr>
          <a:lstStyle/>
          <a:p>
            <a:r>
              <a:rPr lang="en-US" altLang="zh-CN" sz="2000" b="1" i="1" dirty="0" err="1">
                <a:latin typeface="Times New Roman" panose="02020603050405020304" pitchFamily="18" charset="0"/>
                <a:ea typeface="楷体" panose="02010609060101010101" pitchFamily="49" charset="-122"/>
                <a:cs typeface="Times New Roman" panose="02020603050405020304" pitchFamily="18" charset="0"/>
              </a:rPr>
              <a:t>v</a:t>
            </a:r>
            <a:r>
              <a:rPr lang="en-US" altLang="zh-CN" sz="2000" b="1" i="1" baseline="-25000" dirty="0" err="1">
                <a:latin typeface="Times New Roman" panose="02020603050405020304" pitchFamily="18" charset="0"/>
                <a:ea typeface="楷体" panose="02010609060101010101" pitchFamily="49" charset="-122"/>
                <a:cs typeface="Times New Roman" panose="02020603050405020304" pitchFamily="18" charset="0"/>
              </a:rPr>
              <a:t>gs</a:t>
            </a:r>
            <a:r>
              <a:rPr lang="en-US" altLang="zh-CN" sz="2000" b="1" i="1" baseline="-25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b="1" i="1" baseline="-25000" dirty="0" err="1">
                <a:latin typeface="Times New Roman" panose="02020603050405020304" pitchFamily="18" charset="0"/>
                <a:ea typeface="楷体" panose="02010609060101010101" pitchFamily="49" charset="-122"/>
                <a:cs typeface="Times New Roman" panose="02020603050405020304" pitchFamily="18" charset="0"/>
              </a:rPr>
              <a:t>th</a:t>
            </a:r>
            <a:r>
              <a:rPr lang="en-US" altLang="zh-CN" sz="2000" b="1" i="1" baseline="-25000" dirty="0">
                <a:latin typeface="Times New Roman" panose="02020603050405020304" pitchFamily="18" charset="0"/>
                <a:ea typeface="楷体" panose="02010609060101010101" pitchFamily="49" charset="-122"/>
                <a:cs typeface="Times New Roman" panose="02020603050405020304" pitchFamily="18" charset="0"/>
              </a:rPr>
              <a:t>)N</a:t>
            </a:r>
            <a:endParaRPr lang="x-none"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4"/>
                                        </p:tgtEl>
                                        <p:attrNameLst>
                                          <p:attrName>style.visibility</p:attrName>
                                        </p:attrNameLst>
                                      </p:cBhvr>
                                      <p:to>
                                        <p:strVal val="visible"/>
                                      </p:to>
                                    </p:set>
                                    <p:animEffect transition="in" filter="fade">
                                      <p:cBhvr>
                                        <p:cTn id="7" dur="500"/>
                                        <p:tgtEl>
                                          <p:spTgt spid="25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6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9"/>
                                        </p:tgtEl>
                                        <p:attrNameLst>
                                          <p:attrName>style.visibility</p:attrName>
                                        </p:attrNameLst>
                                      </p:cBhvr>
                                      <p:to>
                                        <p:strVal val="visible"/>
                                      </p:to>
                                    </p:set>
                                    <p:animEffect transition="in" filter="fade">
                                      <p:cBhvr>
                                        <p:cTn id="18" dur="500"/>
                                        <p:tgtEl>
                                          <p:spTgt spid="9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down)">
                                      <p:cBhvr>
                                        <p:cTn id="23" dur="250"/>
                                        <p:tgtEl>
                                          <p:spTgt spid="3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97"/>
                                        </p:tgtEl>
                                        <p:attrNameLst>
                                          <p:attrName>style.visibility</p:attrName>
                                        </p:attrNameLst>
                                      </p:cBhvr>
                                      <p:to>
                                        <p:strVal val="visible"/>
                                      </p:to>
                                    </p:set>
                                    <p:animEffect transition="in" filter="wipe(down)">
                                      <p:cBhvr>
                                        <p:cTn id="28" dur="250"/>
                                        <p:tgtEl>
                                          <p:spTgt spid="197"/>
                                        </p:tgtEl>
                                      </p:cBhvr>
                                    </p:animEffect>
                                  </p:childTnLst>
                                </p:cTn>
                              </p:par>
                              <p:par>
                                <p:cTn id="29" presetID="16" presetClass="entr" presetSubtype="21"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barn(inVertical)">
                                      <p:cBhvr>
                                        <p:cTn id="31" dur="500"/>
                                        <p:tgtEl>
                                          <p:spTgt spid="39"/>
                                        </p:tgtEl>
                                      </p:cBhvr>
                                    </p:animEffect>
                                  </p:childTnLst>
                                </p:cTn>
                              </p:par>
                              <p:par>
                                <p:cTn id="32" presetID="16" presetClass="entr" presetSubtype="21" fill="hold"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barn(inVertical)">
                                      <p:cBhvr>
                                        <p:cTn id="34" dur="500"/>
                                        <p:tgtEl>
                                          <p:spTgt spid="4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06862"/>
                                        </p:tgtEl>
                                        <p:attrNameLst>
                                          <p:attrName>style.visibility</p:attrName>
                                        </p:attrNameLst>
                                      </p:cBhvr>
                                      <p:to>
                                        <p:strVal val="visible"/>
                                      </p:to>
                                    </p:set>
                                    <p:animEffect transition="in" filter="fade">
                                      <p:cBhvr>
                                        <p:cTn id="42" dur="500"/>
                                        <p:tgtEl>
                                          <p:spTgt spid="2068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97" grpId="0" animBg="1"/>
      <p:bldP spid="254" grpId="0"/>
      <p:bldP spid="206862" grpId="0"/>
      <p:bldP spid="269" grpId="0"/>
      <p:bldP spid="26" grpId="0"/>
      <p:bldP spid="31" grpId="0" animBg="1"/>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2"/>
          <p:cNvSpPr>
            <a:spLocks noChangeArrowheads="1"/>
          </p:cNvSpPr>
          <p:nvPr/>
        </p:nvSpPr>
        <p:spPr bwMode="auto">
          <a:xfrm>
            <a:off x="4163917" y="88136"/>
            <a:ext cx="454828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algn="l"/>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3.3.1 MOS</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管的开关特性</a:t>
            </a:r>
          </a:p>
        </p:txBody>
      </p:sp>
      <p:sp>
        <p:nvSpPr>
          <p:cNvPr id="99" name="矩形 98"/>
          <p:cNvSpPr/>
          <p:nvPr/>
        </p:nvSpPr>
        <p:spPr>
          <a:xfrm>
            <a:off x="348415" y="5657671"/>
            <a:ext cx="8104752" cy="1200329"/>
          </a:xfrm>
          <a:prstGeom prst="rect">
            <a:avLst/>
          </a:prstGeom>
        </p:spPr>
        <p:txBody>
          <a:bodyPr wrap="square">
            <a:spAutoFit/>
          </a:bodyPr>
          <a:lstStyle/>
          <a:p>
            <a:pPr algn="just"/>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随</a:t>
            </a:r>
            <a:r>
              <a:rPr lang="en-US" altLang="zh-CN" sz="2400" i="1" dirty="0" err="1">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i="1" baseline="-25000" dirty="0" err="1">
                <a:latin typeface="Times New Roman" panose="02020603050405020304" pitchFamily="18" charset="0"/>
                <a:ea typeface="楷体" panose="02010609060101010101" pitchFamily="49" charset="-122"/>
                <a:cs typeface="Times New Roman" panose="02020603050405020304" pitchFamily="18" charset="0"/>
              </a:rPr>
              <a:t>ds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升高，源极和漏极间的电势差对导电沟道的影响逐渐增加，导致沟道成</a:t>
            </a:r>
            <a:r>
              <a:rPr lang="zh-CN" altLang="en-US"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楔形</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分布，最终出现沟道夹断，进入</a:t>
            </a:r>
            <a:r>
              <a:rPr lang="zh-CN" altLang="en-US"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饱和区（恒流区）</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。此时</a:t>
            </a:r>
            <a:r>
              <a:rPr lang="en-US" altLang="zh-CN" sz="2400" i="1" dirty="0">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i="1" baseline="-25000" dirty="0">
                <a:latin typeface="Times New Roman" panose="02020603050405020304" pitchFamily="18" charset="0"/>
                <a:ea typeface="楷体" panose="02010609060101010101" pitchFamily="49" charset="-122"/>
                <a:cs typeface="Times New Roman" panose="02020603050405020304" pitchFamily="18" charset="0"/>
              </a:rPr>
              <a:t>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基本由</a:t>
            </a:r>
            <a:r>
              <a:rPr lang="en-US" altLang="zh-CN" sz="2400" i="1" dirty="0" err="1">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i="1" baseline="-25000" dirty="0" err="1">
                <a:latin typeface="Times New Roman" panose="02020603050405020304" pitchFamily="18" charset="0"/>
                <a:ea typeface="楷体" panose="02010609060101010101" pitchFamily="49" charset="-122"/>
                <a:cs typeface="Times New Roman" panose="02020603050405020304" pitchFamily="18" charset="0"/>
              </a:rPr>
              <a:t>gs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决定。</a:t>
            </a:r>
            <a:endParaRPr lang="x-none" sz="2400" dirty="0">
              <a:latin typeface="楷体" panose="02010609060101010101" pitchFamily="49" charset="-122"/>
              <a:ea typeface="楷体" panose="02010609060101010101" pitchFamily="49" charset="-122"/>
              <a:cs typeface="Times New Roman" panose="02020603050405020304" pitchFamily="18" charset="0"/>
            </a:endParaRPr>
          </a:p>
        </p:txBody>
      </p:sp>
      <p:sp>
        <p:nvSpPr>
          <p:cNvPr id="142" name="矩形 141"/>
          <p:cNvSpPr/>
          <p:nvPr/>
        </p:nvSpPr>
        <p:spPr>
          <a:xfrm>
            <a:off x="7848188" y="1035752"/>
            <a:ext cx="475291" cy="6306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pic>
        <p:nvPicPr>
          <p:cNvPr id="14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666" t="5154"/>
          <a:stretch>
            <a:fillRect/>
          </a:stretch>
        </p:blipFill>
        <p:spPr bwMode="auto">
          <a:xfrm>
            <a:off x="17237" y="1730913"/>
            <a:ext cx="4383554" cy="3695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6" name="矩形 145"/>
          <p:cNvSpPr/>
          <p:nvPr/>
        </p:nvSpPr>
        <p:spPr>
          <a:xfrm>
            <a:off x="1509627" y="2221866"/>
            <a:ext cx="497231" cy="279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80" name="矩形 179"/>
          <p:cNvSpPr/>
          <p:nvPr/>
        </p:nvSpPr>
        <p:spPr>
          <a:xfrm>
            <a:off x="3794099" y="2403901"/>
            <a:ext cx="877163" cy="369332"/>
          </a:xfrm>
          <a:prstGeom prst="rect">
            <a:avLst/>
          </a:prstGeom>
          <a:solidFill>
            <a:schemeClr val="bg1"/>
          </a:solidFill>
        </p:spPr>
        <p:txBody>
          <a:bodyPr wrap="none">
            <a:spAutoFit/>
          </a:bodyPr>
          <a:lstStyle/>
          <a:p>
            <a:r>
              <a:rPr lang="zh-CN" altLang="en-US" b="1" dirty="0">
                <a:solidFill>
                  <a:schemeClr val="tx1">
                    <a:lumMod val="50000"/>
                    <a:lumOff val="50000"/>
                  </a:schemeClr>
                </a:solidFill>
                <a:latin typeface="楷体" panose="02010609060101010101" pitchFamily="49" charset="-122"/>
                <a:ea typeface="楷体" panose="02010609060101010101" pitchFamily="49" charset="-122"/>
              </a:rPr>
              <a:t>绝缘层</a:t>
            </a:r>
            <a:endParaRPr lang="x-none"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181" name="矩形 180"/>
          <p:cNvSpPr/>
          <p:nvPr/>
        </p:nvSpPr>
        <p:spPr>
          <a:xfrm>
            <a:off x="924071" y="2381045"/>
            <a:ext cx="646331" cy="369332"/>
          </a:xfrm>
          <a:prstGeom prst="rect">
            <a:avLst/>
          </a:prstGeom>
        </p:spPr>
        <p:txBody>
          <a:bodyPr wrap="none">
            <a:spAutoFit/>
          </a:bodyPr>
          <a:lstStyle/>
          <a:p>
            <a:r>
              <a:rPr lang="zh-CN" altLang="en-US" b="1" dirty="0">
                <a:solidFill>
                  <a:schemeClr val="tx1">
                    <a:lumMod val="50000"/>
                    <a:lumOff val="50000"/>
                  </a:schemeClr>
                </a:solidFill>
                <a:latin typeface="楷体" panose="02010609060101010101" pitchFamily="49" charset="-122"/>
                <a:ea typeface="楷体" panose="02010609060101010101" pitchFamily="49" charset="-122"/>
              </a:rPr>
              <a:t>源极</a:t>
            </a:r>
            <a:endParaRPr lang="x-none"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182" name="矩形 181"/>
          <p:cNvSpPr/>
          <p:nvPr/>
        </p:nvSpPr>
        <p:spPr>
          <a:xfrm>
            <a:off x="1949536" y="2408858"/>
            <a:ext cx="646331" cy="369332"/>
          </a:xfrm>
          <a:prstGeom prst="rect">
            <a:avLst/>
          </a:prstGeom>
        </p:spPr>
        <p:txBody>
          <a:bodyPr wrap="none">
            <a:spAutoFit/>
          </a:bodyPr>
          <a:lstStyle/>
          <a:p>
            <a:r>
              <a:rPr lang="zh-CN" altLang="en-US" b="1" dirty="0">
                <a:solidFill>
                  <a:schemeClr val="tx1">
                    <a:lumMod val="50000"/>
                    <a:lumOff val="50000"/>
                  </a:schemeClr>
                </a:solidFill>
                <a:latin typeface="楷体" panose="02010609060101010101" pitchFamily="49" charset="-122"/>
                <a:ea typeface="楷体" panose="02010609060101010101" pitchFamily="49" charset="-122"/>
              </a:rPr>
              <a:t>栅极</a:t>
            </a:r>
            <a:endParaRPr lang="x-none"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183" name="矩形 182"/>
          <p:cNvSpPr/>
          <p:nvPr/>
        </p:nvSpPr>
        <p:spPr>
          <a:xfrm>
            <a:off x="2991565" y="2408858"/>
            <a:ext cx="646331" cy="369332"/>
          </a:xfrm>
          <a:prstGeom prst="rect">
            <a:avLst/>
          </a:prstGeom>
        </p:spPr>
        <p:txBody>
          <a:bodyPr wrap="none">
            <a:spAutoFit/>
          </a:bodyPr>
          <a:lstStyle/>
          <a:p>
            <a:r>
              <a:rPr lang="zh-CN" altLang="en-US" b="1" dirty="0">
                <a:solidFill>
                  <a:schemeClr val="tx1">
                    <a:lumMod val="50000"/>
                    <a:lumOff val="50000"/>
                  </a:schemeClr>
                </a:solidFill>
                <a:latin typeface="楷体" panose="02010609060101010101" pitchFamily="49" charset="-122"/>
                <a:ea typeface="楷体" panose="02010609060101010101" pitchFamily="49" charset="-122"/>
              </a:rPr>
              <a:t>漏极</a:t>
            </a:r>
            <a:endParaRPr lang="x-none"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184" name="矩形 183"/>
          <p:cNvSpPr/>
          <p:nvPr/>
        </p:nvSpPr>
        <p:spPr>
          <a:xfrm>
            <a:off x="1095183" y="3713977"/>
            <a:ext cx="1114408" cy="369332"/>
          </a:xfrm>
          <a:prstGeom prst="rect">
            <a:avLst/>
          </a:prstGeom>
        </p:spPr>
        <p:txBody>
          <a:bodyPr wrap="none">
            <a:spAutoFit/>
          </a:bodyPr>
          <a:lstStyle/>
          <a:p>
            <a:r>
              <a:rPr lang="zh-CN" altLang="en-US" b="1" dirty="0">
                <a:solidFill>
                  <a:schemeClr val="tx1">
                    <a:lumMod val="50000"/>
                    <a:lumOff val="50000"/>
                  </a:schemeClr>
                </a:solidFill>
                <a:latin typeface="楷体" panose="02010609060101010101" pitchFamily="49" charset="-122"/>
                <a:ea typeface="楷体" panose="02010609060101010101" pitchFamily="49" charset="-122"/>
              </a:rPr>
              <a:t>导电沟道</a:t>
            </a:r>
            <a:endParaRPr lang="x-none"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192" name="矩形 191"/>
          <p:cNvSpPr/>
          <p:nvPr/>
        </p:nvSpPr>
        <p:spPr>
          <a:xfrm>
            <a:off x="2040718" y="1871683"/>
            <a:ext cx="475291" cy="2308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96" name="矩形 195"/>
          <p:cNvSpPr/>
          <p:nvPr/>
        </p:nvSpPr>
        <p:spPr>
          <a:xfrm>
            <a:off x="1481386" y="2017364"/>
            <a:ext cx="647976" cy="461665"/>
          </a:xfrm>
          <a:prstGeom prst="rect">
            <a:avLst/>
          </a:prstGeom>
          <a:noFill/>
        </p:spPr>
        <p:txBody>
          <a:bodyPr wrap="square">
            <a:spAutoFit/>
          </a:bodyPr>
          <a:lstStyle/>
          <a:p>
            <a:r>
              <a:rPr lang="en-US" altLang="zh-CN" sz="2400" b="1" i="1" dirty="0" err="1">
                <a:solidFill>
                  <a:schemeClr val="bg1">
                    <a:lumMod val="50000"/>
                  </a:schemeClr>
                </a:solidFill>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b="1" i="1" baseline="-25000" dirty="0" err="1">
                <a:solidFill>
                  <a:schemeClr val="bg1">
                    <a:lumMod val="50000"/>
                  </a:schemeClr>
                </a:solidFill>
                <a:latin typeface="Times New Roman" panose="02020603050405020304" pitchFamily="18" charset="0"/>
                <a:ea typeface="楷体" panose="02010609060101010101" pitchFamily="49" charset="-122"/>
                <a:cs typeface="Times New Roman" panose="02020603050405020304" pitchFamily="18" charset="0"/>
              </a:rPr>
              <a:t>gs</a:t>
            </a:r>
            <a:endParaRPr lang="x-none" sz="2400" b="1" dirty="0">
              <a:solidFill>
                <a:schemeClr val="bg1">
                  <a:lumMod val="50000"/>
                </a:schemeClr>
              </a:solidFill>
            </a:endParaRPr>
          </a:p>
        </p:txBody>
      </p:sp>
      <p:sp>
        <p:nvSpPr>
          <p:cNvPr id="143" name="矩形 142"/>
          <p:cNvSpPr/>
          <p:nvPr/>
        </p:nvSpPr>
        <p:spPr>
          <a:xfrm>
            <a:off x="2024825" y="1698001"/>
            <a:ext cx="549346" cy="461665"/>
          </a:xfrm>
          <a:prstGeom prst="rect">
            <a:avLst/>
          </a:prstGeom>
          <a:noFill/>
        </p:spPr>
        <p:txBody>
          <a:bodyPr wrap="square">
            <a:spAutoFit/>
          </a:bodyPr>
          <a:lstStyle/>
          <a:p>
            <a:r>
              <a:rPr lang="en-US" altLang="zh-CN" sz="2400" b="1" i="1" dirty="0" err="1">
                <a:solidFill>
                  <a:schemeClr val="bg1">
                    <a:lumMod val="50000"/>
                  </a:schemeClr>
                </a:solidFill>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b="1" i="1" baseline="-25000" dirty="0" err="1">
                <a:solidFill>
                  <a:schemeClr val="bg1">
                    <a:lumMod val="50000"/>
                  </a:schemeClr>
                </a:solidFill>
                <a:latin typeface="Times New Roman" panose="02020603050405020304" pitchFamily="18" charset="0"/>
                <a:ea typeface="楷体" panose="02010609060101010101" pitchFamily="49" charset="-122"/>
                <a:cs typeface="Times New Roman" panose="02020603050405020304" pitchFamily="18" charset="0"/>
              </a:rPr>
              <a:t>ds</a:t>
            </a:r>
            <a:endParaRPr lang="x-none" sz="2400" b="1" dirty="0">
              <a:solidFill>
                <a:schemeClr val="bg1">
                  <a:lumMod val="50000"/>
                </a:schemeClr>
              </a:solidFill>
            </a:endParaRPr>
          </a:p>
        </p:txBody>
      </p:sp>
      <p:cxnSp>
        <p:nvCxnSpPr>
          <p:cNvPr id="206853" name="直接连接符 206852"/>
          <p:cNvCxnSpPr/>
          <p:nvPr/>
        </p:nvCxnSpPr>
        <p:spPr>
          <a:xfrm flipV="1">
            <a:off x="1805374" y="3248807"/>
            <a:ext cx="895493" cy="266456"/>
          </a:xfrm>
          <a:prstGeom prst="line">
            <a:avLst/>
          </a:prstGeom>
          <a:ln w="28575">
            <a:solidFill>
              <a:srgbClr val="C00000"/>
            </a:solidFill>
            <a:tailEnd type="oval"/>
          </a:ln>
        </p:spPr>
        <p:style>
          <a:lnRef idx="1">
            <a:schemeClr val="accent1"/>
          </a:lnRef>
          <a:fillRef idx="0">
            <a:schemeClr val="accent1"/>
          </a:fillRef>
          <a:effectRef idx="0">
            <a:schemeClr val="accent1"/>
          </a:effectRef>
          <a:fontRef idx="minor">
            <a:schemeClr val="tx1"/>
          </a:fontRef>
        </p:style>
      </p:cxnSp>
      <p:sp>
        <p:nvSpPr>
          <p:cNvPr id="200" name="矩形 199"/>
          <p:cNvSpPr/>
          <p:nvPr/>
        </p:nvSpPr>
        <p:spPr>
          <a:xfrm>
            <a:off x="1773864" y="3248807"/>
            <a:ext cx="98498" cy="2307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54" name="矩形 253"/>
          <p:cNvSpPr/>
          <p:nvPr/>
        </p:nvSpPr>
        <p:spPr>
          <a:xfrm>
            <a:off x="4835941" y="1550048"/>
            <a:ext cx="4017809" cy="830997"/>
          </a:xfrm>
          <a:prstGeom prst="rect">
            <a:avLst/>
          </a:prstGeom>
        </p:spPr>
        <p:txBody>
          <a:bodyPr wrap="square">
            <a:spAutoFit/>
          </a:bodyPr>
          <a:lstStyle/>
          <a:p>
            <a:pPr algn="just"/>
            <a:r>
              <a:rPr lang="zh-CN" altLang="en-US"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漏源电压</a:t>
            </a:r>
            <a:r>
              <a:rPr lang="en-US" altLang="zh-CN" sz="2400" b="1" i="1" dirty="0" err="1">
                <a:solidFill>
                  <a:srgbClr val="C00000"/>
                </a:solidFill>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b="1" i="1" baseline="-25000" dirty="0" err="1">
                <a:solidFill>
                  <a:srgbClr val="C00000"/>
                </a:solidFill>
                <a:latin typeface="Times New Roman" panose="02020603050405020304" pitchFamily="18" charset="0"/>
                <a:ea typeface="楷体" panose="02010609060101010101" pitchFamily="49" charset="-122"/>
                <a:cs typeface="Times New Roman" panose="02020603050405020304" pitchFamily="18" charset="0"/>
              </a:rPr>
              <a:t>ds</a:t>
            </a:r>
            <a:r>
              <a:rPr lang="zh-CN" altLang="en-US"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的对漏极电流</a:t>
            </a:r>
            <a:r>
              <a:rPr lang="en-US" altLang="zh-CN" sz="2400" b="1" i="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b="1" i="1" baseline="-250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d</a:t>
            </a:r>
            <a:r>
              <a:rPr lang="zh-CN" altLang="en-US"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控制作用</a:t>
            </a:r>
            <a:endParaRPr lang="x-none" sz="2000" b="1" dirty="0">
              <a:solidFill>
                <a:srgbClr val="C00000"/>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255" name="矩形 254"/>
          <p:cNvSpPr/>
          <p:nvPr/>
        </p:nvSpPr>
        <p:spPr>
          <a:xfrm>
            <a:off x="3515941" y="1860986"/>
            <a:ext cx="647976" cy="461665"/>
          </a:xfrm>
          <a:prstGeom prst="rect">
            <a:avLst/>
          </a:prstGeom>
          <a:solidFill>
            <a:schemeClr val="bg1"/>
          </a:solidFill>
        </p:spPr>
        <p:txBody>
          <a:bodyPr wrap="square">
            <a:spAutoFit/>
          </a:bodyPr>
          <a:lstStyle/>
          <a:p>
            <a:r>
              <a:rPr lang="en-US" altLang="zh-CN" sz="2400" b="1" i="1" dirty="0">
                <a:solidFill>
                  <a:schemeClr val="bg1">
                    <a:lumMod val="50000"/>
                  </a:schemeClr>
                </a:solidFill>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b="1" i="1" baseline="-25000" dirty="0">
                <a:solidFill>
                  <a:schemeClr val="bg1">
                    <a:lumMod val="50000"/>
                  </a:schemeClr>
                </a:solidFill>
                <a:latin typeface="Times New Roman" panose="02020603050405020304" pitchFamily="18" charset="0"/>
                <a:ea typeface="楷体" panose="02010609060101010101" pitchFamily="49" charset="-122"/>
                <a:cs typeface="Times New Roman" panose="02020603050405020304" pitchFamily="18" charset="0"/>
              </a:rPr>
              <a:t>d</a:t>
            </a:r>
            <a:endParaRPr lang="x-none" sz="2400" b="1" dirty="0">
              <a:solidFill>
                <a:schemeClr val="bg1">
                  <a:lumMod val="50000"/>
                </a:schemeClr>
              </a:solidFill>
            </a:endParaRPr>
          </a:p>
        </p:txBody>
      </p:sp>
      <p:sp>
        <p:nvSpPr>
          <p:cNvPr id="258" name="Text Box 5"/>
          <p:cNvSpPr txBox="1">
            <a:spLocks noChangeArrowheads="1"/>
          </p:cNvSpPr>
          <p:nvPr/>
        </p:nvSpPr>
        <p:spPr bwMode="auto">
          <a:xfrm>
            <a:off x="207454" y="1143185"/>
            <a:ext cx="51454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pPr eaLnBrk="1" hangingPunct="1"/>
            <a:r>
              <a:rPr lang="en-US" altLang="zh-CN" b="0" u="sng" dirty="0">
                <a:ea typeface="楷体" panose="02010609060101010101" pitchFamily="49" charset="-122"/>
                <a:cs typeface="Times New Roman" panose="02020603050405020304" pitchFamily="18" charset="0"/>
              </a:rPr>
              <a:t>2. MOS</a:t>
            </a:r>
            <a:r>
              <a:rPr lang="zh-CN" altLang="en-US" b="0" u="sng" dirty="0">
                <a:ea typeface="楷体" panose="02010609060101010101" pitchFamily="49" charset="-122"/>
                <a:cs typeface="Times New Roman" panose="02020603050405020304" pitchFamily="18" charset="0"/>
              </a:rPr>
              <a:t>管的输入和输出特性</a:t>
            </a:r>
          </a:p>
        </p:txBody>
      </p:sp>
      <p:pic>
        <p:nvPicPr>
          <p:cNvPr id="260" name="Picture 1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9300" t="7015" r="3424" b="15374"/>
          <a:stretch>
            <a:fillRect/>
          </a:stretch>
        </p:blipFill>
        <p:spPr bwMode="auto">
          <a:xfrm>
            <a:off x="4835941" y="2462508"/>
            <a:ext cx="4279900" cy="3086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矩形 24"/>
          <p:cNvSpPr/>
          <p:nvPr/>
        </p:nvSpPr>
        <p:spPr>
          <a:xfrm>
            <a:off x="2153152" y="3364165"/>
            <a:ext cx="649537" cy="369332"/>
          </a:xfrm>
          <a:prstGeom prst="rect">
            <a:avLst/>
          </a:prstGeom>
        </p:spPr>
        <p:txBody>
          <a:bodyPr wrap="none">
            <a:spAutoFit/>
          </a:bodyPr>
          <a:lstStyle/>
          <a:p>
            <a:r>
              <a:rPr lang="zh-CN" altLang="en-US" b="1" dirty="0">
                <a:solidFill>
                  <a:srgbClr val="C00000"/>
                </a:solidFill>
                <a:latin typeface="楷体" panose="02010609060101010101" pitchFamily="49" charset="-122"/>
                <a:ea typeface="楷体" panose="02010609060101010101" pitchFamily="49" charset="-122"/>
              </a:rPr>
              <a:t>夹断</a:t>
            </a:r>
            <a:endParaRPr lang="x-none" b="1" dirty="0">
              <a:solidFill>
                <a:srgbClr val="C00000"/>
              </a:solidFill>
              <a:latin typeface="楷体" panose="02010609060101010101" pitchFamily="49" charset="-122"/>
              <a:ea typeface="楷体" panose="02010609060101010101" pitchFamily="49" charset="-122"/>
            </a:endParaRPr>
          </a:p>
        </p:txBody>
      </p:sp>
      <p:sp>
        <p:nvSpPr>
          <p:cNvPr id="28" name="矩形 27"/>
          <p:cNvSpPr/>
          <p:nvPr/>
        </p:nvSpPr>
        <p:spPr>
          <a:xfrm>
            <a:off x="6388358" y="3294858"/>
            <a:ext cx="989973" cy="369332"/>
          </a:xfrm>
          <a:prstGeom prst="rect">
            <a:avLst/>
          </a:prstGeom>
        </p:spPr>
        <p:txBody>
          <a:bodyPr wrap="square">
            <a:spAutoFit/>
          </a:bodyPr>
          <a:lstStyle/>
          <a:p>
            <a:r>
              <a:rPr lang="zh-CN" altLang="en-US" b="1" dirty="0">
                <a:solidFill>
                  <a:srgbClr val="C00000"/>
                </a:solidFill>
                <a:latin typeface="楷体" panose="02010609060101010101" pitchFamily="49" charset="-122"/>
                <a:ea typeface="楷体" panose="02010609060101010101" pitchFamily="49" charset="-122"/>
                <a:cs typeface="Times New Roman" panose="02020603050405020304" pitchFamily="18" charset="0"/>
              </a:rPr>
              <a:t>夹断点</a:t>
            </a:r>
            <a:endParaRPr lang="x-none" b="1" dirty="0">
              <a:solidFill>
                <a:srgbClr val="C00000"/>
              </a:solidFill>
              <a:latin typeface="楷体" panose="02010609060101010101" pitchFamily="49" charset="-122"/>
              <a:ea typeface="楷体" panose="02010609060101010101" pitchFamily="49" charset="-122"/>
              <a:cs typeface="Times New Roman" panose="02020603050405020304" pitchFamily="18" charset="0"/>
            </a:endParaRPr>
          </a:p>
        </p:txBody>
      </p:sp>
      <p:cxnSp>
        <p:nvCxnSpPr>
          <p:cNvPr id="29" name="直接连接符 28"/>
          <p:cNvCxnSpPr/>
          <p:nvPr/>
        </p:nvCxnSpPr>
        <p:spPr>
          <a:xfrm>
            <a:off x="6490983" y="3315640"/>
            <a:ext cx="6671" cy="20782"/>
          </a:xfrm>
          <a:prstGeom prst="line">
            <a:avLst/>
          </a:prstGeom>
          <a:ln w="28575">
            <a:solidFill>
              <a:srgbClr val="C00000"/>
            </a:solidFill>
            <a:tailEnd type="ova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5242341" y="3192097"/>
            <a:ext cx="923264" cy="646331"/>
          </a:xfrm>
          <a:prstGeom prst="rect">
            <a:avLst/>
          </a:prstGeom>
        </p:spPr>
        <p:txBody>
          <a:bodyPr wrap="square">
            <a:spAutoFit/>
          </a:bodyPr>
          <a:lstStyle/>
          <a:p>
            <a:r>
              <a:rPr lang="zh-CN" altLang="en-US"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可变电阻区</a:t>
            </a:r>
            <a:endParaRPr lang="x-none" dirty="0"/>
          </a:p>
        </p:txBody>
      </p:sp>
      <p:sp>
        <p:nvSpPr>
          <p:cNvPr id="38" name="矩形 37"/>
          <p:cNvSpPr/>
          <p:nvPr/>
        </p:nvSpPr>
        <p:spPr>
          <a:xfrm>
            <a:off x="7255670" y="3394013"/>
            <a:ext cx="923264" cy="369332"/>
          </a:xfrm>
          <a:prstGeom prst="rect">
            <a:avLst/>
          </a:prstGeom>
        </p:spPr>
        <p:txBody>
          <a:bodyPr wrap="square">
            <a:spAutoFit/>
          </a:bodyPr>
          <a:lstStyle/>
          <a:p>
            <a:r>
              <a:rPr lang="zh-CN" altLang="en-US" b="1" dirty="0">
                <a:solidFill>
                  <a:srgbClr val="C00000"/>
                </a:solidFill>
                <a:latin typeface="楷体" panose="02010609060101010101" pitchFamily="49" charset="-122"/>
                <a:ea typeface="楷体" panose="02010609060101010101" pitchFamily="49" charset="-122"/>
                <a:cs typeface="Times New Roman" panose="02020603050405020304" pitchFamily="18" charset="0"/>
              </a:rPr>
              <a:t>饱和区</a:t>
            </a:r>
            <a:endParaRPr lang="x-none" b="1" dirty="0">
              <a:solidFill>
                <a:srgbClr val="C00000"/>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9" name="矩形 38"/>
          <p:cNvSpPr/>
          <p:nvPr/>
        </p:nvSpPr>
        <p:spPr>
          <a:xfrm>
            <a:off x="6632760" y="5179277"/>
            <a:ext cx="923264" cy="369332"/>
          </a:xfrm>
          <a:prstGeom prst="rect">
            <a:avLst/>
          </a:prstGeom>
        </p:spPr>
        <p:txBody>
          <a:bodyPr wrap="square">
            <a:spAutoFit/>
          </a:bodyPr>
          <a:lstStyle/>
          <a:p>
            <a:r>
              <a:rPr lang="zh-CN" altLang="en-US" b="1" dirty="0">
                <a:solidFill>
                  <a:srgbClr val="C00000"/>
                </a:solidFill>
                <a:latin typeface="楷体" panose="02010609060101010101" pitchFamily="49" charset="-122"/>
                <a:ea typeface="楷体" panose="02010609060101010101" pitchFamily="49" charset="-122"/>
                <a:cs typeface="Times New Roman" panose="02020603050405020304" pitchFamily="18" charset="0"/>
              </a:rPr>
              <a:t>截止区</a:t>
            </a:r>
            <a:endParaRPr lang="x-none" b="1" dirty="0">
              <a:solidFill>
                <a:srgbClr val="C00000"/>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41" name="AutoShape 5"/>
          <p:cNvSpPr>
            <a:spLocks noChangeArrowheads="1"/>
          </p:cNvSpPr>
          <p:nvPr/>
        </p:nvSpPr>
        <p:spPr bwMode="auto">
          <a:xfrm>
            <a:off x="6347648" y="1910533"/>
            <a:ext cx="2105519" cy="591552"/>
          </a:xfrm>
          <a:prstGeom prst="wedgeRoundRectCallout">
            <a:avLst>
              <a:gd name="adj1" fmla="val -36861"/>
              <a:gd name="adj2" fmla="val 130851"/>
              <a:gd name="adj3" fmla="val 16667"/>
            </a:avLst>
          </a:prstGeom>
          <a:solidFill>
            <a:srgbClr val="FFFF00"/>
          </a:solidFill>
          <a:ln w="9525">
            <a:solidFill>
              <a:schemeClr val="tx1"/>
            </a:solidFill>
            <a:miter lim="800000"/>
          </a:ln>
        </p:spPr>
        <p:txBody>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b="1" dirty="0">
                <a:solidFill>
                  <a:srgbClr val="000000"/>
                </a:solidFill>
                <a:latin typeface="楷体" panose="02010609060101010101" pitchFamily="49" charset="-122"/>
                <a:ea typeface="楷体" panose="02010609060101010101" pitchFamily="49" charset="-122"/>
              </a:rPr>
              <a:t>转移特性曲线</a:t>
            </a:r>
            <a:endParaRPr lang="en-US" altLang="zh-CN" sz="2400" b="1" dirty="0">
              <a:solidFill>
                <a:srgbClr val="000000"/>
              </a:solidFill>
              <a:latin typeface="楷体" panose="02010609060101010101" pitchFamily="49" charset="-122"/>
              <a:ea typeface="楷体" panose="02010609060101010101" pitchFamily="49" charset="-122"/>
            </a:endParaRPr>
          </a:p>
          <a:p>
            <a:pPr eaLnBrk="1" hangingPunct="1">
              <a:buFont typeface="Arial" panose="020B0604020202020204" pitchFamily="34" charset="0"/>
              <a:buNone/>
            </a:pPr>
            <a:r>
              <a:rPr lang="en-US" altLang="zh-CN" sz="2400" b="1" dirty="0">
                <a:solidFill>
                  <a:srgbClr val="000000"/>
                </a:solidFill>
                <a:latin typeface="楷体" panose="02010609060101010101" pitchFamily="49" charset="-122"/>
                <a:ea typeface="楷体" panose="02010609060101010101" pitchFamily="49" charset="-122"/>
              </a:rPr>
              <a:t>                      </a:t>
            </a:r>
            <a:endParaRPr lang="zh-CN" altLang="en-US" sz="2000" dirty="0">
              <a:latin typeface="楷体" panose="02010609060101010101" pitchFamily="49" charset="-122"/>
              <a:ea typeface="楷体" panose="02010609060101010101" pitchFamily="49" charset="-122"/>
            </a:endParaRPr>
          </a:p>
        </p:txBody>
      </p:sp>
      <p:sp>
        <p:nvSpPr>
          <p:cNvPr id="30" name="矩形 29"/>
          <p:cNvSpPr/>
          <p:nvPr/>
        </p:nvSpPr>
        <p:spPr>
          <a:xfrm>
            <a:off x="2895600" y="3906828"/>
            <a:ext cx="1775662" cy="369332"/>
          </a:xfrm>
          <a:prstGeom prst="rect">
            <a:avLst/>
          </a:prstGeom>
          <a:ln>
            <a:noFill/>
          </a:ln>
        </p:spPr>
        <p:txBody>
          <a:bodyPr wrap="square">
            <a:spAutoFit/>
          </a:bodyPr>
          <a:lstStyle/>
          <a:p>
            <a:r>
              <a:rPr lang="zh-CN" altLang="en-US" b="1" dirty="0">
                <a:solidFill>
                  <a:schemeClr val="accent1"/>
                </a:solidFill>
                <a:latin typeface="楷体" panose="02010609060101010101" pitchFamily="49" charset="-122"/>
                <a:ea typeface="楷体" panose="02010609060101010101" pitchFamily="49" charset="-122"/>
              </a:rPr>
              <a:t>漏源电阻升高</a:t>
            </a:r>
            <a:endParaRPr lang="x-none" b="1" dirty="0">
              <a:solidFill>
                <a:schemeClr val="accent1"/>
              </a:solidFill>
              <a:latin typeface="楷体" panose="02010609060101010101" pitchFamily="49" charset="-122"/>
              <a:ea typeface="楷体" panose="02010609060101010101" pitchFamily="49" charset="-122"/>
            </a:endParaRPr>
          </a:p>
        </p:txBody>
      </p:sp>
      <p:cxnSp>
        <p:nvCxnSpPr>
          <p:cNvPr id="31" name="直接箭头连接符 30"/>
          <p:cNvCxnSpPr/>
          <p:nvPr/>
        </p:nvCxnSpPr>
        <p:spPr>
          <a:xfrm>
            <a:off x="2595867" y="3713977"/>
            <a:ext cx="299733" cy="369332"/>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998620" y="2426011"/>
            <a:ext cx="497231" cy="279400"/>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34" name="矩形 33"/>
          <p:cNvSpPr/>
          <p:nvPr/>
        </p:nvSpPr>
        <p:spPr>
          <a:xfrm>
            <a:off x="3066114" y="2468108"/>
            <a:ext cx="497231" cy="279400"/>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36" name="矩形 35"/>
          <p:cNvSpPr/>
          <p:nvPr/>
        </p:nvSpPr>
        <p:spPr>
          <a:xfrm>
            <a:off x="2209591" y="3399279"/>
            <a:ext cx="497231" cy="279400"/>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37" name="矩形 36"/>
          <p:cNvSpPr/>
          <p:nvPr/>
        </p:nvSpPr>
        <p:spPr>
          <a:xfrm>
            <a:off x="6137773" y="4276160"/>
            <a:ext cx="989973" cy="369332"/>
          </a:xfrm>
          <a:prstGeom prst="rect">
            <a:avLst/>
          </a:prstGeom>
        </p:spPr>
        <p:txBody>
          <a:bodyPr wrap="square">
            <a:spAutoFit/>
          </a:bodyPr>
          <a:lstStyle/>
          <a:p>
            <a:r>
              <a:rPr lang="zh-CN" altLang="en-US" b="1" dirty="0">
                <a:solidFill>
                  <a:srgbClr val="C00000"/>
                </a:solidFill>
                <a:latin typeface="楷体" panose="02010609060101010101" pitchFamily="49" charset="-122"/>
                <a:ea typeface="楷体" panose="02010609060101010101" pitchFamily="49" charset="-122"/>
                <a:cs typeface="Times New Roman" panose="02020603050405020304" pitchFamily="18" charset="0"/>
              </a:rPr>
              <a:t>夹断点</a:t>
            </a:r>
            <a:endParaRPr lang="x-none" b="1" dirty="0">
              <a:solidFill>
                <a:srgbClr val="C00000"/>
              </a:solidFill>
              <a:latin typeface="楷体" panose="02010609060101010101" pitchFamily="49" charset="-122"/>
              <a:ea typeface="楷体" panose="02010609060101010101" pitchFamily="49" charset="-122"/>
              <a:cs typeface="Times New Roman" panose="02020603050405020304" pitchFamily="18" charset="0"/>
            </a:endParaRPr>
          </a:p>
        </p:txBody>
      </p:sp>
      <p:cxnSp>
        <p:nvCxnSpPr>
          <p:cNvPr id="40" name="直接连接符 39"/>
          <p:cNvCxnSpPr/>
          <p:nvPr/>
        </p:nvCxnSpPr>
        <p:spPr>
          <a:xfrm>
            <a:off x="6094743" y="4235120"/>
            <a:ext cx="6671" cy="20782"/>
          </a:xfrm>
          <a:prstGeom prst="line">
            <a:avLst/>
          </a:prstGeom>
          <a:ln w="28575">
            <a:solidFill>
              <a:srgbClr val="C00000"/>
            </a:solidFil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4"/>
                                        </p:tgtEl>
                                        <p:attrNameLst>
                                          <p:attrName>style.visibility</p:attrName>
                                        </p:attrNameLst>
                                      </p:cBhvr>
                                      <p:to>
                                        <p:strVal val="visible"/>
                                      </p:to>
                                    </p:set>
                                    <p:animEffect transition="in" filter="fade">
                                      <p:cBhvr>
                                        <p:cTn id="7" dur="500"/>
                                        <p:tgtEl>
                                          <p:spTgt spid="2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9"/>
                                        </p:tgtEl>
                                        <p:attrNameLst>
                                          <p:attrName>style.visibility</p:attrName>
                                        </p:attrNameLst>
                                      </p:cBhvr>
                                      <p:to>
                                        <p:strVal val="visible"/>
                                      </p:to>
                                    </p:set>
                                    <p:animEffect transition="in" filter="fade">
                                      <p:cBhvr>
                                        <p:cTn id="12" dur="500"/>
                                        <p:tgtEl>
                                          <p:spTgt spid="9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down)">
                                      <p:cBhvr>
                                        <p:cTn id="17" dur="250"/>
                                        <p:tgtEl>
                                          <p:spTgt spid="33"/>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wipe(down)">
                                      <p:cBhvr>
                                        <p:cTn id="20" dur="250"/>
                                        <p:tgtEl>
                                          <p:spTgt spid="3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wipe(down)">
                                      <p:cBhvr>
                                        <p:cTn id="25" dur="250"/>
                                        <p:tgtEl>
                                          <p:spTgt spid="36"/>
                                        </p:tgtEl>
                                      </p:cBhvr>
                                    </p:animEffect>
                                  </p:childTnLst>
                                </p:cTn>
                              </p:par>
                              <p:par>
                                <p:cTn id="26" presetID="16" presetClass="entr" presetSubtype="21" fill="hold"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barn(inVertical)">
                                      <p:cBhvr>
                                        <p:cTn id="28" dur="500"/>
                                        <p:tgtEl>
                                          <p:spTgt spid="31"/>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barn(inVertical)">
                                      <p:cBhvr>
                                        <p:cTn id="31" dur="500"/>
                                        <p:tgtEl>
                                          <p:spTgt spid="3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wipe(left)">
                                      <p:cBhvr>
                                        <p:cTn id="3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254" grpId="0"/>
      <p:bldP spid="41" grpId="0" bldLvl="0" animBg="1"/>
      <p:bldP spid="30" grpId="0"/>
      <p:bldP spid="33" grpId="0" animBg="1"/>
      <p:bldP spid="34" grpId="0" animBg="1"/>
      <p:bldP spid="3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9300" t="7015" r="3424" b="15374"/>
          <a:stretch>
            <a:fillRect/>
          </a:stretch>
        </p:blipFill>
        <p:spPr bwMode="auto">
          <a:xfrm>
            <a:off x="3799822" y="3554192"/>
            <a:ext cx="4279900" cy="3086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p:nvSpPr>
        <p:spPr>
          <a:xfrm>
            <a:off x="5352239" y="4386542"/>
            <a:ext cx="989973" cy="369332"/>
          </a:xfrm>
          <a:prstGeom prst="rect">
            <a:avLst/>
          </a:prstGeom>
        </p:spPr>
        <p:txBody>
          <a:bodyPr wrap="square">
            <a:spAutoFit/>
          </a:bodyPr>
          <a:lstStyle/>
          <a:p>
            <a:r>
              <a:rPr lang="zh-CN" altLang="en-US" b="1" dirty="0">
                <a:solidFill>
                  <a:srgbClr val="C00000"/>
                </a:solidFill>
                <a:latin typeface="楷体" panose="02010609060101010101" pitchFamily="49" charset="-122"/>
                <a:ea typeface="楷体" panose="02010609060101010101" pitchFamily="49" charset="-122"/>
                <a:cs typeface="Times New Roman" panose="02020603050405020304" pitchFamily="18" charset="0"/>
              </a:rPr>
              <a:t>夹断点</a:t>
            </a:r>
            <a:endParaRPr lang="x-none" b="1" dirty="0">
              <a:solidFill>
                <a:srgbClr val="C00000"/>
              </a:solidFill>
              <a:latin typeface="楷体" panose="02010609060101010101" pitchFamily="49" charset="-122"/>
              <a:ea typeface="楷体" panose="02010609060101010101" pitchFamily="49" charset="-122"/>
              <a:cs typeface="Times New Roman" panose="02020603050405020304" pitchFamily="18" charset="0"/>
            </a:endParaRPr>
          </a:p>
        </p:txBody>
      </p:sp>
      <p:cxnSp>
        <p:nvCxnSpPr>
          <p:cNvPr id="12" name="直接连接符 11"/>
          <p:cNvCxnSpPr/>
          <p:nvPr/>
        </p:nvCxnSpPr>
        <p:spPr>
          <a:xfrm>
            <a:off x="5454864" y="4407324"/>
            <a:ext cx="6671" cy="20782"/>
          </a:xfrm>
          <a:prstGeom prst="line">
            <a:avLst/>
          </a:prstGeom>
          <a:ln w="28575">
            <a:solidFill>
              <a:srgbClr val="C00000"/>
            </a:solidFill>
            <a:tailEnd type="ova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4206222" y="4283781"/>
            <a:ext cx="923264" cy="646331"/>
          </a:xfrm>
          <a:prstGeom prst="rect">
            <a:avLst/>
          </a:prstGeom>
        </p:spPr>
        <p:txBody>
          <a:bodyPr wrap="square">
            <a:spAutoFit/>
          </a:bodyPr>
          <a:lstStyle/>
          <a:p>
            <a:r>
              <a:rPr lang="zh-CN" altLang="en-US"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可变电阻区</a:t>
            </a:r>
            <a:endParaRPr lang="x-none" dirty="0"/>
          </a:p>
        </p:txBody>
      </p:sp>
      <p:sp>
        <p:nvSpPr>
          <p:cNvPr id="14" name="矩形 13"/>
          <p:cNvSpPr/>
          <p:nvPr/>
        </p:nvSpPr>
        <p:spPr>
          <a:xfrm>
            <a:off x="6219551" y="4485697"/>
            <a:ext cx="923264" cy="369332"/>
          </a:xfrm>
          <a:prstGeom prst="rect">
            <a:avLst/>
          </a:prstGeom>
        </p:spPr>
        <p:txBody>
          <a:bodyPr wrap="square">
            <a:spAutoFit/>
          </a:bodyPr>
          <a:lstStyle/>
          <a:p>
            <a:r>
              <a:rPr lang="zh-CN" altLang="en-US" b="1" dirty="0">
                <a:solidFill>
                  <a:srgbClr val="C00000"/>
                </a:solidFill>
                <a:latin typeface="楷体" panose="02010609060101010101" pitchFamily="49" charset="-122"/>
                <a:ea typeface="楷体" panose="02010609060101010101" pitchFamily="49" charset="-122"/>
                <a:cs typeface="Times New Roman" panose="02020603050405020304" pitchFamily="18" charset="0"/>
              </a:rPr>
              <a:t>饱和区</a:t>
            </a:r>
            <a:endParaRPr lang="x-none" b="1" dirty="0">
              <a:solidFill>
                <a:srgbClr val="C00000"/>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15" name="矩形 14"/>
          <p:cNvSpPr/>
          <p:nvPr/>
        </p:nvSpPr>
        <p:spPr>
          <a:xfrm>
            <a:off x="5596641" y="6270961"/>
            <a:ext cx="923264" cy="369332"/>
          </a:xfrm>
          <a:prstGeom prst="rect">
            <a:avLst/>
          </a:prstGeom>
        </p:spPr>
        <p:txBody>
          <a:bodyPr wrap="square">
            <a:spAutoFit/>
          </a:bodyPr>
          <a:lstStyle/>
          <a:p>
            <a:r>
              <a:rPr lang="zh-CN" altLang="en-US" b="1" dirty="0">
                <a:solidFill>
                  <a:srgbClr val="C00000"/>
                </a:solidFill>
                <a:latin typeface="楷体" panose="02010609060101010101" pitchFamily="49" charset="-122"/>
                <a:ea typeface="楷体" panose="02010609060101010101" pitchFamily="49" charset="-122"/>
                <a:cs typeface="Times New Roman" panose="02020603050405020304" pitchFamily="18" charset="0"/>
              </a:rPr>
              <a:t>截止区</a:t>
            </a:r>
            <a:endParaRPr lang="x-none" b="1" dirty="0">
              <a:solidFill>
                <a:srgbClr val="C00000"/>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16" name="矩形 15"/>
          <p:cNvSpPr/>
          <p:nvPr/>
        </p:nvSpPr>
        <p:spPr>
          <a:xfrm>
            <a:off x="5101654" y="5367844"/>
            <a:ext cx="989973" cy="369332"/>
          </a:xfrm>
          <a:prstGeom prst="rect">
            <a:avLst/>
          </a:prstGeom>
        </p:spPr>
        <p:txBody>
          <a:bodyPr wrap="square">
            <a:spAutoFit/>
          </a:bodyPr>
          <a:lstStyle/>
          <a:p>
            <a:r>
              <a:rPr lang="zh-CN" altLang="en-US" b="1" dirty="0">
                <a:solidFill>
                  <a:srgbClr val="C00000"/>
                </a:solidFill>
                <a:latin typeface="楷体" panose="02010609060101010101" pitchFamily="49" charset="-122"/>
                <a:ea typeface="楷体" panose="02010609060101010101" pitchFamily="49" charset="-122"/>
                <a:cs typeface="Times New Roman" panose="02020603050405020304" pitchFamily="18" charset="0"/>
              </a:rPr>
              <a:t>夹断点</a:t>
            </a:r>
            <a:endParaRPr lang="x-none" b="1" dirty="0">
              <a:solidFill>
                <a:srgbClr val="C00000"/>
              </a:solidFill>
              <a:latin typeface="楷体" panose="02010609060101010101" pitchFamily="49" charset="-122"/>
              <a:ea typeface="楷体" panose="02010609060101010101" pitchFamily="49" charset="-122"/>
              <a:cs typeface="Times New Roman" panose="02020603050405020304" pitchFamily="18" charset="0"/>
            </a:endParaRPr>
          </a:p>
        </p:txBody>
      </p:sp>
      <p:cxnSp>
        <p:nvCxnSpPr>
          <p:cNvPr id="17" name="直接连接符 16"/>
          <p:cNvCxnSpPr/>
          <p:nvPr/>
        </p:nvCxnSpPr>
        <p:spPr>
          <a:xfrm>
            <a:off x="5058624" y="5326804"/>
            <a:ext cx="6671" cy="20782"/>
          </a:xfrm>
          <a:prstGeom prst="line">
            <a:avLst/>
          </a:prstGeom>
          <a:ln w="28575">
            <a:solidFill>
              <a:srgbClr val="C00000"/>
            </a:solidFill>
            <a:tailEnd type="oval"/>
          </a:ln>
        </p:spPr>
        <p:style>
          <a:lnRef idx="1">
            <a:schemeClr val="accent1"/>
          </a:lnRef>
          <a:fillRef idx="0">
            <a:schemeClr val="accent1"/>
          </a:fillRef>
          <a:effectRef idx="0">
            <a:schemeClr val="accent1"/>
          </a:effectRef>
          <a:fontRef idx="minor">
            <a:schemeClr val="tx1"/>
          </a:fontRef>
        </p:style>
      </p:cxnSp>
      <p:sp>
        <p:nvSpPr>
          <p:cNvPr id="5" name="Rectangle 12"/>
          <p:cNvSpPr>
            <a:spLocks noChangeArrowheads="1"/>
          </p:cNvSpPr>
          <p:nvPr/>
        </p:nvSpPr>
        <p:spPr bwMode="auto">
          <a:xfrm>
            <a:off x="4163917" y="88136"/>
            <a:ext cx="454828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algn="l"/>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3.3.1 MOS</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管的开关特性</a:t>
            </a:r>
          </a:p>
        </p:txBody>
      </p:sp>
      <p:sp>
        <p:nvSpPr>
          <p:cNvPr id="8" name="Text Box 5"/>
          <p:cNvSpPr txBox="1">
            <a:spLocks noChangeArrowheads="1"/>
          </p:cNvSpPr>
          <p:nvPr/>
        </p:nvSpPr>
        <p:spPr bwMode="auto">
          <a:xfrm>
            <a:off x="207454" y="1143185"/>
            <a:ext cx="51454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pPr eaLnBrk="1" hangingPunct="1"/>
            <a:r>
              <a:rPr lang="en-US" altLang="zh-CN" b="0" u="sng" dirty="0">
                <a:ea typeface="楷体" panose="02010609060101010101" pitchFamily="49" charset="-122"/>
                <a:cs typeface="Times New Roman" panose="02020603050405020304" pitchFamily="18" charset="0"/>
              </a:rPr>
              <a:t>3. MOS</a:t>
            </a:r>
            <a:r>
              <a:rPr lang="zh-CN" altLang="en-US" b="0" u="sng" dirty="0">
                <a:ea typeface="楷体" panose="02010609060101010101" pitchFamily="49" charset="-122"/>
                <a:cs typeface="Times New Roman" panose="02020603050405020304" pitchFamily="18" charset="0"/>
              </a:rPr>
              <a:t>管的基本开关电路</a:t>
            </a:r>
          </a:p>
        </p:txBody>
      </p:sp>
      <p:pic>
        <p:nvPicPr>
          <p:cNvPr id="6" name="Picture 657429" descr="3-3-4"/>
          <p:cNvPicPr/>
          <p:nvPr/>
        </p:nvPicPr>
        <p:blipFill rotWithShape="1">
          <a:blip r:embed="rId4" cstate="print">
            <a:extLst>
              <a:ext uri="{28A0092B-C50C-407E-A947-70E740481C1C}">
                <a14:useLocalDpi xmlns:a14="http://schemas.microsoft.com/office/drawing/2010/main" val="0"/>
              </a:ext>
            </a:extLst>
          </a:blip>
          <a:srcRect t="9557" r="53323"/>
          <a:stretch>
            <a:fillRect/>
          </a:stretch>
        </p:blipFill>
        <p:spPr bwMode="auto">
          <a:xfrm>
            <a:off x="147184" y="1815405"/>
            <a:ext cx="3711646" cy="4360333"/>
          </a:xfrm>
          <a:prstGeom prst="rect">
            <a:avLst/>
          </a:prstGeom>
          <a:noFill/>
        </p:spPr>
      </p:pic>
      <p:sp>
        <p:nvSpPr>
          <p:cNvPr id="7" name="矩形 6"/>
          <p:cNvSpPr/>
          <p:nvPr/>
        </p:nvSpPr>
        <p:spPr>
          <a:xfrm>
            <a:off x="3641948" y="1956183"/>
            <a:ext cx="5239586" cy="1569660"/>
          </a:xfrm>
          <a:prstGeom prst="rect">
            <a:avLst/>
          </a:prstGeom>
        </p:spPr>
        <p:txBody>
          <a:bodyPr wrap="square">
            <a:spAutoFit/>
          </a:bodyPr>
          <a:lstStyle/>
          <a:p>
            <a:pPr algn="just"/>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当</a:t>
            </a:r>
            <a:r>
              <a:rPr lang="en-US" altLang="zh-CN" sz="2400" i="1" dirty="0">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i="1" baseline="-25000" dirty="0">
                <a:latin typeface="Times New Roman" panose="02020603050405020304" pitchFamily="18" charset="0"/>
                <a:ea typeface="楷体" panose="02010609060101010101" pitchFamily="49" charset="-122"/>
                <a:cs typeface="Times New Roman" panose="02020603050405020304" pitchFamily="18" charset="0"/>
              </a:rPr>
              <a:t>i</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低电平，</a:t>
            </a:r>
            <a:r>
              <a:rPr lang="en-US" altLang="zh-CN" sz="2400" i="1" dirty="0">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i="1" baseline="-25000" dirty="0">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&lt;</a:t>
            </a:r>
            <a:r>
              <a:rPr lang="en-US" altLang="zh-CN" sz="2400" i="1" dirty="0" err="1">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i="1" baseline="-25000" dirty="0" err="1">
                <a:latin typeface="Times New Roman" panose="02020603050405020304" pitchFamily="18" charset="0"/>
                <a:ea typeface="楷体" panose="02010609060101010101" pitchFamily="49" charset="-122"/>
                <a:cs typeface="Times New Roman" panose="02020603050405020304" pitchFamily="18" charset="0"/>
              </a:rPr>
              <a:t>gs</a:t>
            </a:r>
            <a:r>
              <a:rPr lang="en-US" altLang="zh-CN" sz="2400" i="1" baseline="-25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i="1" baseline="-25000" dirty="0" err="1">
                <a:latin typeface="Times New Roman" panose="02020603050405020304" pitchFamily="18" charset="0"/>
                <a:ea typeface="楷体" panose="02010609060101010101" pitchFamily="49" charset="-122"/>
                <a:cs typeface="Times New Roman" panose="02020603050405020304" pitchFamily="18" charset="0"/>
              </a:rPr>
              <a:t>th</a:t>
            </a:r>
            <a:r>
              <a:rPr lang="en-US" altLang="zh-CN" sz="2400" i="1" baseline="-25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MOS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管工作于</a:t>
            </a:r>
            <a:r>
              <a:rPr lang="zh-CN" altLang="en-US"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截止区</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R</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off</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&gt;&gt;R</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i="1" dirty="0" err="1">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输出高电平；</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algn="just"/>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当</a:t>
            </a:r>
            <a:r>
              <a:rPr lang="en-US" altLang="zh-CN" sz="2400" i="1" dirty="0">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i="1" baseline="-25000" dirty="0">
                <a:latin typeface="Times New Roman" panose="02020603050405020304" pitchFamily="18" charset="0"/>
                <a:ea typeface="楷体" panose="02010609060101010101" pitchFamily="49" charset="-122"/>
                <a:cs typeface="Times New Roman" panose="02020603050405020304" pitchFamily="18" charset="0"/>
              </a:rPr>
              <a:t>i</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高电平，</a:t>
            </a:r>
            <a:r>
              <a:rPr lang="en-US" altLang="zh-CN" sz="2400" i="1" dirty="0">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i="1" baseline="-25000" dirty="0">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&gt;</a:t>
            </a:r>
            <a:r>
              <a:rPr lang="en-US" altLang="zh-CN" sz="2400" i="1" dirty="0" err="1">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i="1" baseline="-25000" dirty="0" err="1">
                <a:latin typeface="Times New Roman" panose="02020603050405020304" pitchFamily="18" charset="0"/>
                <a:ea typeface="楷体" panose="02010609060101010101" pitchFamily="49" charset="-122"/>
                <a:cs typeface="Times New Roman" panose="02020603050405020304" pitchFamily="18" charset="0"/>
              </a:rPr>
              <a:t>gs</a:t>
            </a:r>
            <a:r>
              <a:rPr lang="en-US" altLang="zh-CN" sz="2400" i="1" baseline="-25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i="1" baseline="-25000" dirty="0" err="1">
                <a:latin typeface="Times New Roman" panose="02020603050405020304" pitchFamily="18" charset="0"/>
                <a:ea typeface="楷体" panose="02010609060101010101" pitchFamily="49" charset="-122"/>
                <a:cs typeface="Times New Roman" panose="02020603050405020304" pitchFamily="18" charset="0"/>
              </a:rPr>
              <a:t>th</a:t>
            </a:r>
            <a:r>
              <a:rPr lang="en-US" altLang="zh-CN" sz="2400" i="1" baseline="-25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MOS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管工作于</a:t>
            </a:r>
            <a:r>
              <a:rPr lang="zh-CN" altLang="en-US"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可变电阻区</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on</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&lt;&lt;R</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i="1" dirty="0" err="1">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输出低电平；</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 name="AutoShape 5"/>
          <p:cNvSpPr>
            <a:spLocks noChangeArrowheads="1"/>
          </p:cNvSpPr>
          <p:nvPr/>
        </p:nvSpPr>
        <p:spPr bwMode="auto">
          <a:xfrm>
            <a:off x="3858830" y="4115815"/>
            <a:ext cx="4220892" cy="591552"/>
          </a:xfrm>
          <a:prstGeom prst="wedgeRoundRectCallout">
            <a:avLst>
              <a:gd name="adj1" fmla="val -36861"/>
              <a:gd name="adj2" fmla="val 130851"/>
              <a:gd name="adj3" fmla="val 16667"/>
            </a:avLst>
          </a:prstGeom>
          <a:solidFill>
            <a:srgbClr val="FFFF00"/>
          </a:solidFill>
          <a:ln w="9525">
            <a:solidFill>
              <a:schemeClr val="tx1"/>
            </a:solidFill>
            <a:miter lim="800000"/>
          </a:ln>
        </p:spPr>
        <p:txBody>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b="1" dirty="0">
                <a:solidFill>
                  <a:srgbClr val="000000"/>
                </a:solidFill>
                <a:latin typeface="楷体" panose="02010609060101010101" pitchFamily="49" charset="-122"/>
                <a:ea typeface="楷体" panose="02010609060101010101" pitchFamily="49" charset="-122"/>
              </a:rPr>
              <a:t>思考：数电和模电的区别？</a:t>
            </a:r>
            <a:r>
              <a:rPr lang="en-US" altLang="zh-CN" sz="2400" b="1" dirty="0">
                <a:solidFill>
                  <a:srgbClr val="000000"/>
                </a:solidFill>
                <a:latin typeface="楷体" panose="02010609060101010101" pitchFamily="49" charset="-122"/>
                <a:ea typeface="楷体" panose="02010609060101010101" pitchFamily="49" charset="-122"/>
              </a:rPr>
              <a:t>    </a:t>
            </a:r>
          </a:p>
          <a:p>
            <a:pPr eaLnBrk="1" hangingPunct="1">
              <a:buFont typeface="Arial" panose="020B0604020202020204" pitchFamily="34" charset="0"/>
              <a:buNone/>
            </a:pPr>
            <a:endParaRPr lang="en-US" altLang="zh-CN" sz="2400" b="1" dirty="0">
              <a:solidFill>
                <a:srgbClr val="000000"/>
              </a:solidFill>
              <a:latin typeface="楷体" panose="02010609060101010101" pitchFamily="49" charset="-122"/>
              <a:ea typeface="楷体" panose="02010609060101010101" pitchFamily="49" charset="-122"/>
            </a:endParaRPr>
          </a:p>
          <a:p>
            <a:pPr eaLnBrk="1" hangingPunct="1">
              <a:buFont typeface="Arial" panose="020B0604020202020204" pitchFamily="34" charset="0"/>
              <a:buNone/>
            </a:pPr>
            <a:r>
              <a:rPr lang="en-US" altLang="zh-CN" sz="2400" b="1" dirty="0">
                <a:solidFill>
                  <a:srgbClr val="000000"/>
                </a:solidFill>
                <a:latin typeface="楷体" panose="02010609060101010101" pitchFamily="49" charset="-122"/>
                <a:ea typeface="楷体" panose="02010609060101010101" pitchFamily="49" charset="-122"/>
              </a:rPr>
              <a:t>                      </a:t>
            </a:r>
            <a:endParaRPr lang="zh-CN" altLang="en-US" sz="2000" dirty="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ppt_x"/>
                                          </p:val>
                                        </p:tav>
                                        <p:tav tm="100000">
                                          <p:val>
                                            <p:strVal val="#ppt_x"/>
                                          </p:val>
                                        </p:tav>
                                      </p:tavLst>
                                    </p:anim>
                                    <p:anim calcmode="lin" valueType="num">
                                      <p:cBhvr additive="base">
                                        <p:cTn id="17" dur="500" fill="hold"/>
                                        <p:tgtEl>
                                          <p:spTgt spid="11"/>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ppt_x"/>
                                          </p:val>
                                        </p:tav>
                                        <p:tav tm="100000">
                                          <p:val>
                                            <p:strVal val="#ppt_x"/>
                                          </p:val>
                                        </p:tav>
                                      </p:tavLst>
                                    </p:anim>
                                    <p:anim calcmode="lin" valueType="num">
                                      <p:cBhvr additive="base">
                                        <p:cTn id="25" dur="500" fill="hold"/>
                                        <p:tgtEl>
                                          <p:spTgt spid="13"/>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500" fill="hold"/>
                                        <p:tgtEl>
                                          <p:spTgt spid="14"/>
                                        </p:tgtEl>
                                        <p:attrNameLst>
                                          <p:attrName>ppt_x</p:attrName>
                                        </p:attrNameLst>
                                      </p:cBhvr>
                                      <p:tavLst>
                                        <p:tav tm="0">
                                          <p:val>
                                            <p:strVal val="#ppt_x"/>
                                          </p:val>
                                        </p:tav>
                                        <p:tav tm="100000">
                                          <p:val>
                                            <p:strVal val="#ppt_x"/>
                                          </p:val>
                                        </p:tav>
                                      </p:tavLst>
                                    </p:anim>
                                    <p:anim calcmode="lin" valueType="num">
                                      <p:cBhvr additive="base">
                                        <p:cTn id="29" dur="500" fill="hold"/>
                                        <p:tgtEl>
                                          <p:spTgt spid="14"/>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ppt_x"/>
                                          </p:val>
                                        </p:tav>
                                        <p:tav tm="100000">
                                          <p:val>
                                            <p:strVal val="#ppt_x"/>
                                          </p:val>
                                        </p:tav>
                                      </p:tavLst>
                                    </p:anim>
                                    <p:anim calcmode="lin" valueType="num">
                                      <p:cBhvr additive="base">
                                        <p:cTn id="33" dur="500" fill="hold"/>
                                        <p:tgtEl>
                                          <p:spTgt spid="15"/>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additive="base">
                                        <p:cTn id="36" dur="500" fill="hold"/>
                                        <p:tgtEl>
                                          <p:spTgt spid="16"/>
                                        </p:tgtEl>
                                        <p:attrNameLst>
                                          <p:attrName>ppt_x</p:attrName>
                                        </p:attrNameLst>
                                      </p:cBhvr>
                                      <p:tavLst>
                                        <p:tav tm="0">
                                          <p:val>
                                            <p:strVal val="#ppt_x"/>
                                          </p:val>
                                        </p:tav>
                                        <p:tav tm="100000">
                                          <p:val>
                                            <p:strVal val="#ppt_x"/>
                                          </p:val>
                                        </p:tav>
                                      </p:tavLst>
                                    </p:anim>
                                    <p:anim calcmode="lin" valueType="num">
                                      <p:cBhvr additive="base">
                                        <p:cTn id="37" dur="500" fill="hold"/>
                                        <p:tgtEl>
                                          <p:spTgt spid="16"/>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 calcmode="lin" valueType="num">
                                      <p:cBhvr additive="base">
                                        <p:cTn id="40" dur="500" fill="hold"/>
                                        <p:tgtEl>
                                          <p:spTgt spid="17"/>
                                        </p:tgtEl>
                                        <p:attrNameLst>
                                          <p:attrName>ppt_x</p:attrName>
                                        </p:attrNameLst>
                                      </p:cBhvr>
                                      <p:tavLst>
                                        <p:tav tm="0">
                                          <p:val>
                                            <p:strVal val="#ppt_x"/>
                                          </p:val>
                                        </p:tav>
                                        <p:tav tm="100000">
                                          <p:val>
                                            <p:strVal val="#ppt_x"/>
                                          </p:val>
                                        </p:tav>
                                      </p:tavLst>
                                    </p:anim>
                                    <p:anim calcmode="lin" valueType="num">
                                      <p:cBhvr additive="base">
                                        <p:cTn id="41"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
                                            <p:txEl>
                                              <p:pRg st="1" end="1"/>
                                            </p:txEl>
                                          </p:spTgt>
                                        </p:tgtEl>
                                        <p:attrNameLst>
                                          <p:attrName>style.visibility</p:attrName>
                                        </p:attrNameLst>
                                      </p:cBhvr>
                                      <p:to>
                                        <p:strVal val="visible"/>
                                      </p:to>
                                    </p:set>
                                    <p:animEffect transition="in" filter="fade">
                                      <p:cBhvr>
                                        <p:cTn id="46" dur="500"/>
                                        <p:tgtEl>
                                          <p:spTgt spid="7">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cBhvr additive="base">
                                        <p:cTn id="51" dur="500" fill="hold"/>
                                        <p:tgtEl>
                                          <p:spTgt spid="9"/>
                                        </p:tgtEl>
                                        <p:attrNameLst>
                                          <p:attrName>ppt_x</p:attrName>
                                        </p:attrNameLst>
                                      </p:cBhvr>
                                      <p:tavLst>
                                        <p:tav tm="0">
                                          <p:val>
                                            <p:strVal val="#ppt_x"/>
                                          </p:val>
                                        </p:tav>
                                        <p:tav tm="100000">
                                          <p:val>
                                            <p:strVal val="#ppt_x"/>
                                          </p:val>
                                        </p:tav>
                                      </p:tavLst>
                                    </p:anim>
                                    <p:anim calcmode="lin" valueType="num">
                                      <p:cBhvr additive="base">
                                        <p:cTn id="5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P spid="15" grpId="0"/>
      <p:bldP spid="16" grpId="0"/>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299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6327"/>
          <a:stretch>
            <a:fillRect/>
          </a:stretch>
        </p:blipFill>
        <p:spPr bwMode="auto">
          <a:xfrm>
            <a:off x="592911" y="1659695"/>
            <a:ext cx="8119289" cy="51208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12"/>
          <p:cNvSpPr>
            <a:spLocks noChangeArrowheads="1"/>
          </p:cNvSpPr>
          <p:nvPr/>
        </p:nvSpPr>
        <p:spPr bwMode="auto">
          <a:xfrm>
            <a:off x="4163917" y="88136"/>
            <a:ext cx="454828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algn="l"/>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3.3.1 MOS</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管的开关特性</a:t>
            </a:r>
          </a:p>
        </p:txBody>
      </p:sp>
      <p:sp>
        <p:nvSpPr>
          <p:cNvPr id="9" name="Text Box 5"/>
          <p:cNvSpPr txBox="1">
            <a:spLocks noChangeArrowheads="1"/>
          </p:cNvSpPr>
          <p:nvPr/>
        </p:nvSpPr>
        <p:spPr bwMode="auto">
          <a:xfrm>
            <a:off x="252069" y="1047575"/>
            <a:ext cx="51454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pPr eaLnBrk="1" hangingPunct="1"/>
            <a:r>
              <a:rPr lang="en-US" altLang="zh-CN" b="0" u="sng" dirty="0">
                <a:ea typeface="楷体" panose="02010609060101010101" pitchFamily="49" charset="-122"/>
                <a:cs typeface="Times New Roman" panose="02020603050405020304" pitchFamily="18" charset="0"/>
              </a:rPr>
              <a:t>4. MOS</a:t>
            </a:r>
            <a:r>
              <a:rPr lang="zh-CN" altLang="en-US" b="0" u="sng" dirty="0">
                <a:ea typeface="楷体" panose="02010609060101010101" pitchFamily="49" charset="-122"/>
                <a:cs typeface="Times New Roman" panose="02020603050405020304" pitchFamily="18" charset="0"/>
              </a:rPr>
              <a:t>管的</a:t>
            </a:r>
            <a:r>
              <a:rPr lang="en-US" altLang="zh-CN" b="0" u="sng" dirty="0">
                <a:ea typeface="楷体" panose="02010609060101010101" pitchFamily="49" charset="-122"/>
                <a:cs typeface="Times New Roman" panose="02020603050405020304" pitchFamily="18" charset="0"/>
              </a:rPr>
              <a:t>4</a:t>
            </a:r>
            <a:r>
              <a:rPr lang="zh-CN" altLang="en-US" b="0" u="sng" dirty="0">
                <a:ea typeface="楷体" panose="02010609060101010101" pitchFamily="49" charset="-122"/>
                <a:cs typeface="Times New Roman" panose="02020603050405020304" pitchFamily="18" charset="0"/>
              </a:rPr>
              <a:t>种类型</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x-none"/>
          </a:p>
        </p:txBody>
      </p:sp>
      <p:sp>
        <p:nvSpPr>
          <p:cNvPr id="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x-none"/>
          </a:p>
        </p:txBody>
      </p:sp>
      <p:sp>
        <p:nvSpPr>
          <p:cNvPr id="10" name="矩形 9"/>
          <p:cNvSpPr/>
          <p:nvPr/>
        </p:nvSpPr>
        <p:spPr>
          <a:xfrm>
            <a:off x="3426595" y="3813166"/>
            <a:ext cx="433136" cy="279400"/>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1" name="矩形 10"/>
          <p:cNvSpPr/>
          <p:nvPr/>
        </p:nvSpPr>
        <p:spPr>
          <a:xfrm>
            <a:off x="4277171" y="4852694"/>
            <a:ext cx="433136" cy="1365226"/>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25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7" descr="3-1-1"/>
          <p:cNvPicPr>
            <a:picLocks noChangeAspect="1" noChangeArrowheads="1"/>
          </p:cNvPicPr>
          <p:nvPr/>
        </p:nvPicPr>
        <p:blipFill>
          <a:blip r:embed="rId3" cstate="print">
            <a:extLst>
              <a:ext uri="{28A0092B-C50C-407E-A947-70E740481C1C}">
                <a14:useLocalDpi xmlns:a14="http://schemas.microsoft.com/office/drawing/2010/main" val="0"/>
              </a:ext>
            </a:extLst>
          </a:blip>
          <a:srcRect t="3934" b="3891"/>
          <a:stretch>
            <a:fillRect/>
          </a:stretch>
        </p:blipFill>
        <p:spPr bwMode="auto">
          <a:xfrm>
            <a:off x="317003" y="2794395"/>
            <a:ext cx="3351614" cy="3287617"/>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grpSp>
        <p:nvGrpSpPr>
          <p:cNvPr id="17" name="Group 16"/>
          <p:cNvGrpSpPr/>
          <p:nvPr/>
        </p:nvGrpSpPr>
        <p:grpSpPr>
          <a:xfrm>
            <a:off x="4116251" y="2794395"/>
            <a:ext cx="5281401" cy="3106762"/>
            <a:chOff x="4021451" y="2750093"/>
            <a:chExt cx="5281401" cy="3106762"/>
          </a:xfrm>
        </p:grpSpPr>
        <p:sp>
          <p:nvSpPr>
            <p:cNvPr id="7" name="TextBox 6"/>
            <p:cNvSpPr txBox="1"/>
            <p:nvPr/>
          </p:nvSpPr>
          <p:spPr>
            <a:xfrm>
              <a:off x="4042211" y="2750093"/>
              <a:ext cx="4791544" cy="461665"/>
            </a:xfrm>
            <a:prstGeom prst="rect">
              <a:avLst/>
            </a:prstGeom>
            <a:noFill/>
          </p:spPr>
          <p:txBody>
            <a:bodyPr wrap="square" rtlCol="0">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Vi</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输入低电平，</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Vo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输出高电平</a:t>
              </a:r>
              <a:endParaRPr 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TextBox 7"/>
            <p:cNvSpPr txBox="1"/>
            <p:nvPr/>
          </p:nvSpPr>
          <p:spPr>
            <a:xfrm>
              <a:off x="4021451" y="3853491"/>
              <a:ext cx="5281401" cy="461665"/>
            </a:xfrm>
            <a:prstGeom prst="rect">
              <a:avLst/>
            </a:prstGeom>
            <a:noFill/>
          </p:spPr>
          <p:txBody>
            <a:bodyPr wrap="square" rtlCol="0">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Vi</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输入高电平，</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Vo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输出低电平</a:t>
              </a:r>
              <a:endParaRPr 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 name="TextBox 8"/>
            <p:cNvSpPr txBox="1"/>
            <p:nvPr/>
          </p:nvSpPr>
          <p:spPr>
            <a:xfrm>
              <a:off x="4042211" y="3292997"/>
              <a:ext cx="3827049" cy="461665"/>
            </a:xfrm>
            <a:prstGeom prst="rect">
              <a:avLst/>
            </a:prstGeom>
            <a:noFill/>
          </p:spPr>
          <p:txBody>
            <a:bodyPr wrap="square" rtlCol="0">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取值越小越好</a:t>
              </a:r>
              <a:endParaRPr 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 name="TextBox 10"/>
            <p:cNvSpPr txBox="1"/>
            <p:nvPr/>
          </p:nvSpPr>
          <p:spPr>
            <a:xfrm>
              <a:off x="4042211" y="4428246"/>
              <a:ext cx="2580467" cy="461665"/>
            </a:xfrm>
            <a:prstGeom prst="rect">
              <a:avLst/>
            </a:prstGeom>
            <a:noFill/>
          </p:spPr>
          <p:txBody>
            <a:bodyPr wrap="square" rtlCol="0">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取值越大越好</a:t>
              </a:r>
              <a:endParaRPr 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2" name="TextBox 11"/>
            <p:cNvSpPr txBox="1"/>
            <p:nvPr/>
          </p:nvSpPr>
          <p:spPr>
            <a:xfrm>
              <a:off x="4021451" y="5395190"/>
              <a:ext cx="3191346" cy="461665"/>
            </a:xfrm>
            <a:prstGeom prst="rect">
              <a:avLst/>
            </a:prstGeom>
            <a:noFill/>
          </p:spPr>
          <p:txBody>
            <a:bodyPr wrap="square" rtlCol="0">
              <a:spAutoFit/>
            </a:bodyPr>
            <a:lstStyle/>
            <a:p>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如何处理该矛盾？</a:t>
              </a:r>
              <a:endParaRPr 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9" name="TextBox 18"/>
            <p:cNvSpPr txBox="1"/>
            <p:nvPr/>
          </p:nvSpPr>
          <p:spPr>
            <a:xfrm>
              <a:off x="4042211" y="4905115"/>
              <a:ext cx="3191346" cy="461665"/>
            </a:xfrm>
            <a:prstGeom prst="rect">
              <a:avLst/>
            </a:prstGeom>
            <a:noFill/>
          </p:spPr>
          <p:txBody>
            <a:bodyPr wrap="square" rtlCol="0">
              <a:spAutoFit/>
            </a:bodyPr>
            <a:lstStyle/>
            <a:p>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静态功耗大</a:t>
              </a:r>
              <a:endParaRPr 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grpSp>
      <p:pic>
        <p:nvPicPr>
          <p:cNvPr id="2" name="Picture 1"/>
          <p:cNvPicPr>
            <a:picLocks noChangeAspect="1"/>
          </p:cNvPicPr>
          <p:nvPr/>
        </p:nvPicPr>
        <p:blipFill>
          <a:blip r:embed="rId4"/>
          <a:stretch>
            <a:fillRect/>
          </a:stretch>
        </p:blipFill>
        <p:spPr>
          <a:xfrm>
            <a:off x="4164224" y="2419769"/>
            <a:ext cx="3850030" cy="3595512"/>
          </a:xfrm>
          <a:prstGeom prst="rect">
            <a:avLst/>
          </a:prstGeom>
        </p:spPr>
      </p:pic>
      <p:pic>
        <p:nvPicPr>
          <p:cNvPr id="10" name="Picture 9"/>
          <p:cNvPicPr>
            <a:picLocks noChangeAspect="1"/>
          </p:cNvPicPr>
          <p:nvPr/>
        </p:nvPicPr>
        <p:blipFill>
          <a:blip r:embed="rId5"/>
          <a:stretch>
            <a:fillRect/>
          </a:stretch>
        </p:blipFill>
        <p:spPr>
          <a:xfrm>
            <a:off x="4496090" y="2979705"/>
            <a:ext cx="2541422" cy="2469335"/>
          </a:xfrm>
          <a:prstGeom prst="rect">
            <a:avLst/>
          </a:prstGeom>
        </p:spPr>
      </p:pic>
      <p:pic>
        <p:nvPicPr>
          <p:cNvPr id="13" name="Picture 12"/>
          <p:cNvPicPr>
            <a:picLocks noChangeAspect="1"/>
          </p:cNvPicPr>
          <p:nvPr/>
        </p:nvPicPr>
        <p:blipFill>
          <a:blip r:embed="rId6"/>
          <a:stretch>
            <a:fillRect/>
          </a:stretch>
        </p:blipFill>
        <p:spPr>
          <a:xfrm>
            <a:off x="4430393" y="2744110"/>
            <a:ext cx="2607119" cy="2533169"/>
          </a:xfrm>
          <a:prstGeom prst="rect">
            <a:avLst/>
          </a:prstGeom>
        </p:spPr>
      </p:pic>
      <p:sp>
        <p:nvSpPr>
          <p:cNvPr id="14" name="Rectangle 13"/>
          <p:cNvSpPr/>
          <p:nvPr/>
        </p:nvSpPr>
        <p:spPr>
          <a:xfrm>
            <a:off x="343578" y="1112024"/>
            <a:ext cx="4988866" cy="461665"/>
          </a:xfrm>
          <a:prstGeom prst="rect">
            <a:avLst/>
          </a:prstGeom>
        </p:spPr>
        <p:txBody>
          <a:bodyPr wrap="non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CMOS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门电路</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(Complementary MOS)</a:t>
            </a:r>
            <a:endPar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5" name="Rectangle 14"/>
          <p:cNvSpPr/>
          <p:nvPr/>
        </p:nvSpPr>
        <p:spPr>
          <a:xfrm>
            <a:off x="5049975" y="1127314"/>
            <a:ext cx="3010761" cy="461665"/>
          </a:xfrm>
          <a:prstGeom prst="rect">
            <a:avLst/>
          </a:prstGeom>
        </p:spPr>
        <p:txBody>
          <a:bodyPr wrap="non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互补</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MOS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门电路</a:t>
            </a:r>
            <a:endPar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6" name="Rectangle 12"/>
          <p:cNvSpPr>
            <a:spLocks noChangeArrowheads="1"/>
          </p:cNvSpPr>
          <p:nvPr/>
        </p:nvSpPr>
        <p:spPr bwMode="auto">
          <a:xfrm>
            <a:off x="3668617" y="88136"/>
            <a:ext cx="5393735"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3.3.2 CMOS</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反相器的电路结构和工作原理</a:t>
            </a:r>
          </a:p>
        </p:txBody>
      </p:sp>
      <p:sp>
        <p:nvSpPr>
          <p:cNvPr id="18" name="Text Box 5"/>
          <p:cNvSpPr txBox="1">
            <a:spLocks noChangeArrowheads="1"/>
          </p:cNvSpPr>
          <p:nvPr/>
        </p:nvSpPr>
        <p:spPr bwMode="auto">
          <a:xfrm>
            <a:off x="343578" y="1756205"/>
            <a:ext cx="51454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r>
              <a:rPr lang="en-US" altLang="zh-CN" b="0" u="sng" dirty="0">
                <a:ea typeface="楷体" panose="02010609060101010101" pitchFamily="49" charset="-122"/>
                <a:cs typeface="Times New Roman" panose="02020603050405020304" pitchFamily="18" charset="0"/>
              </a:rPr>
              <a:t>1. </a:t>
            </a:r>
            <a:r>
              <a:rPr lang="zh-CN" altLang="en-US" b="0" u="sng" dirty="0">
                <a:ea typeface="楷体" panose="02010609060101010101" pitchFamily="49" charset="-122"/>
                <a:cs typeface="Times New Roman" panose="02020603050405020304" pitchFamily="18" charset="0"/>
              </a:rPr>
              <a:t>反相器电路基本结构：</a:t>
            </a:r>
          </a:p>
        </p:txBody>
      </p:sp>
      <p:sp>
        <p:nvSpPr>
          <p:cNvPr id="20" name="Rectangle 13"/>
          <p:cNvSpPr/>
          <p:nvPr/>
        </p:nvSpPr>
        <p:spPr>
          <a:xfrm>
            <a:off x="4193293" y="6137264"/>
            <a:ext cx="3191899" cy="461665"/>
          </a:xfrm>
          <a:prstGeom prst="rect">
            <a:avLst/>
          </a:prstGeom>
        </p:spPr>
        <p:txBody>
          <a:bodyPr wrap="none">
            <a:spAutoFit/>
          </a:bodyPr>
          <a:lstStyle/>
          <a:p>
            <a:r>
              <a:rPr kumimoji="1" lang="zh-CN" altLang="en-US"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用另一个开关来替换</a:t>
            </a:r>
            <a:r>
              <a:rPr kumimoji="1" lang="en-US" altLang="zh-CN"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R</a:t>
            </a:r>
            <a:endParaRPr kumimoji="1" lang="zh-CN" altLang="en-US"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9"/>
          <p:cNvGrpSpPr/>
          <p:nvPr/>
        </p:nvGrpSpPr>
        <p:grpSpPr bwMode="auto">
          <a:xfrm>
            <a:off x="6093830" y="1866459"/>
            <a:ext cx="3456385" cy="4399360"/>
            <a:chOff x="3749" y="766"/>
            <a:chExt cx="2903" cy="3695"/>
          </a:xfrm>
        </p:grpSpPr>
        <p:graphicFrame>
          <p:nvGraphicFramePr>
            <p:cNvPr id="19" name="Object 6"/>
            <p:cNvGraphicFramePr>
              <a:graphicFrameLocks noChangeAspect="1"/>
            </p:cNvGraphicFramePr>
            <p:nvPr/>
          </p:nvGraphicFramePr>
          <p:xfrm>
            <a:off x="3774" y="766"/>
            <a:ext cx="2077" cy="3220"/>
          </p:xfrm>
          <a:graphic>
            <a:graphicData uri="http://schemas.openxmlformats.org/presentationml/2006/ole">
              <mc:AlternateContent xmlns:mc="http://schemas.openxmlformats.org/markup-compatibility/2006">
                <mc:Choice xmlns:v="urn:schemas-microsoft-com:vml" Requires="v">
                  <p:oleObj spid="_x0000_s3128" name="Photo Editor 照片" r:id="rId3" imgW="7820025" imgH="12125325" progId="MSPhotoEd.3">
                    <p:embed/>
                  </p:oleObj>
                </mc:Choice>
                <mc:Fallback>
                  <p:oleObj name="Photo Editor 照片" r:id="rId3" imgW="7820025" imgH="12125325" progId="MSPhotoEd.3">
                    <p:embed/>
                    <p:pic>
                      <p:nvPicPr>
                        <p:cNvPr id="0" name="图片 31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4" y="766"/>
                          <a:ext cx="2077" cy="3220"/>
                        </a:xfrm>
                        <a:prstGeom prst="rect">
                          <a:avLst/>
                        </a:prstGeom>
                        <a:noFill/>
                        <a:ln w="57150" cmpd="thickThin">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 name="Text Box 8"/>
            <p:cNvSpPr txBox="1">
              <a:spLocks noChangeArrowheads="1"/>
            </p:cNvSpPr>
            <p:nvPr/>
          </p:nvSpPr>
          <p:spPr bwMode="auto">
            <a:xfrm>
              <a:off x="3749" y="4073"/>
              <a:ext cx="2903"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pPr eaLnBrk="1" hangingPunct="1"/>
              <a:r>
                <a:rPr lang="en-US" altLang="zh-CN" sz="2400" dirty="0">
                  <a:latin typeface="华文楷体" panose="02010600040101010101" pitchFamily="2" charset="-122"/>
                  <a:ea typeface="华文楷体" panose="02010600040101010101" pitchFamily="2" charset="-122"/>
                </a:rPr>
                <a:t>CMOS</a:t>
              </a:r>
              <a:r>
                <a:rPr lang="zh-CN" altLang="en-US" sz="2400" dirty="0">
                  <a:latin typeface="华文楷体" panose="02010600040101010101" pitchFamily="2" charset="-122"/>
                  <a:ea typeface="华文楷体" panose="02010600040101010101" pitchFamily="2" charset="-122"/>
                </a:rPr>
                <a:t>反相器电路</a:t>
              </a:r>
            </a:p>
          </p:txBody>
        </p:sp>
      </p:grpSp>
      <p:sp>
        <p:nvSpPr>
          <p:cNvPr id="21" name="Rectangle 13"/>
          <p:cNvSpPr/>
          <p:nvPr/>
        </p:nvSpPr>
        <p:spPr>
          <a:xfrm>
            <a:off x="277229" y="2230160"/>
            <a:ext cx="5209171" cy="3416320"/>
          </a:xfrm>
          <a:prstGeom prst="rect">
            <a:avLst/>
          </a:prstGeom>
        </p:spPr>
        <p:txBody>
          <a:bodyPr wrap="square">
            <a:spAutoFit/>
          </a:bodyPr>
          <a:lstStyle/>
          <a:p>
            <a:pPr marL="342900" indent="-342900">
              <a:buFont typeface="Arial" panose="020B0604020202020204" pitchFamily="34" charset="0"/>
              <a:buChar char="•"/>
            </a:pPr>
            <a:r>
              <a:rPr lang="en-US" altLang="zh-CN" sz="2400" dirty="0">
                <a:latin typeface="华文楷体" panose="02010600040101010101" pitchFamily="2" charset="-122"/>
                <a:ea typeface="华文楷体" panose="02010600040101010101" pitchFamily="2" charset="-122"/>
                <a:cs typeface="Times New Roman" panose="02020603050405020304" pitchFamily="18" charset="0"/>
              </a:rPr>
              <a:t>CMOS</a:t>
            </a:r>
            <a:r>
              <a:rPr lang="zh-CN" altLang="en-US" sz="2400" dirty="0">
                <a:latin typeface="华文楷体" panose="02010600040101010101" pitchFamily="2" charset="-122"/>
                <a:ea typeface="华文楷体" panose="02010600040101010101" pitchFamily="2" charset="-122"/>
                <a:cs typeface="Times New Roman" panose="02020603050405020304" pitchFamily="18" charset="0"/>
              </a:rPr>
              <a:t>反相器的电路结构是</a:t>
            </a:r>
            <a:r>
              <a:rPr lang="en-US" altLang="zh-CN" sz="2400" dirty="0">
                <a:latin typeface="华文楷体" panose="02010600040101010101" pitchFamily="2" charset="-122"/>
                <a:ea typeface="华文楷体" panose="02010600040101010101" pitchFamily="2" charset="-122"/>
                <a:cs typeface="Times New Roman" panose="02020603050405020304" pitchFamily="18" charset="0"/>
              </a:rPr>
              <a:t>CMOS</a:t>
            </a:r>
            <a:r>
              <a:rPr lang="zh-CN" altLang="en-US" sz="2400" dirty="0">
                <a:latin typeface="华文楷体" panose="02010600040101010101" pitchFamily="2" charset="-122"/>
                <a:ea typeface="华文楷体" panose="02010600040101010101" pitchFamily="2" charset="-122"/>
                <a:cs typeface="Times New Roman" panose="02020603050405020304" pitchFamily="18" charset="0"/>
              </a:rPr>
              <a:t>电路的基本结构；</a:t>
            </a:r>
            <a:endParaRPr lang="en-US" altLang="zh-CN" sz="2400" dirty="0">
              <a:latin typeface="华文楷体" panose="02010600040101010101" pitchFamily="2" charset="-122"/>
              <a:ea typeface="华文楷体" panose="02010600040101010101" pitchFamily="2" charset="-122"/>
              <a:cs typeface="Times New Roman" panose="02020603050405020304" pitchFamily="18" charset="0"/>
            </a:endParaRPr>
          </a:p>
          <a:p>
            <a:pPr marL="342900" indent="-342900">
              <a:buFont typeface="Arial" panose="020B0604020202020204" pitchFamily="34" charset="0"/>
              <a:buChar char="•"/>
            </a:pPr>
            <a:r>
              <a:rPr kumimoji="1" lang="en-US" altLang="zh-CN" sz="2400" dirty="0">
                <a:latin typeface="华文楷体" panose="02010600040101010101" pitchFamily="2" charset="-122"/>
                <a:ea typeface="华文楷体" panose="02010600040101010101" pitchFamily="2" charset="-122"/>
                <a:cs typeface="Times New Roman" panose="02020603050405020304" pitchFamily="18" charset="0"/>
              </a:rPr>
              <a:t>CMOS</a:t>
            </a:r>
            <a:r>
              <a:rPr kumimoji="1" lang="zh-CN" altLang="en-US" sz="2400" dirty="0">
                <a:latin typeface="华文楷体" panose="02010600040101010101" pitchFamily="2" charset="-122"/>
                <a:ea typeface="华文楷体" panose="02010600040101010101" pitchFamily="2" charset="-122"/>
                <a:cs typeface="Times New Roman" panose="02020603050405020304" pitchFamily="18" charset="0"/>
              </a:rPr>
              <a:t>反相器和传输门（</a:t>
            </a:r>
            <a:r>
              <a:rPr kumimoji="1" lang="en-US" altLang="zh-CN" sz="2400" dirty="0">
                <a:latin typeface="华文楷体" panose="02010600040101010101" pitchFamily="2" charset="-122"/>
                <a:ea typeface="华文楷体" panose="02010600040101010101" pitchFamily="2" charset="-122"/>
                <a:cs typeface="Times New Roman" panose="02020603050405020304" pitchFamily="18" charset="0"/>
              </a:rPr>
              <a:t>TG</a:t>
            </a:r>
            <a:r>
              <a:rPr kumimoji="1" lang="zh-CN" altLang="en-US" sz="2400" dirty="0">
                <a:latin typeface="华文楷体" panose="02010600040101010101" pitchFamily="2" charset="-122"/>
                <a:ea typeface="华文楷体" panose="02010600040101010101" pitchFamily="2" charset="-122"/>
                <a:cs typeface="Times New Roman" panose="02020603050405020304" pitchFamily="18" charset="0"/>
              </a:rPr>
              <a:t>）是构成复杂</a:t>
            </a:r>
            <a:r>
              <a:rPr kumimoji="1" lang="en-US" altLang="zh-CN" sz="2400" dirty="0">
                <a:latin typeface="华文楷体" panose="02010600040101010101" pitchFamily="2" charset="-122"/>
                <a:ea typeface="华文楷体" panose="02010600040101010101" pitchFamily="2" charset="-122"/>
                <a:cs typeface="Times New Roman" panose="02020603050405020304" pitchFamily="18" charset="0"/>
              </a:rPr>
              <a:t>CMOS</a:t>
            </a:r>
            <a:r>
              <a:rPr kumimoji="1" lang="zh-CN" altLang="en-US" sz="2400" dirty="0">
                <a:latin typeface="华文楷体" panose="02010600040101010101" pitchFamily="2" charset="-122"/>
                <a:ea typeface="华文楷体" panose="02010600040101010101" pitchFamily="2" charset="-122"/>
                <a:cs typeface="Times New Roman" panose="02020603050405020304" pitchFamily="18" charset="0"/>
              </a:rPr>
              <a:t>逻辑电路的两种基本模块；</a:t>
            </a:r>
            <a:endParaRPr kumimoji="1" lang="en-US" altLang="zh-CN" sz="2400" dirty="0">
              <a:latin typeface="华文楷体" panose="02010600040101010101" pitchFamily="2" charset="-122"/>
              <a:ea typeface="华文楷体" panose="02010600040101010101" pitchFamily="2" charset="-122"/>
              <a:cs typeface="Times New Roman" panose="02020603050405020304" pitchFamily="18" charset="0"/>
            </a:endParaRPr>
          </a:p>
          <a:p>
            <a:pPr marL="342900" indent="-342900">
              <a:buFont typeface="Arial" panose="020B0604020202020204" pitchFamily="34" charset="0"/>
              <a:buChar char="•"/>
            </a:pPr>
            <a:r>
              <a:rPr kumimoji="1" lang="en-US" altLang="zh-CN" sz="2400" dirty="0">
                <a:latin typeface="华文楷体" panose="02010600040101010101" pitchFamily="2" charset="-122"/>
                <a:ea typeface="华文楷体" panose="02010600040101010101" pitchFamily="2" charset="-122"/>
                <a:cs typeface="Times New Roman" panose="02020603050405020304" pitchFamily="18" charset="0"/>
              </a:rPr>
              <a:t>CMOS</a:t>
            </a:r>
            <a:r>
              <a:rPr kumimoji="1" lang="zh-CN" altLang="en-US" sz="2400" dirty="0">
                <a:latin typeface="华文楷体" panose="02010600040101010101" pitchFamily="2" charset="-122"/>
                <a:ea typeface="华文楷体" panose="02010600040101010101" pitchFamily="2" charset="-122"/>
                <a:cs typeface="Times New Roman" panose="02020603050405020304" pitchFamily="18" charset="0"/>
              </a:rPr>
              <a:t>反相器通常应用于</a:t>
            </a:r>
            <a:r>
              <a:rPr kumimoji="1" lang="en-US" altLang="zh-CN" sz="2400" dirty="0">
                <a:latin typeface="华文楷体" panose="02010600040101010101" pitchFamily="2" charset="-122"/>
                <a:ea typeface="华文楷体" panose="02010600040101010101" pitchFamily="2" charset="-122"/>
                <a:cs typeface="Times New Roman" panose="02020603050405020304" pitchFamily="18" charset="0"/>
              </a:rPr>
              <a:t>CMOS</a:t>
            </a:r>
            <a:r>
              <a:rPr kumimoji="1" lang="zh-CN" altLang="en-US" sz="2400" dirty="0">
                <a:latin typeface="华文楷体" panose="02010600040101010101" pitchFamily="2" charset="-122"/>
                <a:ea typeface="华文楷体" panose="02010600040101010101" pitchFamily="2" charset="-122"/>
                <a:cs typeface="Times New Roman" panose="02020603050405020304" pitchFamily="18" charset="0"/>
              </a:rPr>
              <a:t>电路的输入、输出端，作缓冲器使用，是</a:t>
            </a:r>
            <a:r>
              <a:rPr kumimoji="1" lang="en-US" altLang="zh-CN" sz="2400" dirty="0">
                <a:latin typeface="华文楷体" panose="02010600040101010101" pitchFamily="2" charset="-122"/>
                <a:ea typeface="华文楷体" panose="02010600040101010101" pitchFamily="2" charset="-122"/>
                <a:cs typeface="Times New Roman" panose="02020603050405020304" pitchFamily="18" charset="0"/>
              </a:rPr>
              <a:t>CMOS</a:t>
            </a:r>
            <a:r>
              <a:rPr kumimoji="1" lang="zh-CN" altLang="en-US" sz="2400" dirty="0">
                <a:latin typeface="华文楷体" panose="02010600040101010101" pitchFamily="2" charset="-122"/>
                <a:ea typeface="华文楷体" panose="02010600040101010101" pitchFamily="2" charset="-122"/>
                <a:cs typeface="Times New Roman" panose="02020603050405020304" pitchFamily="18" charset="0"/>
              </a:rPr>
              <a:t>电路常见输出结构形式之一。</a:t>
            </a:r>
          </a:p>
        </p:txBody>
      </p:sp>
      <p:sp>
        <p:nvSpPr>
          <p:cNvPr id="8" name="Rectangle 12"/>
          <p:cNvSpPr>
            <a:spLocks noChangeArrowheads="1"/>
          </p:cNvSpPr>
          <p:nvPr/>
        </p:nvSpPr>
        <p:spPr bwMode="auto">
          <a:xfrm>
            <a:off x="3668617" y="88136"/>
            <a:ext cx="5393735"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3.3.2 CMOS</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反相器的电路结构和工作原理</a:t>
            </a:r>
          </a:p>
        </p:txBody>
      </p:sp>
      <p:sp>
        <p:nvSpPr>
          <p:cNvPr id="9" name="Text Box 5"/>
          <p:cNvSpPr txBox="1">
            <a:spLocks noChangeArrowheads="1"/>
          </p:cNvSpPr>
          <p:nvPr/>
        </p:nvSpPr>
        <p:spPr bwMode="auto">
          <a:xfrm>
            <a:off x="383908" y="1164258"/>
            <a:ext cx="642329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r>
              <a:rPr lang="en-US" altLang="zh-CN" b="0" u="sng" dirty="0">
                <a:ea typeface="楷体" panose="02010609060101010101" pitchFamily="49" charset="-122"/>
                <a:cs typeface="Times New Roman" panose="02020603050405020304" pitchFamily="18" charset="0"/>
              </a:rPr>
              <a:t>2. CMOS</a:t>
            </a:r>
            <a:r>
              <a:rPr lang="zh-CN" altLang="en-US" b="0" u="sng" dirty="0">
                <a:ea typeface="楷体" panose="02010609060101010101" pitchFamily="49" charset="-122"/>
                <a:cs typeface="Times New Roman" panose="02020603050405020304" pitchFamily="18" charset="0"/>
              </a:rPr>
              <a:t>反相器电路结构和工作原理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fade">
                                      <p:cBhvr>
                                        <p:cTn id="12" dur="500"/>
                                        <p:tgtEl>
                                          <p:spTgt spid="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xEl>
                                              <p:pRg st="1" end="1"/>
                                            </p:txEl>
                                          </p:spTgt>
                                        </p:tgtEl>
                                        <p:attrNameLst>
                                          <p:attrName>style.visibility</p:attrName>
                                        </p:attrNameLst>
                                      </p:cBhvr>
                                      <p:to>
                                        <p:strVal val="visible"/>
                                      </p:to>
                                    </p:set>
                                    <p:animEffect transition="in" filter="fade">
                                      <p:cBhvr>
                                        <p:cTn id="17" dur="500"/>
                                        <p:tgtEl>
                                          <p:spTgt spid="2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xEl>
                                              <p:pRg st="2" end="2"/>
                                            </p:txEl>
                                          </p:spTgt>
                                        </p:tgtEl>
                                        <p:attrNameLst>
                                          <p:attrName>style.visibility</p:attrName>
                                        </p:attrNameLst>
                                      </p:cBhvr>
                                      <p:to>
                                        <p:strVal val="visible"/>
                                      </p:to>
                                    </p:set>
                                    <p:animEffect transition="in" filter="fade">
                                      <p:cBhvr>
                                        <p:cTn id="22" dur="500"/>
                                        <p:tgtEl>
                                          <p:spTgt spid="2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9801" name="Group 9"/>
          <p:cNvGrpSpPr/>
          <p:nvPr/>
        </p:nvGrpSpPr>
        <p:grpSpPr bwMode="auto">
          <a:xfrm>
            <a:off x="6246415" y="1026355"/>
            <a:ext cx="3456385" cy="4457700"/>
            <a:chOff x="2464" y="538"/>
            <a:chExt cx="2903" cy="3744"/>
          </a:xfrm>
        </p:grpSpPr>
        <p:graphicFrame>
          <p:nvGraphicFramePr>
            <p:cNvPr id="44040" name="Object 6"/>
            <p:cNvGraphicFramePr>
              <a:graphicFrameLocks noChangeAspect="1"/>
            </p:cNvGraphicFramePr>
            <p:nvPr/>
          </p:nvGraphicFramePr>
          <p:xfrm>
            <a:off x="2464" y="538"/>
            <a:ext cx="2077" cy="3220"/>
          </p:xfrm>
          <a:graphic>
            <a:graphicData uri="http://schemas.openxmlformats.org/presentationml/2006/ole">
              <mc:AlternateContent xmlns:mc="http://schemas.openxmlformats.org/markup-compatibility/2006">
                <mc:Choice xmlns:v="urn:schemas-microsoft-com:vml" Requires="v">
                  <p:oleObj spid="_x0000_s4152" name="Photo Editor 照片" r:id="rId4" imgW="7820025" imgH="12125325" progId="MSPhotoEd.3">
                    <p:embed/>
                  </p:oleObj>
                </mc:Choice>
                <mc:Fallback>
                  <p:oleObj name="Photo Editor 照片" r:id="rId4" imgW="7820025" imgH="12125325" progId="MSPhotoEd.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4" y="538"/>
                          <a:ext cx="2077" cy="3220"/>
                        </a:xfrm>
                        <a:prstGeom prst="rect">
                          <a:avLst/>
                        </a:prstGeom>
                        <a:noFill/>
                        <a:ln w="57150" cmpd="thickThin">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041" name="Text Box 8"/>
            <p:cNvSpPr txBox="1">
              <a:spLocks noChangeArrowheads="1"/>
            </p:cNvSpPr>
            <p:nvPr/>
          </p:nvSpPr>
          <p:spPr bwMode="auto">
            <a:xfrm>
              <a:off x="2464" y="3894"/>
              <a:ext cx="2903"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pPr eaLnBrk="1" hangingPunct="1"/>
              <a:r>
                <a:rPr lang="en-US" altLang="zh-CN" sz="2400" dirty="0">
                  <a:latin typeface="华文楷体" panose="02010600040101010101" pitchFamily="2" charset="-122"/>
                  <a:ea typeface="华文楷体" panose="02010600040101010101" pitchFamily="2" charset="-122"/>
                </a:rPr>
                <a:t>CMOS</a:t>
              </a:r>
              <a:r>
                <a:rPr lang="zh-CN" altLang="en-US" sz="2400" dirty="0">
                  <a:latin typeface="华文楷体" panose="02010600040101010101" pitchFamily="2" charset="-122"/>
                  <a:ea typeface="华文楷体" panose="02010600040101010101" pitchFamily="2" charset="-122"/>
                </a:rPr>
                <a:t>反相器电路</a:t>
              </a:r>
            </a:p>
          </p:txBody>
        </p:sp>
      </p:grpSp>
      <p:sp>
        <p:nvSpPr>
          <p:cNvPr id="289803" name="Text Box 11"/>
          <p:cNvSpPr txBox="1">
            <a:spLocks noChangeArrowheads="1"/>
          </p:cNvSpPr>
          <p:nvPr/>
        </p:nvSpPr>
        <p:spPr bwMode="auto">
          <a:xfrm>
            <a:off x="5251041" y="5484055"/>
            <a:ext cx="398749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pPr eaLnBrk="1" hangingPunct="1">
              <a:spcBef>
                <a:spcPct val="0"/>
              </a:spcBef>
            </a:pPr>
            <a:r>
              <a:rPr kumimoji="1" lang="zh-CN" altLang="en-US" sz="2400" b="0" dirty="0">
                <a:latin typeface="华文楷体" panose="02010600040101010101" pitchFamily="2" charset="-122"/>
                <a:ea typeface="华文楷体" panose="02010600040101010101" pitchFamily="2" charset="-122"/>
              </a:rPr>
              <a:t>其中</a:t>
            </a:r>
            <a:r>
              <a:rPr kumimoji="1" lang="en-US" altLang="zh-CN" sz="2400" b="0" dirty="0">
                <a:latin typeface="华文楷体" panose="02010600040101010101" pitchFamily="2" charset="-122"/>
                <a:ea typeface="华文楷体" panose="02010600040101010101" pitchFamily="2" charset="-122"/>
              </a:rPr>
              <a:t>T</a:t>
            </a:r>
            <a:r>
              <a:rPr kumimoji="1" lang="en-US" altLang="zh-CN" sz="2400" b="0" baseline="-25000" dirty="0">
                <a:latin typeface="华文楷体" panose="02010600040101010101" pitchFamily="2" charset="-122"/>
                <a:ea typeface="华文楷体" panose="02010600040101010101" pitchFamily="2" charset="-122"/>
              </a:rPr>
              <a:t>1</a:t>
            </a:r>
            <a:r>
              <a:rPr kumimoji="1" lang="zh-CN" altLang="en-US" sz="2400" b="0" dirty="0">
                <a:latin typeface="华文楷体" panose="02010600040101010101" pitchFamily="2" charset="-122"/>
                <a:ea typeface="华文楷体" panose="02010600040101010101" pitchFamily="2" charset="-122"/>
              </a:rPr>
              <a:t>为</a:t>
            </a:r>
            <a:r>
              <a:rPr kumimoji="1" lang="en-US" altLang="zh-CN" sz="2400" b="0" dirty="0">
                <a:latin typeface="华文楷体" panose="02010600040101010101" pitchFamily="2" charset="-122"/>
                <a:ea typeface="华文楷体" panose="02010600040101010101" pitchFamily="2" charset="-122"/>
              </a:rPr>
              <a:t>P</a:t>
            </a:r>
            <a:r>
              <a:rPr kumimoji="1" lang="zh-CN" altLang="en-US" sz="2400" b="0" dirty="0">
                <a:latin typeface="华文楷体" panose="02010600040101010101" pitchFamily="2" charset="-122"/>
                <a:ea typeface="华文楷体" panose="02010600040101010101" pitchFamily="2" charset="-122"/>
              </a:rPr>
              <a:t>沟道增强型</a:t>
            </a:r>
            <a:r>
              <a:rPr kumimoji="1" lang="en-US" altLang="zh-CN" sz="2400" b="0" dirty="0">
                <a:latin typeface="华文楷体" panose="02010600040101010101" pitchFamily="2" charset="-122"/>
                <a:ea typeface="华文楷体" panose="02010600040101010101" pitchFamily="2" charset="-122"/>
              </a:rPr>
              <a:t>MOS</a:t>
            </a:r>
            <a:r>
              <a:rPr kumimoji="1" lang="zh-CN" altLang="en-US" sz="2400" b="0" dirty="0">
                <a:latin typeface="华文楷体" panose="02010600040101010101" pitchFamily="2" charset="-122"/>
                <a:ea typeface="华文楷体" panose="02010600040101010101" pitchFamily="2" charset="-122"/>
              </a:rPr>
              <a:t>管，</a:t>
            </a:r>
            <a:r>
              <a:rPr kumimoji="1" lang="en-US" altLang="zh-CN" sz="2400" b="0" dirty="0">
                <a:latin typeface="华文楷体" panose="02010600040101010101" pitchFamily="2" charset="-122"/>
                <a:ea typeface="华文楷体" panose="02010600040101010101" pitchFamily="2" charset="-122"/>
              </a:rPr>
              <a:t>T</a:t>
            </a:r>
            <a:r>
              <a:rPr kumimoji="1" lang="en-US" altLang="zh-CN" sz="2400" b="0" baseline="-25000" dirty="0">
                <a:latin typeface="华文楷体" panose="02010600040101010101" pitchFamily="2" charset="-122"/>
                <a:ea typeface="华文楷体" panose="02010600040101010101" pitchFamily="2" charset="-122"/>
              </a:rPr>
              <a:t>2</a:t>
            </a:r>
            <a:r>
              <a:rPr kumimoji="1" lang="zh-CN" altLang="en-US" sz="2400" b="0" dirty="0">
                <a:latin typeface="华文楷体" panose="02010600040101010101" pitchFamily="2" charset="-122"/>
                <a:ea typeface="华文楷体" panose="02010600040101010101" pitchFamily="2" charset="-122"/>
              </a:rPr>
              <a:t>为</a:t>
            </a:r>
            <a:r>
              <a:rPr kumimoji="1" lang="en-US" altLang="zh-CN" sz="2400" b="0" dirty="0">
                <a:latin typeface="华文楷体" panose="02010600040101010101" pitchFamily="2" charset="-122"/>
                <a:ea typeface="华文楷体" panose="02010600040101010101" pitchFamily="2" charset="-122"/>
              </a:rPr>
              <a:t>N</a:t>
            </a:r>
            <a:r>
              <a:rPr kumimoji="1" lang="zh-CN" altLang="en-US" sz="2400" b="0" dirty="0">
                <a:latin typeface="华文楷体" panose="02010600040101010101" pitchFamily="2" charset="-122"/>
                <a:ea typeface="华文楷体" panose="02010600040101010101" pitchFamily="2" charset="-122"/>
              </a:rPr>
              <a:t>沟道增强型</a:t>
            </a:r>
            <a:r>
              <a:rPr kumimoji="1" lang="en-US" altLang="zh-CN" sz="2400" b="0" dirty="0">
                <a:latin typeface="华文楷体" panose="02010600040101010101" pitchFamily="2" charset="-122"/>
                <a:ea typeface="华文楷体" panose="02010600040101010101" pitchFamily="2" charset="-122"/>
              </a:rPr>
              <a:t>MOS</a:t>
            </a:r>
            <a:r>
              <a:rPr kumimoji="1" lang="zh-CN" altLang="en-US" sz="2400" b="0" dirty="0">
                <a:latin typeface="华文楷体" panose="02010600040101010101" pitchFamily="2" charset="-122"/>
                <a:ea typeface="华文楷体" panose="02010600040101010101" pitchFamily="2" charset="-122"/>
              </a:rPr>
              <a:t>管</a:t>
            </a:r>
            <a:r>
              <a:rPr kumimoji="1" lang="en-US" altLang="zh-CN" sz="2400" b="0" dirty="0">
                <a:latin typeface="华文楷体" panose="02010600040101010101" pitchFamily="2" charset="-122"/>
                <a:ea typeface="华文楷体" panose="02010600040101010101" pitchFamily="2" charset="-122"/>
              </a:rPr>
              <a:t>.</a:t>
            </a:r>
            <a:r>
              <a:rPr kumimoji="1" lang="zh-CN" altLang="en-US" sz="2400" b="0" dirty="0">
                <a:latin typeface="华文楷体" panose="02010600040101010101" pitchFamily="2" charset="-122"/>
                <a:ea typeface="华文楷体" panose="02010600040101010101" pitchFamily="2" charset="-122"/>
              </a:rPr>
              <a:t>它们构成互补对称电路</a:t>
            </a:r>
            <a:endParaRPr kumimoji="1" lang="zh-CN" altLang="en-US" sz="2400" b="0" baseline="-25000" dirty="0">
              <a:latin typeface="华文楷体" panose="02010600040101010101" pitchFamily="2" charset="-122"/>
              <a:ea typeface="华文楷体" panose="02010600040101010101" pitchFamily="2" charset="-122"/>
            </a:endParaRPr>
          </a:p>
        </p:txBody>
      </p:sp>
      <p:sp>
        <p:nvSpPr>
          <p:cNvPr id="289804" name="Text Box 12"/>
          <p:cNvSpPr txBox="1">
            <a:spLocks noChangeArrowheads="1"/>
          </p:cNvSpPr>
          <p:nvPr/>
        </p:nvSpPr>
        <p:spPr bwMode="auto">
          <a:xfrm>
            <a:off x="197049" y="1926646"/>
            <a:ext cx="135016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pPr eaLnBrk="1" hangingPunct="1"/>
            <a:r>
              <a:rPr lang="zh-CN" altLang="en-US" sz="2400" dirty="0">
                <a:latin typeface="华文楷体" panose="02010600040101010101" pitchFamily="2" charset="-122"/>
                <a:ea typeface="华文楷体" panose="02010600040101010101" pitchFamily="2" charset="-122"/>
              </a:rPr>
              <a:t>结构：</a:t>
            </a:r>
          </a:p>
        </p:txBody>
      </p:sp>
      <p:pic>
        <p:nvPicPr>
          <p:cNvPr id="171146" name="Picture 1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679" y="2421768"/>
            <a:ext cx="5600700" cy="260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12"/>
          <p:cNvSpPr>
            <a:spLocks noChangeArrowheads="1"/>
          </p:cNvSpPr>
          <p:nvPr/>
        </p:nvSpPr>
        <p:spPr bwMode="auto">
          <a:xfrm>
            <a:off x="3668617" y="88136"/>
            <a:ext cx="5393735"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3.3.2 CMOS</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反相器的电路结构和工作原理</a:t>
            </a:r>
          </a:p>
        </p:txBody>
      </p:sp>
      <p:sp>
        <p:nvSpPr>
          <p:cNvPr id="12" name="Text Box 5"/>
          <p:cNvSpPr txBox="1">
            <a:spLocks noChangeArrowheads="1"/>
          </p:cNvSpPr>
          <p:nvPr/>
        </p:nvSpPr>
        <p:spPr bwMode="auto">
          <a:xfrm>
            <a:off x="160679" y="1164258"/>
            <a:ext cx="642329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r>
              <a:rPr lang="en-US" altLang="zh-CN" b="0" u="sng" dirty="0">
                <a:ea typeface="楷体" panose="02010609060101010101" pitchFamily="49" charset="-122"/>
                <a:cs typeface="Times New Roman" panose="02020603050405020304" pitchFamily="18" charset="0"/>
              </a:rPr>
              <a:t>2. CMOS</a:t>
            </a:r>
            <a:r>
              <a:rPr lang="zh-CN" altLang="en-US" b="0" u="sng" dirty="0">
                <a:ea typeface="楷体" panose="02010609060101010101" pitchFamily="49" charset="-122"/>
                <a:cs typeface="Times New Roman" panose="02020603050405020304" pitchFamily="18" charset="0"/>
              </a:rPr>
              <a:t>反相器电路结构和工作原理</a:t>
            </a:r>
          </a:p>
        </p:txBody>
      </p:sp>
      <p:sp>
        <p:nvSpPr>
          <p:cNvPr id="13" name="矩形 12"/>
          <p:cNvSpPr/>
          <p:nvPr/>
        </p:nvSpPr>
        <p:spPr>
          <a:xfrm>
            <a:off x="2867795" y="4619616"/>
            <a:ext cx="800822" cy="279400"/>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4" name="矩形 13"/>
          <p:cNvSpPr/>
          <p:nvPr/>
        </p:nvSpPr>
        <p:spPr>
          <a:xfrm>
            <a:off x="2035697" y="4041766"/>
            <a:ext cx="497953" cy="279400"/>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5" name="矩形 14"/>
          <p:cNvSpPr/>
          <p:nvPr/>
        </p:nvSpPr>
        <p:spPr>
          <a:xfrm>
            <a:off x="1946797" y="3635366"/>
            <a:ext cx="421753" cy="279400"/>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6" name="矩形 15"/>
          <p:cNvSpPr/>
          <p:nvPr/>
        </p:nvSpPr>
        <p:spPr>
          <a:xfrm>
            <a:off x="2644219" y="3610796"/>
            <a:ext cx="422832" cy="279400"/>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7" name="矩形 16"/>
          <p:cNvSpPr/>
          <p:nvPr/>
        </p:nvSpPr>
        <p:spPr>
          <a:xfrm>
            <a:off x="3558619" y="3635366"/>
            <a:ext cx="422832" cy="279400"/>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8" name="矩形 17"/>
          <p:cNvSpPr/>
          <p:nvPr/>
        </p:nvSpPr>
        <p:spPr>
          <a:xfrm>
            <a:off x="4238069" y="3610796"/>
            <a:ext cx="422832" cy="279400"/>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9" name="Text Box 11"/>
          <p:cNvSpPr txBox="1">
            <a:spLocks noChangeArrowheads="1"/>
          </p:cNvSpPr>
          <p:nvPr/>
        </p:nvSpPr>
        <p:spPr bwMode="auto">
          <a:xfrm>
            <a:off x="661058" y="5022093"/>
            <a:ext cx="4389153" cy="666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pPr eaLnBrk="1" hangingPunct="1">
              <a:spcBef>
                <a:spcPct val="0"/>
              </a:spcBef>
            </a:pPr>
            <a:r>
              <a:rPr kumimoji="1" lang="zh-CN" altLang="en-US" b="0" baseline="-25000" dirty="0">
                <a:ea typeface="楷体" panose="02010609060101010101" pitchFamily="49" charset="-122"/>
                <a:cs typeface="Times New Roman" panose="02020603050405020304" pitchFamily="18" charset="0"/>
              </a:rPr>
              <a:t>利用</a:t>
            </a:r>
            <a:r>
              <a:rPr kumimoji="1" lang="en-US" altLang="zh-CN" b="0" baseline="-25000" dirty="0">
                <a:ea typeface="楷体" panose="02010609060101010101" pitchFamily="49" charset="-122"/>
                <a:cs typeface="Times New Roman" panose="02020603050405020304" pitchFamily="18" charset="0"/>
              </a:rPr>
              <a:t>N</a:t>
            </a:r>
            <a:r>
              <a:rPr kumimoji="1" lang="zh-CN" altLang="en-US" b="0" baseline="-25000" dirty="0">
                <a:ea typeface="楷体" panose="02010609060101010101" pitchFamily="49" charset="-122"/>
                <a:cs typeface="Times New Roman" panose="02020603050405020304" pitchFamily="18" charset="0"/>
              </a:rPr>
              <a:t>沟道和</a:t>
            </a:r>
            <a:r>
              <a:rPr kumimoji="1" lang="en-US" altLang="zh-CN" b="0" baseline="-25000" dirty="0">
                <a:ea typeface="楷体" panose="02010609060101010101" pitchFamily="49" charset="-122"/>
                <a:cs typeface="Times New Roman" panose="02020603050405020304" pitchFamily="18" charset="0"/>
              </a:rPr>
              <a:t>P</a:t>
            </a:r>
            <a:r>
              <a:rPr kumimoji="1" lang="zh-CN" altLang="en-US" b="0" baseline="-25000" dirty="0">
                <a:ea typeface="楷体" panose="02010609060101010101" pitchFamily="49" charset="-122"/>
                <a:cs typeface="Times New Roman" panose="02020603050405020304" pitchFamily="18" charset="0"/>
              </a:rPr>
              <a:t>沟道增强型</a:t>
            </a:r>
            <a:r>
              <a:rPr kumimoji="1" lang="en-US" altLang="zh-CN" b="0" baseline="-25000" dirty="0">
                <a:ea typeface="楷体" panose="02010609060101010101" pitchFamily="49" charset="-122"/>
                <a:cs typeface="Times New Roman" panose="02020603050405020304" pitchFamily="18" charset="0"/>
              </a:rPr>
              <a:t>MOS</a:t>
            </a:r>
            <a:r>
              <a:rPr kumimoji="1" lang="zh-CN" altLang="en-US" b="0" baseline="-25000" dirty="0">
                <a:ea typeface="楷体" panose="02010609060101010101" pitchFamily="49" charset="-122"/>
                <a:cs typeface="Times New Roman" panose="02020603050405020304" pitchFamily="18" charset="0"/>
              </a:rPr>
              <a:t>管的互补性来进行设计和制造，二者相互对应。</a:t>
            </a:r>
          </a:p>
        </p:txBody>
      </p:sp>
      <p:sp>
        <p:nvSpPr>
          <p:cNvPr id="21" name="Text Box 11"/>
          <p:cNvSpPr txBox="1">
            <a:spLocks noChangeArrowheads="1"/>
          </p:cNvSpPr>
          <p:nvPr/>
        </p:nvSpPr>
        <p:spPr bwMode="auto">
          <a:xfrm>
            <a:off x="661057" y="5750794"/>
            <a:ext cx="4389153" cy="666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pPr>
              <a:spcBef>
                <a:spcPct val="0"/>
              </a:spcBef>
            </a:pPr>
            <a:r>
              <a:rPr kumimoji="1" lang="en-US" altLang="zh-CN" b="0" baseline="-25000" dirty="0">
                <a:ea typeface="楷体" panose="02010609060101010101" pitchFamily="49" charset="-122"/>
                <a:cs typeface="Times New Roman" panose="02020603050405020304" pitchFamily="18" charset="0"/>
              </a:rPr>
              <a:t>N</a:t>
            </a:r>
            <a:r>
              <a:rPr kumimoji="1" lang="zh-CN" altLang="en-US" b="0" baseline="-25000" dirty="0">
                <a:ea typeface="楷体" panose="02010609060101010101" pitchFamily="49" charset="-122"/>
                <a:cs typeface="Times New Roman" panose="02020603050405020304" pitchFamily="18" charset="0"/>
              </a:rPr>
              <a:t>沟道和</a:t>
            </a:r>
            <a:r>
              <a:rPr kumimoji="1" lang="en-US" altLang="zh-CN" b="0" baseline="-25000" dirty="0">
                <a:ea typeface="楷体" panose="02010609060101010101" pitchFamily="49" charset="-122"/>
                <a:cs typeface="Times New Roman" panose="02020603050405020304" pitchFamily="18" charset="0"/>
              </a:rPr>
              <a:t>P</a:t>
            </a:r>
            <a:r>
              <a:rPr kumimoji="1" lang="zh-CN" altLang="en-US" b="0" baseline="-25000" dirty="0">
                <a:ea typeface="楷体" panose="02010609060101010101" pitchFamily="49" charset="-122"/>
                <a:cs typeface="Times New Roman" panose="02020603050405020304" pitchFamily="18" charset="0"/>
              </a:rPr>
              <a:t>沟道增强型</a:t>
            </a:r>
            <a:r>
              <a:rPr kumimoji="1" lang="en-US" altLang="zh-CN" b="0" baseline="-25000" dirty="0">
                <a:ea typeface="楷体" panose="02010609060101010101" pitchFamily="49" charset="-122"/>
                <a:cs typeface="Times New Roman" panose="02020603050405020304" pitchFamily="18" charset="0"/>
              </a:rPr>
              <a:t>MOS</a:t>
            </a:r>
            <a:r>
              <a:rPr kumimoji="1" lang="zh-CN" altLang="en-US" b="0" baseline="-25000" dirty="0">
                <a:ea typeface="楷体" panose="02010609060101010101" pitchFamily="49" charset="-122"/>
                <a:cs typeface="Times New Roman" panose="02020603050405020304" pitchFamily="18" charset="0"/>
              </a:rPr>
              <a:t>管的栅极与栅极相连，漏极与漏极相连。</a:t>
            </a:r>
          </a:p>
        </p:txBody>
      </p:sp>
      <p:sp>
        <p:nvSpPr>
          <p:cNvPr id="22" name="矩形 21"/>
          <p:cNvSpPr/>
          <p:nvPr/>
        </p:nvSpPr>
        <p:spPr>
          <a:xfrm>
            <a:off x="2284673" y="2421768"/>
            <a:ext cx="497953" cy="279400"/>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3" name="矩形 22"/>
          <p:cNvSpPr/>
          <p:nvPr/>
        </p:nvSpPr>
        <p:spPr>
          <a:xfrm>
            <a:off x="3019229" y="2421768"/>
            <a:ext cx="497953" cy="279400"/>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4" name="矩形 23"/>
          <p:cNvSpPr/>
          <p:nvPr/>
        </p:nvSpPr>
        <p:spPr>
          <a:xfrm>
            <a:off x="1336341" y="3635366"/>
            <a:ext cx="421753" cy="279400"/>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5" name="矩形 24"/>
          <p:cNvSpPr/>
          <p:nvPr/>
        </p:nvSpPr>
        <p:spPr>
          <a:xfrm>
            <a:off x="4829288" y="3635366"/>
            <a:ext cx="421753" cy="279400"/>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6" name="矩形 25"/>
          <p:cNvSpPr/>
          <p:nvPr/>
        </p:nvSpPr>
        <p:spPr>
          <a:xfrm>
            <a:off x="6189923" y="2942468"/>
            <a:ext cx="497953" cy="279400"/>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7" name="矩形 26"/>
          <p:cNvSpPr/>
          <p:nvPr/>
        </p:nvSpPr>
        <p:spPr>
          <a:xfrm>
            <a:off x="8370163" y="2942468"/>
            <a:ext cx="497953" cy="279400"/>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 name="矩形 1"/>
          <p:cNvSpPr/>
          <p:nvPr/>
        </p:nvSpPr>
        <p:spPr>
          <a:xfrm>
            <a:off x="4519968" y="4170368"/>
            <a:ext cx="1114408" cy="369332"/>
          </a:xfrm>
          <a:prstGeom prst="rect">
            <a:avLst/>
          </a:prstGeom>
        </p:spPr>
        <p:txBody>
          <a:bodyPr wrap="none">
            <a:spAutoFit/>
          </a:bodyPr>
          <a:lstStyle/>
          <a:p>
            <a:r>
              <a:rPr lang="zh-CN" altLang="en-US" b="1" dirty="0">
                <a:solidFill>
                  <a:srgbClr val="C00000"/>
                </a:solidFill>
                <a:latin typeface="楷体" panose="02010609060101010101" pitchFamily="49" charset="-122"/>
                <a:ea typeface="楷体" panose="02010609060101010101" pitchFamily="49" charset="-122"/>
              </a:rPr>
              <a:t>隔离保护</a:t>
            </a:r>
            <a:endParaRPr lang="x-none" b="1" dirty="0">
              <a:solidFill>
                <a:srgbClr val="C00000"/>
              </a:solidFill>
              <a:latin typeface="楷体" panose="02010609060101010101" pitchFamily="49" charset="-122"/>
              <a:ea typeface="楷体" panose="02010609060101010101" pitchFamily="49" charset="-122"/>
            </a:endParaRPr>
          </a:p>
        </p:txBody>
      </p:sp>
      <p:cxnSp>
        <p:nvCxnSpPr>
          <p:cNvPr id="28" name="直接箭头连接符 27"/>
          <p:cNvCxnSpPr>
            <a:stCxn id="25" idx="2"/>
          </p:cNvCxnSpPr>
          <p:nvPr/>
        </p:nvCxnSpPr>
        <p:spPr>
          <a:xfrm flipH="1">
            <a:off x="5040164" y="3914766"/>
            <a:ext cx="1" cy="323334"/>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89804"/>
                                        </p:tgtEl>
                                        <p:attrNameLst>
                                          <p:attrName>style.visibility</p:attrName>
                                        </p:attrNameLst>
                                      </p:cBhvr>
                                      <p:to>
                                        <p:strVal val="visible"/>
                                      </p:to>
                                    </p:set>
                                    <p:animEffect transition="in" filter="checkerboard(across)">
                                      <p:cBhvr>
                                        <p:cTn id="7" dur="500"/>
                                        <p:tgtEl>
                                          <p:spTgt spid="28980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71146"/>
                                        </p:tgtEl>
                                        <p:attrNameLst>
                                          <p:attrName>style.visibility</p:attrName>
                                        </p:attrNameLst>
                                      </p:cBhvr>
                                      <p:to>
                                        <p:strVal val="visible"/>
                                      </p:to>
                                    </p:set>
                                    <p:animEffect transition="in" filter="fade">
                                      <p:cBhvr>
                                        <p:cTn id="12" dur="500"/>
                                        <p:tgtEl>
                                          <p:spTgt spid="171146"/>
                                        </p:tgtEl>
                                      </p:cBhvr>
                                    </p:animEffect>
                                    <p:anim calcmode="lin" valueType="num">
                                      <p:cBhvr>
                                        <p:cTn id="13" dur="500" fill="hold"/>
                                        <p:tgtEl>
                                          <p:spTgt spid="171146"/>
                                        </p:tgtEl>
                                        <p:attrNameLst>
                                          <p:attrName>ppt_x</p:attrName>
                                        </p:attrNameLst>
                                      </p:cBhvr>
                                      <p:tavLst>
                                        <p:tav tm="0">
                                          <p:val>
                                            <p:strVal val="#ppt_x"/>
                                          </p:val>
                                        </p:tav>
                                        <p:tav tm="100000">
                                          <p:val>
                                            <p:strVal val="#ppt_x"/>
                                          </p:val>
                                        </p:tav>
                                      </p:tavLst>
                                    </p:anim>
                                    <p:anim calcmode="lin" valueType="num">
                                      <p:cBhvr>
                                        <p:cTn id="14" dur="500" fill="hold"/>
                                        <p:tgtEl>
                                          <p:spTgt spid="17114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289801"/>
                                        </p:tgtEl>
                                        <p:attrNameLst>
                                          <p:attrName>style.visibility</p:attrName>
                                        </p:attrNameLst>
                                      </p:cBhvr>
                                      <p:to>
                                        <p:strVal val="visible"/>
                                      </p:to>
                                    </p:set>
                                    <p:animEffect transition="in" filter="dissolve">
                                      <p:cBhvr>
                                        <p:cTn id="19" dur="500"/>
                                        <p:tgtEl>
                                          <p:spTgt spid="289801"/>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289803"/>
                                        </p:tgtEl>
                                        <p:attrNameLst>
                                          <p:attrName>style.visibility</p:attrName>
                                        </p:attrNameLst>
                                      </p:cBhvr>
                                      <p:to>
                                        <p:strVal val="visible"/>
                                      </p:to>
                                    </p:set>
                                    <p:animEffect transition="in" filter="blinds(horizontal)">
                                      <p:cBhvr>
                                        <p:cTn id="24" dur="500"/>
                                        <p:tgtEl>
                                          <p:spTgt spid="28980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down)">
                                      <p:cBhvr>
                                        <p:cTn id="29" dur="25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down)">
                                      <p:cBhvr>
                                        <p:cTn id="34" dur="25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down)">
                                      <p:cBhvr>
                                        <p:cTn id="39" dur="25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wipe(down)">
                                      <p:cBhvr>
                                        <p:cTn id="44" dur="250"/>
                                        <p:tgtEl>
                                          <p:spTgt spid="1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down)">
                                      <p:cBhvr>
                                        <p:cTn id="49" dur="25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down)">
                                      <p:cBhvr>
                                        <p:cTn id="54" dur="250"/>
                                        <p:tgtEl>
                                          <p:spTgt spid="18"/>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blinds(horizontal)">
                                      <p:cBhvr>
                                        <p:cTn id="59" dur="500"/>
                                        <p:tgtEl>
                                          <p:spTgt spid="19"/>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blinds(horizontal)">
                                      <p:cBhvr>
                                        <p:cTn id="64" dur="500"/>
                                        <p:tgtEl>
                                          <p:spTgt spid="21"/>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wipe(down)">
                                      <p:cBhvr>
                                        <p:cTn id="69" dur="250"/>
                                        <p:tgtEl>
                                          <p:spTgt spid="22"/>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wipe(down)">
                                      <p:cBhvr>
                                        <p:cTn id="72" dur="250"/>
                                        <p:tgtEl>
                                          <p:spTgt spid="2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wipe(down)">
                                      <p:cBhvr>
                                        <p:cTn id="77" dur="250"/>
                                        <p:tgtEl>
                                          <p:spTgt spid="23"/>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27"/>
                                        </p:tgtEl>
                                        <p:attrNameLst>
                                          <p:attrName>style.visibility</p:attrName>
                                        </p:attrNameLst>
                                      </p:cBhvr>
                                      <p:to>
                                        <p:strVal val="visible"/>
                                      </p:to>
                                    </p:set>
                                    <p:animEffect transition="in" filter="wipe(down)">
                                      <p:cBhvr>
                                        <p:cTn id="80" dur="250"/>
                                        <p:tgtEl>
                                          <p:spTgt spid="27"/>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wipe(down)">
                                      <p:cBhvr>
                                        <p:cTn id="85" dur="250"/>
                                        <p:tgtEl>
                                          <p:spTgt spid="24"/>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wipe(down)">
                                      <p:cBhvr>
                                        <p:cTn id="90" dur="25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28"/>
                                        </p:tgtEl>
                                        <p:attrNameLst>
                                          <p:attrName>style.visibility</p:attrName>
                                        </p:attrNameLst>
                                      </p:cBhvr>
                                      <p:to>
                                        <p:strVal val="visible"/>
                                      </p:to>
                                    </p:set>
                                    <p:animEffect transition="in" filter="fade">
                                      <p:cBhvr>
                                        <p:cTn id="95" dur="500"/>
                                        <p:tgtEl>
                                          <p:spTgt spid="28"/>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
                                        </p:tgtEl>
                                        <p:attrNameLst>
                                          <p:attrName>style.visibility</p:attrName>
                                        </p:attrNameLst>
                                      </p:cBhvr>
                                      <p:to>
                                        <p:strVal val="visible"/>
                                      </p:to>
                                    </p:set>
                                    <p:animEffect transition="in" filter="fade">
                                      <p:cBhvr>
                                        <p:cTn id="9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803" grpId="0"/>
      <p:bldP spid="289804" grpId="0"/>
      <p:bldP spid="13" grpId="0" animBg="1"/>
      <p:bldP spid="14" grpId="0" animBg="1"/>
      <p:bldP spid="15" grpId="0" animBg="1"/>
      <p:bldP spid="16" grpId="0" animBg="1"/>
      <p:bldP spid="17" grpId="0" animBg="1"/>
      <p:bldP spid="18" grpId="0" animBg="1"/>
      <p:bldP spid="19" grpId="0"/>
      <p:bldP spid="21" grpId="0"/>
      <p:bldP spid="22" grpId="0" animBg="1"/>
      <p:bldP spid="23" grpId="0" animBg="1"/>
      <p:bldP spid="24" grpId="0" animBg="1"/>
      <p:bldP spid="25" grpId="0" animBg="1"/>
      <p:bldP spid="26" grpId="0" animBg="1"/>
      <p:bldP spid="27" grpId="0" animBg="1"/>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91861" name="Group 21"/>
          <p:cNvGrpSpPr/>
          <p:nvPr/>
        </p:nvGrpSpPr>
        <p:grpSpPr bwMode="auto">
          <a:xfrm>
            <a:off x="5703439" y="1816075"/>
            <a:ext cx="3881662" cy="4599632"/>
            <a:chOff x="3389" y="1382"/>
            <a:chExt cx="2880" cy="4167"/>
          </a:xfrm>
        </p:grpSpPr>
        <p:graphicFrame>
          <p:nvGraphicFramePr>
            <p:cNvPr id="45064" name="Object 12"/>
            <p:cNvGraphicFramePr>
              <a:graphicFrameLocks noChangeAspect="1"/>
            </p:cNvGraphicFramePr>
            <p:nvPr/>
          </p:nvGraphicFramePr>
          <p:xfrm>
            <a:off x="3550" y="1382"/>
            <a:ext cx="1905" cy="3448"/>
          </p:xfrm>
          <a:graphic>
            <a:graphicData uri="http://schemas.openxmlformats.org/presentationml/2006/ole">
              <mc:AlternateContent xmlns:mc="http://schemas.openxmlformats.org/markup-compatibility/2006">
                <mc:Choice xmlns:v="urn:schemas-microsoft-com:vml" Requires="v">
                  <p:oleObj spid="_x0000_s5176" name="Photo Editor 照片" r:id="rId4" imgW="7820025" imgH="12125325" progId="MSPhotoEd.3">
                    <p:embed/>
                  </p:oleObj>
                </mc:Choice>
                <mc:Fallback>
                  <p:oleObj name="Photo Editor 照片" r:id="rId4" imgW="7820025" imgH="12125325" progId="MSPhotoEd.3">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0" y="1382"/>
                          <a:ext cx="1905" cy="3448"/>
                        </a:xfrm>
                        <a:prstGeom prst="rect">
                          <a:avLst/>
                        </a:prstGeom>
                        <a:noFill/>
                        <a:ln w="57150" cmpd="thickThin">
                          <a:solidFill>
                            <a:srgbClr val="FF0000"/>
                          </a:solidFill>
                          <a:miter lim="800000"/>
                          <a:headEnd/>
                          <a:tailEnd/>
                        </a:ln>
                        <a:effectLst/>
                      </p:spPr>
                    </p:pic>
                  </p:oleObj>
                </mc:Fallback>
              </mc:AlternateContent>
            </a:graphicData>
          </a:graphic>
        </p:graphicFrame>
        <p:sp>
          <p:nvSpPr>
            <p:cNvPr id="45065" name="Text Box 13"/>
            <p:cNvSpPr txBox="1">
              <a:spLocks noChangeArrowheads="1"/>
            </p:cNvSpPr>
            <p:nvPr/>
          </p:nvSpPr>
          <p:spPr bwMode="auto">
            <a:xfrm>
              <a:off x="3389" y="4952"/>
              <a:ext cx="2880" cy="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pPr eaLnBrk="1" hangingPunct="1"/>
              <a:r>
                <a:rPr lang="en-US" altLang="zh-CN" sz="2400" b="0" dirty="0">
                  <a:latin typeface="华文楷体" panose="02010600040101010101" pitchFamily="2" charset="-122"/>
                  <a:ea typeface="华文楷体" panose="02010600040101010101" pitchFamily="2" charset="-122"/>
                </a:rPr>
                <a:t>   CMOS</a:t>
              </a:r>
              <a:r>
                <a:rPr lang="zh-CN" altLang="en-US" sz="2400" b="0" dirty="0">
                  <a:latin typeface="华文楷体" panose="02010600040101010101" pitchFamily="2" charset="-122"/>
                  <a:ea typeface="华文楷体" panose="02010600040101010101" pitchFamily="2" charset="-122"/>
                </a:rPr>
                <a:t>反相器电路</a:t>
              </a:r>
            </a:p>
          </p:txBody>
        </p:sp>
      </p:grpSp>
      <p:sp>
        <p:nvSpPr>
          <p:cNvPr id="291855" name="Rectangle 15"/>
          <p:cNvSpPr>
            <a:spLocks noChangeArrowheads="1"/>
          </p:cNvSpPr>
          <p:nvPr/>
        </p:nvSpPr>
        <p:spPr bwMode="auto">
          <a:xfrm>
            <a:off x="191409" y="1816472"/>
            <a:ext cx="471230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pPr algn="just">
              <a:spcBef>
                <a:spcPct val="0"/>
              </a:spcBef>
            </a:pPr>
            <a:r>
              <a:rPr kumimoji="1" lang="zh-CN" altLang="en-US" sz="2400" b="0" dirty="0">
                <a:latin typeface="华文楷体" panose="02010600040101010101" pitchFamily="2" charset="-122"/>
                <a:ea typeface="华文楷体" panose="02010600040101010101" pitchFamily="2" charset="-122"/>
              </a:rPr>
              <a:t>它们的开启电压分别为</a:t>
            </a:r>
            <a:r>
              <a:rPr kumimoji="1" lang="en-US" altLang="zh-CN" sz="2400" b="0" dirty="0">
                <a:latin typeface="华文楷体" panose="02010600040101010101" pitchFamily="2" charset="-122"/>
                <a:ea typeface="华文楷体" panose="02010600040101010101" pitchFamily="2" charset="-122"/>
              </a:rPr>
              <a:t>V</a:t>
            </a:r>
            <a:r>
              <a:rPr kumimoji="1" lang="en-US" altLang="zh-CN" sz="2400" b="0" baseline="-25000" dirty="0">
                <a:latin typeface="华文楷体" panose="02010600040101010101" pitchFamily="2" charset="-122"/>
                <a:ea typeface="华文楷体" panose="02010600040101010101" pitchFamily="2" charset="-122"/>
              </a:rPr>
              <a:t>GS(</a:t>
            </a:r>
            <a:r>
              <a:rPr kumimoji="1" lang="en-US" altLang="zh-CN" sz="2400" b="0" baseline="-25000" dirty="0" err="1">
                <a:latin typeface="华文楷体" panose="02010600040101010101" pitchFamily="2" charset="-122"/>
                <a:ea typeface="华文楷体" panose="02010600040101010101" pitchFamily="2" charset="-122"/>
              </a:rPr>
              <a:t>th</a:t>
            </a:r>
            <a:r>
              <a:rPr kumimoji="1" lang="en-US" altLang="zh-CN" sz="2400" b="0" baseline="-25000" dirty="0">
                <a:latin typeface="华文楷体" panose="02010600040101010101" pitchFamily="2" charset="-122"/>
                <a:ea typeface="华文楷体" panose="02010600040101010101" pitchFamily="2" charset="-122"/>
              </a:rPr>
              <a:t>)P</a:t>
            </a:r>
            <a:r>
              <a:rPr kumimoji="1" lang="zh-CN" altLang="en-US" sz="2400" b="0" dirty="0">
                <a:latin typeface="华文楷体" panose="02010600040101010101" pitchFamily="2" charset="-122"/>
                <a:ea typeface="华文楷体" panose="02010600040101010101" pitchFamily="2" charset="-122"/>
              </a:rPr>
              <a:t>、</a:t>
            </a:r>
            <a:r>
              <a:rPr kumimoji="1" lang="en-US" altLang="zh-CN" sz="2400" b="0" dirty="0">
                <a:latin typeface="华文楷体" panose="02010600040101010101" pitchFamily="2" charset="-122"/>
                <a:ea typeface="华文楷体" panose="02010600040101010101" pitchFamily="2" charset="-122"/>
              </a:rPr>
              <a:t>V</a:t>
            </a:r>
            <a:r>
              <a:rPr kumimoji="1" lang="en-US" altLang="zh-CN" sz="2400" b="0" baseline="-25000" dirty="0">
                <a:latin typeface="华文楷体" panose="02010600040101010101" pitchFamily="2" charset="-122"/>
                <a:ea typeface="华文楷体" panose="02010600040101010101" pitchFamily="2" charset="-122"/>
              </a:rPr>
              <a:t>GS(</a:t>
            </a:r>
            <a:r>
              <a:rPr kumimoji="1" lang="en-US" altLang="zh-CN" sz="2400" b="0" baseline="-25000" dirty="0" err="1">
                <a:latin typeface="华文楷体" panose="02010600040101010101" pitchFamily="2" charset="-122"/>
                <a:ea typeface="华文楷体" panose="02010600040101010101" pitchFamily="2" charset="-122"/>
              </a:rPr>
              <a:t>th</a:t>
            </a:r>
            <a:r>
              <a:rPr kumimoji="1" lang="en-US" altLang="zh-CN" sz="2400" b="0" baseline="-25000" dirty="0">
                <a:latin typeface="华文楷体" panose="02010600040101010101" pitchFamily="2" charset="-122"/>
                <a:ea typeface="华文楷体" panose="02010600040101010101" pitchFamily="2" charset="-122"/>
              </a:rPr>
              <a:t>)N</a:t>
            </a:r>
            <a:r>
              <a:rPr kumimoji="1" lang="zh-CN" altLang="en-US" sz="2400" b="0" dirty="0">
                <a:latin typeface="华文楷体" panose="02010600040101010101" pitchFamily="2" charset="-122"/>
                <a:ea typeface="华文楷体" panose="02010600040101010101" pitchFamily="2" charset="-122"/>
              </a:rPr>
              <a:t>，且</a:t>
            </a:r>
            <a:r>
              <a:rPr kumimoji="1" lang="en-US" altLang="zh-CN" sz="2400" b="0" dirty="0">
                <a:latin typeface="华文楷体" panose="02010600040101010101" pitchFamily="2" charset="-122"/>
                <a:ea typeface="华文楷体" panose="02010600040101010101" pitchFamily="2" charset="-122"/>
                <a:cs typeface="Times New Roman" panose="02020603050405020304" pitchFamily="18" charset="0"/>
              </a:rPr>
              <a:t>|</a:t>
            </a:r>
            <a:r>
              <a:rPr kumimoji="1" lang="en-US" altLang="zh-CN" sz="2400" b="0" dirty="0">
                <a:latin typeface="华文楷体" panose="02010600040101010101" pitchFamily="2" charset="-122"/>
                <a:ea typeface="华文楷体" panose="02010600040101010101" pitchFamily="2" charset="-122"/>
              </a:rPr>
              <a:t>V</a:t>
            </a:r>
            <a:r>
              <a:rPr kumimoji="1" lang="en-US" altLang="zh-CN" sz="2400" b="0" baseline="-25000" dirty="0">
                <a:latin typeface="华文楷体" panose="02010600040101010101" pitchFamily="2" charset="-122"/>
                <a:ea typeface="华文楷体" panose="02010600040101010101" pitchFamily="2" charset="-122"/>
              </a:rPr>
              <a:t>GS(</a:t>
            </a:r>
            <a:r>
              <a:rPr kumimoji="1" lang="en-US" altLang="zh-CN" sz="2400" b="0" baseline="-25000" dirty="0" err="1">
                <a:latin typeface="华文楷体" panose="02010600040101010101" pitchFamily="2" charset="-122"/>
                <a:ea typeface="华文楷体" panose="02010600040101010101" pitchFamily="2" charset="-122"/>
              </a:rPr>
              <a:t>th</a:t>
            </a:r>
            <a:r>
              <a:rPr kumimoji="1" lang="en-US" altLang="zh-CN" sz="2400" b="0" baseline="-25000" dirty="0">
                <a:latin typeface="华文楷体" panose="02010600040101010101" pitchFamily="2" charset="-122"/>
                <a:ea typeface="华文楷体" panose="02010600040101010101" pitchFamily="2" charset="-122"/>
              </a:rPr>
              <a:t>)P</a:t>
            </a:r>
            <a:r>
              <a:rPr kumimoji="1" lang="en-US" altLang="zh-CN" sz="2400" b="0" dirty="0">
                <a:latin typeface="华文楷体" panose="02010600040101010101" pitchFamily="2" charset="-122"/>
                <a:ea typeface="华文楷体" panose="02010600040101010101" pitchFamily="2" charset="-122"/>
                <a:cs typeface="Times New Roman" panose="02020603050405020304" pitchFamily="18" charset="0"/>
              </a:rPr>
              <a:t>|</a:t>
            </a:r>
            <a:r>
              <a:rPr kumimoji="1" lang="zh-CN" altLang="en-US" sz="2400" b="0" dirty="0">
                <a:latin typeface="华文楷体" panose="02010600040101010101" pitchFamily="2" charset="-122"/>
                <a:ea typeface="华文楷体" panose="02010600040101010101" pitchFamily="2" charset="-122"/>
              </a:rPr>
              <a:t>＝</a:t>
            </a:r>
            <a:r>
              <a:rPr kumimoji="1" lang="en-US" altLang="zh-CN" sz="2400" b="0" dirty="0">
                <a:latin typeface="华文楷体" panose="02010600040101010101" pitchFamily="2" charset="-122"/>
                <a:ea typeface="华文楷体" panose="02010600040101010101" pitchFamily="2" charset="-122"/>
              </a:rPr>
              <a:t>V</a:t>
            </a:r>
            <a:r>
              <a:rPr kumimoji="1" lang="en-US" altLang="zh-CN" sz="2400" b="0" baseline="-25000" dirty="0">
                <a:latin typeface="华文楷体" panose="02010600040101010101" pitchFamily="2" charset="-122"/>
                <a:ea typeface="华文楷体" panose="02010600040101010101" pitchFamily="2" charset="-122"/>
              </a:rPr>
              <a:t>GS)</a:t>
            </a:r>
            <a:r>
              <a:rPr kumimoji="1" lang="en-US" altLang="zh-CN" sz="2400" b="0" baseline="-25000" dirty="0" err="1">
                <a:latin typeface="华文楷体" panose="02010600040101010101" pitchFamily="2" charset="-122"/>
                <a:ea typeface="华文楷体" panose="02010600040101010101" pitchFamily="2" charset="-122"/>
              </a:rPr>
              <a:t>th</a:t>
            </a:r>
            <a:r>
              <a:rPr kumimoji="1" lang="en-US" altLang="zh-CN" sz="2400" b="0" baseline="-25000" dirty="0">
                <a:latin typeface="华文楷体" panose="02010600040101010101" pitchFamily="2" charset="-122"/>
                <a:ea typeface="华文楷体" panose="02010600040101010101" pitchFamily="2" charset="-122"/>
              </a:rPr>
              <a:t>)N</a:t>
            </a:r>
            <a:r>
              <a:rPr kumimoji="1" lang="zh-CN" altLang="en-US" sz="2400" b="0" dirty="0">
                <a:latin typeface="华文楷体" panose="02010600040101010101" pitchFamily="2" charset="-122"/>
                <a:ea typeface="华文楷体" panose="02010600040101010101" pitchFamily="2" charset="-122"/>
              </a:rPr>
              <a:t>，并设</a:t>
            </a:r>
            <a:r>
              <a:rPr kumimoji="1" lang="en-US" altLang="zh-CN" sz="2400" b="0" dirty="0">
                <a:latin typeface="华文楷体" panose="02010600040101010101" pitchFamily="2" charset="-122"/>
                <a:ea typeface="华文楷体" panose="02010600040101010101" pitchFamily="2" charset="-122"/>
              </a:rPr>
              <a:t>V</a:t>
            </a:r>
            <a:r>
              <a:rPr kumimoji="1" lang="en-US" altLang="zh-CN" sz="2400" b="0" baseline="-25000" dirty="0">
                <a:latin typeface="华文楷体" panose="02010600040101010101" pitchFamily="2" charset="-122"/>
                <a:ea typeface="华文楷体" panose="02010600040101010101" pitchFamily="2" charset="-122"/>
              </a:rPr>
              <a:t>DD</a:t>
            </a:r>
            <a:r>
              <a:rPr kumimoji="1" lang="en-US" altLang="zh-CN" sz="2400" b="0" dirty="0">
                <a:latin typeface="华文楷体" panose="02010600040101010101" pitchFamily="2" charset="-122"/>
                <a:ea typeface="华文楷体" panose="02010600040101010101" pitchFamily="2" charset="-122"/>
              </a:rPr>
              <a:t>&gt;</a:t>
            </a:r>
            <a:r>
              <a:rPr kumimoji="1" lang="en-US" altLang="zh-CN" sz="2400" b="0" dirty="0">
                <a:latin typeface="华文楷体" panose="02010600040101010101" pitchFamily="2" charset="-122"/>
                <a:ea typeface="华文楷体" panose="02010600040101010101" pitchFamily="2" charset="-122"/>
                <a:cs typeface="Times New Roman" panose="02020603050405020304" pitchFamily="18" charset="0"/>
              </a:rPr>
              <a:t>|</a:t>
            </a:r>
            <a:r>
              <a:rPr kumimoji="1" lang="en-US" altLang="zh-CN" sz="2400" b="0" dirty="0">
                <a:latin typeface="华文楷体" panose="02010600040101010101" pitchFamily="2" charset="-122"/>
                <a:ea typeface="华文楷体" panose="02010600040101010101" pitchFamily="2" charset="-122"/>
              </a:rPr>
              <a:t>V</a:t>
            </a:r>
            <a:r>
              <a:rPr kumimoji="1" lang="en-US" altLang="zh-CN" sz="2400" b="0" baseline="-25000" dirty="0">
                <a:latin typeface="华文楷体" panose="02010600040101010101" pitchFamily="2" charset="-122"/>
                <a:ea typeface="华文楷体" panose="02010600040101010101" pitchFamily="2" charset="-122"/>
              </a:rPr>
              <a:t>GS)</a:t>
            </a:r>
            <a:r>
              <a:rPr kumimoji="1" lang="en-US" altLang="zh-CN" sz="2400" b="0" baseline="-25000" dirty="0" err="1">
                <a:latin typeface="华文楷体" panose="02010600040101010101" pitchFamily="2" charset="-122"/>
                <a:ea typeface="华文楷体" panose="02010600040101010101" pitchFamily="2" charset="-122"/>
              </a:rPr>
              <a:t>th</a:t>
            </a:r>
            <a:r>
              <a:rPr kumimoji="1" lang="en-US" altLang="zh-CN" sz="2400" b="0" baseline="-25000" dirty="0">
                <a:latin typeface="华文楷体" panose="02010600040101010101" pitchFamily="2" charset="-122"/>
                <a:ea typeface="华文楷体" panose="02010600040101010101" pitchFamily="2" charset="-122"/>
              </a:rPr>
              <a:t>)P</a:t>
            </a:r>
            <a:r>
              <a:rPr kumimoji="1" lang="en-US" altLang="zh-CN" sz="2400" b="0" dirty="0">
                <a:latin typeface="华文楷体" panose="02010600040101010101" pitchFamily="2" charset="-122"/>
                <a:ea typeface="华文楷体" panose="02010600040101010101" pitchFamily="2" charset="-122"/>
              </a:rPr>
              <a:t>|+V</a:t>
            </a:r>
            <a:r>
              <a:rPr kumimoji="1" lang="en-US" altLang="zh-CN" sz="2400" b="0" baseline="-25000" dirty="0">
                <a:latin typeface="华文楷体" panose="02010600040101010101" pitchFamily="2" charset="-122"/>
                <a:ea typeface="华文楷体" panose="02010600040101010101" pitchFamily="2" charset="-122"/>
              </a:rPr>
              <a:t>GS(</a:t>
            </a:r>
            <a:r>
              <a:rPr kumimoji="1" lang="en-US" altLang="zh-CN" sz="2400" b="0" baseline="-25000" dirty="0" err="1">
                <a:latin typeface="华文楷体" panose="02010600040101010101" pitchFamily="2" charset="-122"/>
                <a:ea typeface="华文楷体" panose="02010600040101010101" pitchFamily="2" charset="-122"/>
              </a:rPr>
              <a:t>th</a:t>
            </a:r>
            <a:r>
              <a:rPr kumimoji="1" lang="en-US" altLang="zh-CN" sz="2400" b="0" baseline="-25000" dirty="0">
                <a:latin typeface="华文楷体" panose="02010600040101010101" pitchFamily="2" charset="-122"/>
                <a:ea typeface="华文楷体" panose="02010600040101010101" pitchFamily="2" charset="-122"/>
              </a:rPr>
              <a:t>)N</a:t>
            </a:r>
            <a:r>
              <a:rPr kumimoji="1" lang="zh-CN" altLang="en-US" sz="2400" b="0" baseline="-25000" dirty="0">
                <a:latin typeface="华文楷体" panose="02010600040101010101" pitchFamily="2" charset="-122"/>
                <a:ea typeface="华文楷体" panose="02010600040101010101" pitchFamily="2" charset="-122"/>
              </a:rPr>
              <a:t>。</a:t>
            </a:r>
          </a:p>
        </p:txBody>
      </p:sp>
      <p:sp>
        <p:nvSpPr>
          <p:cNvPr id="291857" name="Rectangle 17"/>
          <p:cNvSpPr>
            <a:spLocks noGrp="1" noChangeArrowheads="1"/>
          </p:cNvSpPr>
          <p:nvPr>
            <p:ph type="title"/>
          </p:nvPr>
        </p:nvSpPr>
        <p:spPr>
          <a:xfrm>
            <a:off x="130632" y="1121770"/>
            <a:ext cx="1627585" cy="432197"/>
          </a:xfrm>
        </p:spPr>
        <p:txBody>
          <a:bodyPr>
            <a:normAutofit/>
          </a:bodyPr>
          <a:lstStyle/>
          <a:p>
            <a:pPr algn="l" eaLnBrk="1" hangingPunct="1"/>
            <a:r>
              <a:rPr lang="zh-CN" altLang="en-US" sz="2400" b="1" dirty="0">
                <a:latin typeface="华文楷体" panose="02010600040101010101" pitchFamily="2" charset="-122"/>
                <a:ea typeface="华文楷体" panose="02010600040101010101" pitchFamily="2" charset="-122"/>
              </a:rPr>
              <a:t>工作原理</a:t>
            </a:r>
          </a:p>
        </p:txBody>
      </p:sp>
      <p:sp>
        <p:nvSpPr>
          <p:cNvPr id="13" name="Text Box 11"/>
          <p:cNvSpPr txBox="1">
            <a:spLocks noChangeArrowheads="1"/>
          </p:cNvSpPr>
          <p:nvPr/>
        </p:nvSpPr>
        <p:spPr>
          <a:xfrm>
            <a:off x="191409" y="3279306"/>
            <a:ext cx="4826000" cy="1371600"/>
          </a:xfrm>
          <a:prstGeom prst="rect">
            <a:avLst/>
          </a:prstGeom>
          <a:solidFill>
            <a:schemeClr val="bg1"/>
          </a:solidFill>
          <a:ln w="57150" cmpd="thickThin">
            <a:solidFill>
              <a:srgbClr val="FF0000"/>
            </a:solidFill>
            <a:miter lim="800000"/>
            <a:headEnd type="none" w="sm" len="sm"/>
            <a:tailEnd type="none" w="sm" len="sm"/>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ct val="50000"/>
              </a:spcBef>
            </a:pPr>
            <a:r>
              <a:rPr lang="zh-CN" altLang="en-US" sz="2800" dirty="0">
                <a:latin typeface="华文楷体" panose="02010600040101010101" pitchFamily="2" charset="-122"/>
                <a:ea typeface="华文楷体" panose="02010600040101010101" pitchFamily="2" charset="-122"/>
              </a:rPr>
              <a:t>当</a:t>
            </a:r>
            <a:r>
              <a:rPr lang="en-US" altLang="zh-CN" sz="2800" i="1" dirty="0" err="1">
                <a:latin typeface="华文楷体" panose="02010600040101010101" pitchFamily="2" charset="-122"/>
                <a:ea typeface="华文楷体" panose="02010600040101010101" pitchFamily="2" charset="-122"/>
              </a:rPr>
              <a:t>v</a:t>
            </a:r>
            <a:r>
              <a:rPr lang="en-US" altLang="zh-CN" sz="2800" i="1" baseline="-25000" dirty="0" err="1">
                <a:latin typeface="华文楷体" panose="02010600040101010101" pitchFamily="2" charset="-122"/>
                <a:ea typeface="华文楷体" panose="02010600040101010101" pitchFamily="2" charset="-122"/>
              </a:rPr>
              <a:t>I</a:t>
            </a:r>
            <a:r>
              <a:rPr lang="zh-CN" altLang="en-US" sz="2800" dirty="0">
                <a:latin typeface="华文楷体" panose="02010600040101010101" pitchFamily="2" charset="-122"/>
                <a:ea typeface="华文楷体" panose="02010600040101010101" pitchFamily="2" charset="-122"/>
              </a:rPr>
              <a:t>＝</a:t>
            </a:r>
            <a:r>
              <a:rPr lang="en-US" altLang="zh-CN" sz="2800" i="1" dirty="0">
                <a:latin typeface="华文楷体" panose="02010600040101010101" pitchFamily="2" charset="-122"/>
                <a:ea typeface="华文楷体" panose="02010600040101010101" pitchFamily="2" charset="-122"/>
              </a:rPr>
              <a:t>V</a:t>
            </a:r>
            <a:r>
              <a:rPr lang="en-US" altLang="zh-CN" sz="2800" baseline="-25000" dirty="0">
                <a:latin typeface="华文楷体" panose="02010600040101010101" pitchFamily="2" charset="-122"/>
                <a:ea typeface="华文楷体" panose="02010600040101010101" pitchFamily="2" charset="-122"/>
              </a:rPr>
              <a:t>IH</a:t>
            </a:r>
            <a:r>
              <a:rPr lang="zh-CN" altLang="en-US" sz="2800" dirty="0">
                <a:latin typeface="华文楷体" panose="02010600040101010101" pitchFamily="2" charset="-122"/>
                <a:ea typeface="华文楷体" panose="02010600040101010101" pitchFamily="2" charset="-122"/>
              </a:rPr>
              <a:t>＝</a:t>
            </a:r>
            <a:r>
              <a:rPr lang="en-US" altLang="zh-CN" sz="2800" i="1" dirty="0">
                <a:latin typeface="华文楷体" panose="02010600040101010101" pitchFamily="2" charset="-122"/>
                <a:ea typeface="华文楷体" panose="02010600040101010101" pitchFamily="2" charset="-122"/>
              </a:rPr>
              <a:t>V</a:t>
            </a:r>
            <a:r>
              <a:rPr lang="en-US" altLang="zh-CN" sz="2800" baseline="-25000" dirty="0">
                <a:latin typeface="华文楷体" panose="02010600040101010101" pitchFamily="2" charset="-122"/>
                <a:ea typeface="华文楷体" panose="02010600040101010101" pitchFamily="2" charset="-122"/>
              </a:rPr>
              <a:t>DD</a:t>
            </a:r>
            <a:r>
              <a:rPr lang="zh-CN" altLang="en-US" sz="2800" dirty="0">
                <a:latin typeface="华文楷体" panose="02010600040101010101" pitchFamily="2" charset="-122"/>
                <a:ea typeface="华文楷体" panose="02010600040101010101" pitchFamily="2" charset="-122"/>
              </a:rPr>
              <a:t>为高电平时，</a:t>
            </a:r>
            <a:r>
              <a:rPr lang="en-US" altLang="zh-CN" sz="2800" dirty="0">
                <a:latin typeface="华文楷体" panose="02010600040101010101" pitchFamily="2" charset="-122"/>
                <a:ea typeface="华文楷体" panose="02010600040101010101" pitchFamily="2" charset="-122"/>
              </a:rPr>
              <a:t>T</a:t>
            </a:r>
            <a:r>
              <a:rPr lang="en-US" altLang="zh-CN" sz="2800" baseline="-25000" dirty="0">
                <a:latin typeface="华文楷体" panose="02010600040101010101" pitchFamily="2" charset="-122"/>
                <a:ea typeface="华文楷体" panose="02010600040101010101" pitchFamily="2" charset="-122"/>
              </a:rPr>
              <a:t>2</a:t>
            </a:r>
            <a:r>
              <a:rPr lang="zh-CN" altLang="en-US" sz="2800" dirty="0">
                <a:latin typeface="华文楷体" panose="02010600040101010101" pitchFamily="2" charset="-122"/>
                <a:ea typeface="华文楷体" panose="02010600040101010101" pitchFamily="2" charset="-122"/>
              </a:rPr>
              <a:t>导通， </a:t>
            </a:r>
            <a:r>
              <a:rPr lang="en-US" altLang="zh-CN" sz="2800" dirty="0">
                <a:latin typeface="华文楷体" panose="02010600040101010101" pitchFamily="2" charset="-122"/>
                <a:ea typeface="华文楷体" panose="02010600040101010101" pitchFamily="2" charset="-122"/>
              </a:rPr>
              <a:t>T</a:t>
            </a:r>
            <a:r>
              <a:rPr lang="en-US" altLang="zh-CN" sz="2800" baseline="-25000" dirty="0">
                <a:latin typeface="华文楷体" panose="02010600040101010101" pitchFamily="2" charset="-122"/>
                <a:ea typeface="华文楷体" panose="02010600040101010101" pitchFamily="2" charset="-122"/>
              </a:rPr>
              <a:t>1</a:t>
            </a:r>
            <a:r>
              <a:rPr lang="zh-CN" altLang="en-US" sz="2800" dirty="0">
                <a:latin typeface="华文楷体" panose="02010600040101010101" pitchFamily="2" charset="-122"/>
                <a:ea typeface="华文楷体" panose="02010600040101010101" pitchFamily="2" charset="-122"/>
              </a:rPr>
              <a:t>管截止，输出电压为低电平。</a:t>
            </a:r>
          </a:p>
        </p:txBody>
      </p:sp>
      <p:sp>
        <p:nvSpPr>
          <p:cNvPr id="12" name="Rectangle 12"/>
          <p:cNvSpPr>
            <a:spLocks noChangeArrowheads="1"/>
          </p:cNvSpPr>
          <p:nvPr/>
        </p:nvSpPr>
        <p:spPr bwMode="auto">
          <a:xfrm>
            <a:off x="3668617" y="88136"/>
            <a:ext cx="5393735"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3.3.2 CMOS</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反相器的电路结构和工作原理</a:t>
            </a:r>
          </a:p>
        </p:txBody>
      </p:sp>
      <p:sp>
        <p:nvSpPr>
          <p:cNvPr id="10" name="矩形 9"/>
          <p:cNvSpPr/>
          <p:nvPr/>
        </p:nvSpPr>
        <p:spPr>
          <a:xfrm>
            <a:off x="5977686" y="3353906"/>
            <a:ext cx="312906" cy="400110"/>
          </a:xfrm>
          <a:prstGeom prst="rect">
            <a:avLst/>
          </a:prstGeom>
        </p:spPr>
        <p:txBody>
          <a:bodyPr wrap="none">
            <a:spAutoFit/>
          </a:bodyPr>
          <a:lstStyle/>
          <a:p>
            <a:pPr>
              <a:spcBef>
                <a:spcPct val="50000"/>
              </a:spcBef>
            </a:pPr>
            <a:r>
              <a:rPr lang="en-US" altLang="zh-CN" sz="20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1</a:t>
            </a:r>
          </a:p>
        </p:txBody>
      </p:sp>
      <p:sp>
        <p:nvSpPr>
          <p:cNvPr id="14" name="矩形 13"/>
          <p:cNvSpPr/>
          <p:nvPr/>
        </p:nvSpPr>
        <p:spPr>
          <a:xfrm>
            <a:off x="6189343" y="4386839"/>
            <a:ext cx="700833" cy="400110"/>
          </a:xfrm>
          <a:prstGeom prst="rect">
            <a:avLst/>
          </a:prstGeom>
        </p:spPr>
        <p:txBody>
          <a:bodyPr wrap="none">
            <a:spAutoFit/>
          </a:bodyPr>
          <a:lstStyle/>
          <a:p>
            <a:pPr>
              <a:spcBef>
                <a:spcPct val="50000"/>
              </a:spcBef>
            </a:pPr>
            <a:r>
              <a:rPr lang="zh-CN" altLang="en-US" sz="20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导通</a:t>
            </a:r>
            <a:endParaRPr lang="en-US" altLang="zh-CN" sz="20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5" name="矩形 14"/>
          <p:cNvSpPr/>
          <p:nvPr/>
        </p:nvSpPr>
        <p:spPr>
          <a:xfrm>
            <a:off x="6189342" y="2816746"/>
            <a:ext cx="700833" cy="400110"/>
          </a:xfrm>
          <a:prstGeom prst="rect">
            <a:avLst/>
          </a:prstGeom>
        </p:spPr>
        <p:txBody>
          <a:bodyPr wrap="none">
            <a:spAutoFit/>
          </a:bodyPr>
          <a:lstStyle/>
          <a:p>
            <a:pPr>
              <a:spcBef>
                <a:spcPct val="50000"/>
              </a:spcBef>
            </a:pPr>
            <a:r>
              <a:rPr lang="zh-CN" altLang="en-US" sz="20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截止</a:t>
            </a:r>
            <a:endParaRPr lang="en-US" altLang="zh-CN" sz="20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6" name="矩形 15"/>
          <p:cNvSpPr/>
          <p:nvPr/>
        </p:nvSpPr>
        <p:spPr>
          <a:xfrm>
            <a:off x="8026619" y="3895773"/>
            <a:ext cx="312906" cy="400110"/>
          </a:xfrm>
          <a:prstGeom prst="rect">
            <a:avLst/>
          </a:prstGeom>
        </p:spPr>
        <p:txBody>
          <a:bodyPr wrap="none">
            <a:spAutoFit/>
          </a:bodyPr>
          <a:lstStyle/>
          <a:p>
            <a:pPr>
              <a:spcBef>
                <a:spcPct val="50000"/>
              </a:spcBef>
            </a:pPr>
            <a:r>
              <a:rPr lang="en-US" altLang="zh-CN" sz="20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91857"/>
                                        </p:tgtEl>
                                        <p:attrNameLst>
                                          <p:attrName>style.visibility</p:attrName>
                                        </p:attrNameLst>
                                      </p:cBhvr>
                                      <p:to>
                                        <p:strVal val="visible"/>
                                      </p:to>
                                    </p:set>
                                    <p:animEffect transition="in" filter="wipe(down)">
                                      <p:cBhvr>
                                        <p:cTn id="7" dur="500"/>
                                        <p:tgtEl>
                                          <p:spTgt spid="2918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91861"/>
                                        </p:tgtEl>
                                        <p:attrNameLst>
                                          <p:attrName>style.visibility</p:attrName>
                                        </p:attrNameLst>
                                      </p:cBhvr>
                                      <p:to>
                                        <p:strVal val="visible"/>
                                      </p:to>
                                    </p:set>
                                    <p:animEffect transition="in" filter="dissolve">
                                      <p:cBhvr>
                                        <p:cTn id="12" dur="500"/>
                                        <p:tgtEl>
                                          <p:spTgt spid="29186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91855"/>
                                        </p:tgtEl>
                                        <p:attrNameLst>
                                          <p:attrName>style.visibility</p:attrName>
                                        </p:attrNameLst>
                                      </p:cBhvr>
                                      <p:to>
                                        <p:strVal val="visible"/>
                                      </p:to>
                                    </p:set>
                                    <p:animEffect transition="in" filter="blinds(horizontal)">
                                      <p:cBhvr>
                                        <p:cTn id="17" dur="500"/>
                                        <p:tgtEl>
                                          <p:spTgt spid="291855"/>
                                        </p:tgtEl>
                                      </p:cBhvr>
                                    </p:animEffect>
                                  </p:childTnLst>
                                </p:cTn>
                              </p:par>
                            </p:childTnLst>
                          </p:cTn>
                        </p:par>
                      </p:childTnLst>
                    </p:cTn>
                  </p:par>
                  <p:par>
                    <p:cTn id="18" fill="hold">
                      <p:stCondLst>
                        <p:cond delay="indefinite"/>
                      </p:stCondLst>
                      <p:childTnLst>
                        <p:par>
                          <p:cTn id="19" fill="hold">
                            <p:stCondLst>
                              <p:cond delay="0"/>
                            </p:stCondLst>
                            <p:childTnLst>
                              <p:par>
                                <p:cTn id="20" presetID="29"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1000" fill="hold"/>
                                        <p:tgtEl>
                                          <p:spTgt spid="13"/>
                                        </p:tgtEl>
                                        <p:attrNameLst>
                                          <p:attrName>ppt_x</p:attrName>
                                        </p:attrNameLst>
                                      </p:cBhvr>
                                      <p:tavLst>
                                        <p:tav tm="0">
                                          <p:val>
                                            <p:strVal val="#ppt_x-.2"/>
                                          </p:val>
                                        </p:tav>
                                        <p:tav tm="100000">
                                          <p:val>
                                            <p:strVal val="#ppt_x"/>
                                          </p:val>
                                        </p:tav>
                                      </p:tavLst>
                                    </p:anim>
                                    <p:anim calcmode="lin" valueType="num">
                                      <p:cBhvr>
                                        <p:cTn id="23" dur="1000" fill="hold"/>
                                        <p:tgtEl>
                                          <p:spTgt spid="13"/>
                                        </p:tgtEl>
                                        <p:attrNameLst>
                                          <p:attrName>ppt_y</p:attrName>
                                        </p:attrNameLst>
                                      </p:cBhvr>
                                      <p:tavLst>
                                        <p:tav tm="0">
                                          <p:val>
                                            <p:strVal val="#ppt_y"/>
                                          </p:val>
                                        </p:tav>
                                        <p:tav tm="100000">
                                          <p:val>
                                            <p:strVal val="#ppt_y"/>
                                          </p:val>
                                        </p:tav>
                                      </p:tavLst>
                                    </p:anim>
                                    <p:animEffect transition="in" filter="wipe(right)" prLst="gradientSize: 0.1">
                                      <p:cBhvr>
                                        <p:cTn id="24" dur="10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855" grpId="0"/>
      <p:bldP spid="291857" grpId="0"/>
      <p:bldP spid="13" grpId="0" animBg="1" autoUpdateAnimBg="0"/>
      <p:bldP spid="10" grpId="0"/>
      <p:bldP spid="14" grpId="0"/>
      <p:bldP spid="15" grpId="0"/>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91861" name="Group 21"/>
          <p:cNvGrpSpPr/>
          <p:nvPr/>
        </p:nvGrpSpPr>
        <p:grpSpPr bwMode="auto">
          <a:xfrm>
            <a:off x="5703439" y="1816075"/>
            <a:ext cx="3881662" cy="4599632"/>
            <a:chOff x="3389" y="1382"/>
            <a:chExt cx="2880" cy="4167"/>
          </a:xfrm>
        </p:grpSpPr>
        <p:graphicFrame>
          <p:nvGraphicFramePr>
            <p:cNvPr id="45064" name="Object 12"/>
            <p:cNvGraphicFramePr>
              <a:graphicFrameLocks noChangeAspect="1"/>
            </p:cNvGraphicFramePr>
            <p:nvPr/>
          </p:nvGraphicFramePr>
          <p:xfrm>
            <a:off x="3550" y="1382"/>
            <a:ext cx="1905" cy="3448"/>
          </p:xfrm>
          <a:graphic>
            <a:graphicData uri="http://schemas.openxmlformats.org/presentationml/2006/ole">
              <mc:AlternateContent xmlns:mc="http://schemas.openxmlformats.org/markup-compatibility/2006">
                <mc:Choice xmlns:v="urn:schemas-microsoft-com:vml" Requires="v">
                  <p:oleObj spid="_x0000_s6200" name="Photo Editor 照片" r:id="rId4" imgW="7820025" imgH="12125325" progId="MSPhotoEd.3">
                    <p:embed/>
                  </p:oleObj>
                </mc:Choice>
                <mc:Fallback>
                  <p:oleObj name="Photo Editor 照片" r:id="rId4" imgW="7820025" imgH="12125325" progId="MSPhotoEd.3">
                    <p:embed/>
                    <p:pic>
                      <p:nvPicPr>
                        <p:cNvPr id="0" name="图片 619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0" y="1382"/>
                          <a:ext cx="1905" cy="3448"/>
                        </a:xfrm>
                        <a:prstGeom prst="rect">
                          <a:avLst/>
                        </a:prstGeom>
                        <a:noFill/>
                        <a:ln w="57150" cmpd="thickThin">
                          <a:solidFill>
                            <a:srgbClr val="FF0000"/>
                          </a:solidFill>
                          <a:miter lim="800000"/>
                          <a:headEnd/>
                          <a:tailEnd/>
                        </a:ln>
                        <a:effectLst/>
                      </p:spPr>
                    </p:pic>
                  </p:oleObj>
                </mc:Fallback>
              </mc:AlternateContent>
            </a:graphicData>
          </a:graphic>
        </p:graphicFrame>
        <p:sp>
          <p:nvSpPr>
            <p:cNvPr id="45065" name="Text Box 13"/>
            <p:cNvSpPr txBox="1">
              <a:spLocks noChangeArrowheads="1"/>
            </p:cNvSpPr>
            <p:nvPr/>
          </p:nvSpPr>
          <p:spPr bwMode="auto">
            <a:xfrm>
              <a:off x="3389" y="4952"/>
              <a:ext cx="2880" cy="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pPr eaLnBrk="1" hangingPunct="1"/>
              <a:r>
                <a:rPr lang="en-US" altLang="zh-CN" sz="2400" b="0" dirty="0">
                  <a:latin typeface="华文楷体" panose="02010600040101010101" pitchFamily="2" charset="-122"/>
                  <a:ea typeface="华文楷体" panose="02010600040101010101" pitchFamily="2" charset="-122"/>
                </a:rPr>
                <a:t>   CMOS</a:t>
              </a:r>
              <a:r>
                <a:rPr lang="zh-CN" altLang="en-US" sz="2400" b="0" dirty="0">
                  <a:latin typeface="华文楷体" panose="02010600040101010101" pitchFamily="2" charset="-122"/>
                  <a:ea typeface="华文楷体" panose="02010600040101010101" pitchFamily="2" charset="-122"/>
                </a:rPr>
                <a:t>反相器电路</a:t>
              </a:r>
            </a:p>
          </p:txBody>
        </p:sp>
      </p:grpSp>
      <p:sp>
        <p:nvSpPr>
          <p:cNvPr id="291855" name="Rectangle 15"/>
          <p:cNvSpPr>
            <a:spLocks noChangeArrowheads="1"/>
          </p:cNvSpPr>
          <p:nvPr/>
        </p:nvSpPr>
        <p:spPr bwMode="auto">
          <a:xfrm>
            <a:off x="191409" y="1816472"/>
            <a:ext cx="471230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pPr algn="just" eaLnBrk="1" hangingPunct="1">
              <a:spcBef>
                <a:spcPct val="0"/>
              </a:spcBef>
            </a:pPr>
            <a:r>
              <a:rPr kumimoji="1" lang="zh-CN" altLang="en-US" sz="2400" b="0" dirty="0">
                <a:latin typeface="华文楷体" panose="02010600040101010101" pitchFamily="2" charset="-122"/>
                <a:ea typeface="华文楷体" panose="02010600040101010101" pitchFamily="2" charset="-122"/>
              </a:rPr>
              <a:t>它们的开启电压分别为</a:t>
            </a:r>
            <a:r>
              <a:rPr kumimoji="1" lang="en-US" altLang="zh-CN" sz="2400" b="0" dirty="0">
                <a:latin typeface="华文楷体" panose="02010600040101010101" pitchFamily="2" charset="-122"/>
                <a:ea typeface="华文楷体" panose="02010600040101010101" pitchFamily="2" charset="-122"/>
              </a:rPr>
              <a:t>V</a:t>
            </a:r>
            <a:r>
              <a:rPr kumimoji="1" lang="en-US" altLang="zh-CN" sz="2400" b="0" baseline="-25000" dirty="0">
                <a:latin typeface="华文楷体" panose="02010600040101010101" pitchFamily="2" charset="-122"/>
                <a:ea typeface="华文楷体" panose="02010600040101010101" pitchFamily="2" charset="-122"/>
              </a:rPr>
              <a:t>GS(</a:t>
            </a:r>
            <a:r>
              <a:rPr kumimoji="1" lang="en-US" altLang="zh-CN" sz="2400" b="0" baseline="-25000" dirty="0" err="1">
                <a:latin typeface="华文楷体" panose="02010600040101010101" pitchFamily="2" charset="-122"/>
                <a:ea typeface="华文楷体" panose="02010600040101010101" pitchFamily="2" charset="-122"/>
              </a:rPr>
              <a:t>th</a:t>
            </a:r>
            <a:r>
              <a:rPr kumimoji="1" lang="en-US" altLang="zh-CN" sz="2400" b="0" baseline="-25000" dirty="0">
                <a:latin typeface="华文楷体" panose="02010600040101010101" pitchFamily="2" charset="-122"/>
                <a:ea typeface="华文楷体" panose="02010600040101010101" pitchFamily="2" charset="-122"/>
              </a:rPr>
              <a:t>)P</a:t>
            </a:r>
            <a:r>
              <a:rPr kumimoji="1" lang="zh-CN" altLang="en-US" sz="2400" b="0" dirty="0">
                <a:latin typeface="华文楷体" panose="02010600040101010101" pitchFamily="2" charset="-122"/>
                <a:ea typeface="华文楷体" panose="02010600040101010101" pitchFamily="2" charset="-122"/>
              </a:rPr>
              <a:t>、</a:t>
            </a:r>
            <a:r>
              <a:rPr kumimoji="1" lang="en-US" altLang="zh-CN" sz="2400" b="0" dirty="0">
                <a:latin typeface="华文楷体" panose="02010600040101010101" pitchFamily="2" charset="-122"/>
                <a:ea typeface="华文楷体" panose="02010600040101010101" pitchFamily="2" charset="-122"/>
              </a:rPr>
              <a:t>V</a:t>
            </a:r>
            <a:r>
              <a:rPr kumimoji="1" lang="en-US" altLang="zh-CN" sz="2400" b="0" baseline="-25000" dirty="0">
                <a:latin typeface="华文楷体" panose="02010600040101010101" pitchFamily="2" charset="-122"/>
                <a:ea typeface="华文楷体" panose="02010600040101010101" pitchFamily="2" charset="-122"/>
              </a:rPr>
              <a:t>GS(</a:t>
            </a:r>
            <a:r>
              <a:rPr kumimoji="1" lang="en-US" altLang="zh-CN" sz="2400" b="0" baseline="-25000" dirty="0" err="1">
                <a:latin typeface="华文楷体" panose="02010600040101010101" pitchFamily="2" charset="-122"/>
                <a:ea typeface="华文楷体" panose="02010600040101010101" pitchFamily="2" charset="-122"/>
              </a:rPr>
              <a:t>th</a:t>
            </a:r>
            <a:r>
              <a:rPr kumimoji="1" lang="en-US" altLang="zh-CN" sz="2400" b="0" baseline="-25000" dirty="0">
                <a:latin typeface="华文楷体" panose="02010600040101010101" pitchFamily="2" charset="-122"/>
                <a:ea typeface="华文楷体" panose="02010600040101010101" pitchFamily="2" charset="-122"/>
              </a:rPr>
              <a:t>)N</a:t>
            </a:r>
            <a:r>
              <a:rPr kumimoji="1" lang="zh-CN" altLang="en-US" sz="2400" b="0" dirty="0">
                <a:latin typeface="华文楷体" panose="02010600040101010101" pitchFamily="2" charset="-122"/>
                <a:ea typeface="华文楷体" panose="02010600040101010101" pitchFamily="2" charset="-122"/>
              </a:rPr>
              <a:t>，且</a:t>
            </a:r>
            <a:r>
              <a:rPr kumimoji="1" lang="en-US" altLang="zh-CN" sz="2400" b="0" dirty="0">
                <a:latin typeface="华文楷体" panose="02010600040101010101" pitchFamily="2" charset="-122"/>
                <a:ea typeface="华文楷体" panose="02010600040101010101" pitchFamily="2" charset="-122"/>
              </a:rPr>
              <a:t>V</a:t>
            </a:r>
            <a:r>
              <a:rPr kumimoji="1" lang="en-US" altLang="zh-CN" sz="2400" b="0" baseline="-25000" dirty="0">
                <a:latin typeface="华文楷体" panose="02010600040101010101" pitchFamily="2" charset="-122"/>
                <a:ea typeface="华文楷体" panose="02010600040101010101" pitchFamily="2" charset="-122"/>
              </a:rPr>
              <a:t>GS(</a:t>
            </a:r>
            <a:r>
              <a:rPr kumimoji="1" lang="en-US" altLang="zh-CN" sz="2400" b="0" baseline="-25000" dirty="0" err="1">
                <a:latin typeface="华文楷体" panose="02010600040101010101" pitchFamily="2" charset="-122"/>
                <a:ea typeface="华文楷体" panose="02010600040101010101" pitchFamily="2" charset="-122"/>
              </a:rPr>
              <a:t>th</a:t>
            </a:r>
            <a:r>
              <a:rPr kumimoji="1" lang="en-US" altLang="zh-CN" sz="2400" b="0" baseline="-25000" dirty="0">
                <a:latin typeface="华文楷体" panose="02010600040101010101" pitchFamily="2" charset="-122"/>
                <a:ea typeface="华文楷体" panose="02010600040101010101" pitchFamily="2" charset="-122"/>
              </a:rPr>
              <a:t>)P</a:t>
            </a:r>
            <a:r>
              <a:rPr kumimoji="1" lang="zh-CN" altLang="en-US" sz="2400" b="0" dirty="0">
                <a:latin typeface="华文楷体" panose="02010600040101010101" pitchFamily="2" charset="-122"/>
                <a:ea typeface="华文楷体" panose="02010600040101010101" pitchFamily="2" charset="-122"/>
              </a:rPr>
              <a:t>＝</a:t>
            </a:r>
            <a:r>
              <a:rPr kumimoji="1" lang="en-US" altLang="zh-CN" sz="2400" b="0" dirty="0">
                <a:latin typeface="华文楷体" panose="02010600040101010101" pitchFamily="2" charset="-122"/>
                <a:ea typeface="华文楷体" panose="02010600040101010101" pitchFamily="2" charset="-122"/>
              </a:rPr>
              <a:t>V</a:t>
            </a:r>
            <a:r>
              <a:rPr kumimoji="1" lang="en-US" altLang="zh-CN" sz="2400" b="0" baseline="-25000" dirty="0">
                <a:latin typeface="华文楷体" panose="02010600040101010101" pitchFamily="2" charset="-122"/>
                <a:ea typeface="华文楷体" panose="02010600040101010101" pitchFamily="2" charset="-122"/>
              </a:rPr>
              <a:t>GS)</a:t>
            </a:r>
            <a:r>
              <a:rPr kumimoji="1" lang="en-US" altLang="zh-CN" sz="2400" b="0" baseline="-25000" dirty="0" err="1">
                <a:latin typeface="华文楷体" panose="02010600040101010101" pitchFamily="2" charset="-122"/>
                <a:ea typeface="华文楷体" panose="02010600040101010101" pitchFamily="2" charset="-122"/>
              </a:rPr>
              <a:t>th</a:t>
            </a:r>
            <a:r>
              <a:rPr kumimoji="1" lang="en-US" altLang="zh-CN" sz="2400" b="0" baseline="-25000" dirty="0">
                <a:latin typeface="华文楷体" panose="02010600040101010101" pitchFamily="2" charset="-122"/>
                <a:ea typeface="华文楷体" panose="02010600040101010101" pitchFamily="2" charset="-122"/>
              </a:rPr>
              <a:t>)N</a:t>
            </a:r>
            <a:r>
              <a:rPr kumimoji="1" lang="zh-CN" altLang="en-US" sz="2400" b="0" dirty="0">
                <a:latin typeface="华文楷体" panose="02010600040101010101" pitchFamily="2" charset="-122"/>
                <a:ea typeface="华文楷体" panose="02010600040101010101" pitchFamily="2" charset="-122"/>
              </a:rPr>
              <a:t>，并设</a:t>
            </a:r>
            <a:r>
              <a:rPr kumimoji="1" lang="en-US" altLang="zh-CN" sz="2400" b="0" dirty="0">
                <a:latin typeface="华文楷体" panose="02010600040101010101" pitchFamily="2" charset="-122"/>
                <a:ea typeface="华文楷体" panose="02010600040101010101" pitchFamily="2" charset="-122"/>
              </a:rPr>
              <a:t>V</a:t>
            </a:r>
            <a:r>
              <a:rPr kumimoji="1" lang="en-US" altLang="zh-CN" sz="2400" b="0" baseline="-25000" dirty="0">
                <a:latin typeface="华文楷体" panose="02010600040101010101" pitchFamily="2" charset="-122"/>
                <a:ea typeface="华文楷体" panose="02010600040101010101" pitchFamily="2" charset="-122"/>
              </a:rPr>
              <a:t>DD</a:t>
            </a:r>
            <a:r>
              <a:rPr kumimoji="1" lang="en-US" altLang="zh-CN" sz="2400" b="0" dirty="0">
                <a:latin typeface="华文楷体" panose="02010600040101010101" pitchFamily="2" charset="-122"/>
                <a:ea typeface="华文楷体" panose="02010600040101010101" pitchFamily="2" charset="-122"/>
              </a:rPr>
              <a:t>&gt;</a:t>
            </a:r>
            <a:r>
              <a:rPr kumimoji="1" lang="en-US" altLang="zh-CN" sz="2400" b="0" dirty="0">
                <a:latin typeface="华文楷体" panose="02010600040101010101" pitchFamily="2" charset="-122"/>
                <a:ea typeface="华文楷体" panose="02010600040101010101" pitchFamily="2" charset="-122"/>
                <a:cs typeface="Times New Roman" panose="02020603050405020304" pitchFamily="18" charset="0"/>
              </a:rPr>
              <a:t>|</a:t>
            </a:r>
            <a:r>
              <a:rPr kumimoji="1" lang="en-US" altLang="zh-CN" sz="2400" b="0" dirty="0">
                <a:latin typeface="华文楷体" panose="02010600040101010101" pitchFamily="2" charset="-122"/>
                <a:ea typeface="华文楷体" panose="02010600040101010101" pitchFamily="2" charset="-122"/>
              </a:rPr>
              <a:t>V</a:t>
            </a:r>
            <a:r>
              <a:rPr kumimoji="1" lang="en-US" altLang="zh-CN" sz="2400" b="0" baseline="-25000" dirty="0">
                <a:latin typeface="华文楷体" panose="02010600040101010101" pitchFamily="2" charset="-122"/>
                <a:ea typeface="华文楷体" panose="02010600040101010101" pitchFamily="2" charset="-122"/>
              </a:rPr>
              <a:t>GS)</a:t>
            </a:r>
            <a:r>
              <a:rPr kumimoji="1" lang="en-US" altLang="zh-CN" sz="2400" b="0" baseline="-25000" dirty="0" err="1">
                <a:latin typeface="华文楷体" panose="02010600040101010101" pitchFamily="2" charset="-122"/>
                <a:ea typeface="华文楷体" panose="02010600040101010101" pitchFamily="2" charset="-122"/>
              </a:rPr>
              <a:t>th</a:t>
            </a:r>
            <a:r>
              <a:rPr kumimoji="1" lang="en-US" altLang="zh-CN" sz="2400" b="0" baseline="-25000" dirty="0">
                <a:latin typeface="华文楷体" panose="02010600040101010101" pitchFamily="2" charset="-122"/>
                <a:ea typeface="华文楷体" panose="02010600040101010101" pitchFamily="2" charset="-122"/>
              </a:rPr>
              <a:t>)P</a:t>
            </a:r>
            <a:r>
              <a:rPr kumimoji="1" lang="en-US" altLang="zh-CN" sz="2400" b="0" dirty="0">
                <a:latin typeface="华文楷体" panose="02010600040101010101" pitchFamily="2" charset="-122"/>
                <a:ea typeface="华文楷体" panose="02010600040101010101" pitchFamily="2" charset="-122"/>
              </a:rPr>
              <a:t>|+V</a:t>
            </a:r>
            <a:r>
              <a:rPr kumimoji="1" lang="en-US" altLang="zh-CN" sz="2400" b="0" baseline="-25000" dirty="0">
                <a:latin typeface="华文楷体" panose="02010600040101010101" pitchFamily="2" charset="-122"/>
                <a:ea typeface="华文楷体" panose="02010600040101010101" pitchFamily="2" charset="-122"/>
              </a:rPr>
              <a:t>GS(</a:t>
            </a:r>
            <a:r>
              <a:rPr kumimoji="1" lang="en-US" altLang="zh-CN" sz="2400" b="0" baseline="-25000" dirty="0" err="1">
                <a:latin typeface="华文楷体" panose="02010600040101010101" pitchFamily="2" charset="-122"/>
                <a:ea typeface="华文楷体" panose="02010600040101010101" pitchFamily="2" charset="-122"/>
              </a:rPr>
              <a:t>th</a:t>
            </a:r>
            <a:r>
              <a:rPr kumimoji="1" lang="en-US" altLang="zh-CN" sz="2400" b="0" baseline="-25000" dirty="0">
                <a:latin typeface="华文楷体" panose="02010600040101010101" pitchFamily="2" charset="-122"/>
                <a:ea typeface="华文楷体" panose="02010600040101010101" pitchFamily="2" charset="-122"/>
              </a:rPr>
              <a:t>)N</a:t>
            </a:r>
            <a:r>
              <a:rPr kumimoji="1" lang="zh-CN" altLang="en-US" sz="2400" b="0" baseline="-25000" dirty="0">
                <a:latin typeface="华文楷体" panose="02010600040101010101" pitchFamily="2" charset="-122"/>
                <a:ea typeface="华文楷体" panose="02010600040101010101" pitchFamily="2" charset="-122"/>
              </a:rPr>
              <a:t>。</a:t>
            </a:r>
          </a:p>
        </p:txBody>
      </p:sp>
      <p:sp>
        <p:nvSpPr>
          <p:cNvPr id="291857" name="Rectangle 17"/>
          <p:cNvSpPr>
            <a:spLocks noGrp="1" noChangeArrowheads="1"/>
          </p:cNvSpPr>
          <p:nvPr>
            <p:ph type="title"/>
          </p:nvPr>
        </p:nvSpPr>
        <p:spPr>
          <a:xfrm>
            <a:off x="130632" y="1121770"/>
            <a:ext cx="1627585" cy="432197"/>
          </a:xfrm>
        </p:spPr>
        <p:txBody>
          <a:bodyPr>
            <a:normAutofit/>
          </a:bodyPr>
          <a:lstStyle/>
          <a:p>
            <a:pPr algn="l" eaLnBrk="1" hangingPunct="1"/>
            <a:r>
              <a:rPr lang="zh-CN" altLang="en-US" sz="2400" b="1" dirty="0">
                <a:latin typeface="华文楷体" panose="02010600040101010101" pitchFamily="2" charset="-122"/>
                <a:ea typeface="华文楷体" panose="02010600040101010101" pitchFamily="2" charset="-122"/>
              </a:rPr>
              <a:t>工作原理</a:t>
            </a:r>
          </a:p>
        </p:txBody>
      </p:sp>
      <p:sp>
        <p:nvSpPr>
          <p:cNvPr id="13" name="Text Box 11"/>
          <p:cNvSpPr txBox="1">
            <a:spLocks noChangeArrowheads="1"/>
          </p:cNvSpPr>
          <p:nvPr/>
        </p:nvSpPr>
        <p:spPr>
          <a:xfrm>
            <a:off x="191409" y="3279306"/>
            <a:ext cx="4826000" cy="1371600"/>
          </a:xfrm>
          <a:prstGeom prst="rect">
            <a:avLst/>
          </a:prstGeom>
          <a:solidFill>
            <a:schemeClr val="bg1"/>
          </a:solidFill>
          <a:ln w="57150" cmpd="thickThin">
            <a:solidFill>
              <a:srgbClr val="FF0000"/>
            </a:solidFill>
            <a:miter lim="800000"/>
            <a:headEnd type="none" w="sm" len="sm"/>
            <a:tailEnd type="none" w="sm" len="sm"/>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ct val="50000"/>
              </a:spcBef>
            </a:pPr>
            <a:r>
              <a:rPr lang="zh-CN" altLang="en-US" sz="2800" dirty="0">
                <a:latin typeface="华文楷体" panose="02010600040101010101" pitchFamily="2" charset="-122"/>
                <a:ea typeface="华文楷体" panose="02010600040101010101" pitchFamily="2" charset="-122"/>
              </a:rPr>
              <a:t>当</a:t>
            </a:r>
            <a:r>
              <a:rPr lang="en-US" altLang="zh-CN" sz="2800" i="1" dirty="0" err="1">
                <a:latin typeface="华文楷体" panose="02010600040101010101" pitchFamily="2" charset="-122"/>
                <a:ea typeface="华文楷体" panose="02010600040101010101" pitchFamily="2" charset="-122"/>
              </a:rPr>
              <a:t>v</a:t>
            </a:r>
            <a:r>
              <a:rPr lang="en-US" altLang="zh-CN" sz="2800" i="1" baseline="-25000" dirty="0" err="1">
                <a:latin typeface="华文楷体" panose="02010600040101010101" pitchFamily="2" charset="-122"/>
                <a:ea typeface="华文楷体" panose="02010600040101010101" pitchFamily="2" charset="-122"/>
              </a:rPr>
              <a:t>I</a:t>
            </a:r>
            <a:r>
              <a:rPr lang="zh-CN" altLang="en-US" sz="2800" dirty="0">
                <a:latin typeface="华文楷体" panose="02010600040101010101" pitchFamily="2" charset="-122"/>
                <a:ea typeface="华文楷体" panose="02010600040101010101" pitchFamily="2" charset="-122"/>
              </a:rPr>
              <a:t>＝</a:t>
            </a:r>
            <a:r>
              <a:rPr lang="en-US" altLang="zh-CN" sz="2800" i="1" dirty="0">
                <a:latin typeface="华文楷体" panose="02010600040101010101" pitchFamily="2" charset="-122"/>
                <a:ea typeface="华文楷体" panose="02010600040101010101" pitchFamily="2" charset="-122"/>
              </a:rPr>
              <a:t>V</a:t>
            </a:r>
            <a:r>
              <a:rPr lang="en-US" altLang="zh-CN" sz="2800" baseline="-25000" dirty="0">
                <a:latin typeface="华文楷体" panose="02010600040101010101" pitchFamily="2" charset="-122"/>
                <a:ea typeface="华文楷体" panose="02010600040101010101" pitchFamily="2" charset="-122"/>
              </a:rPr>
              <a:t>IH</a:t>
            </a:r>
            <a:r>
              <a:rPr lang="zh-CN" altLang="en-US" sz="2800" dirty="0">
                <a:latin typeface="华文楷体" panose="02010600040101010101" pitchFamily="2" charset="-122"/>
                <a:ea typeface="华文楷体" panose="02010600040101010101" pitchFamily="2" charset="-122"/>
              </a:rPr>
              <a:t>＝</a:t>
            </a:r>
            <a:r>
              <a:rPr lang="en-US" altLang="zh-CN" sz="2800" i="1" dirty="0">
                <a:latin typeface="华文楷体" panose="02010600040101010101" pitchFamily="2" charset="-122"/>
                <a:ea typeface="华文楷体" panose="02010600040101010101" pitchFamily="2" charset="-122"/>
              </a:rPr>
              <a:t>V</a:t>
            </a:r>
            <a:r>
              <a:rPr lang="en-US" altLang="zh-CN" sz="2800" baseline="-25000" dirty="0">
                <a:latin typeface="华文楷体" panose="02010600040101010101" pitchFamily="2" charset="-122"/>
                <a:ea typeface="华文楷体" panose="02010600040101010101" pitchFamily="2" charset="-122"/>
              </a:rPr>
              <a:t>DD</a:t>
            </a:r>
            <a:r>
              <a:rPr lang="zh-CN" altLang="en-US" sz="2800" dirty="0">
                <a:latin typeface="华文楷体" panose="02010600040101010101" pitchFamily="2" charset="-122"/>
                <a:ea typeface="华文楷体" panose="02010600040101010101" pitchFamily="2" charset="-122"/>
              </a:rPr>
              <a:t>为高电平时，</a:t>
            </a:r>
            <a:r>
              <a:rPr lang="en-US" altLang="zh-CN" sz="2800" dirty="0">
                <a:latin typeface="华文楷体" panose="02010600040101010101" pitchFamily="2" charset="-122"/>
                <a:ea typeface="华文楷体" panose="02010600040101010101" pitchFamily="2" charset="-122"/>
              </a:rPr>
              <a:t>T</a:t>
            </a:r>
            <a:r>
              <a:rPr lang="en-US" altLang="zh-CN" sz="2800" baseline="-25000" dirty="0">
                <a:latin typeface="华文楷体" panose="02010600040101010101" pitchFamily="2" charset="-122"/>
                <a:ea typeface="华文楷体" panose="02010600040101010101" pitchFamily="2" charset="-122"/>
              </a:rPr>
              <a:t>2</a:t>
            </a:r>
            <a:r>
              <a:rPr lang="zh-CN" altLang="en-US" sz="2800" dirty="0">
                <a:latin typeface="华文楷体" panose="02010600040101010101" pitchFamily="2" charset="-122"/>
                <a:ea typeface="华文楷体" panose="02010600040101010101" pitchFamily="2" charset="-122"/>
              </a:rPr>
              <a:t>导通， </a:t>
            </a:r>
            <a:r>
              <a:rPr lang="en-US" altLang="zh-CN" sz="2800" dirty="0">
                <a:latin typeface="华文楷体" panose="02010600040101010101" pitchFamily="2" charset="-122"/>
                <a:ea typeface="华文楷体" panose="02010600040101010101" pitchFamily="2" charset="-122"/>
              </a:rPr>
              <a:t>T</a:t>
            </a:r>
            <a:r>
              <a:rPr lang="en-US" altLang="zh-CN" sz="2800" baseline="-25000" dirty="0">
                <a:latin typeface="华文楷体" panose="02010600040101010101" pitchFamily="2" charset="-122"/>
                <a:ea typeface="华文楷体" panose="02010600040101010101" pitchFamily="2" charset="-122"/>
              </a:rPr>
              <a:t>1</a:t>
            </a:r>
            <a:r>
              <a:rPr lang="zh-CN" altLang="en-US" sz="2800" dirty="0">
                <a:latin typeface="华文楷体" panose="02010600040101010101" pitchFamily="2" charset="-122"/>
                <a:ea typeface="华文楷体" panose="02010600040101010101" pitchFamily="2" charset="-122"/>
              </a:rPr>
              <a:t>管截止，输出电压为低电平。</a:t>
            </a:r>
          </a:p>
        </p:txBody>
      </p:sp>
      <p:sp>
        <p:nvSpPr>
          <p:cNvPr id="11" name="Rectangle 18"/>
          <p:cNvSpPr>
            <a:spLocks noChangeArrowheads="1"/>
          </p:cNvSpPr>
          <p:nvPr/>
        </p:nvSpPr>
        <p:spPr bwMode="auto">
          <a:xfrm>
            <a:off x="191409" y="4928370"/>
            <a:ext cx="4826000" cy="1421630"/>
          </a:xfrm>
          <a:prstGeom prst="rect">
            <a:avLst/>
          </a:prstGeom>
          <a:noFill/>
          <a:ln w="57150" cmpd="thickThin">
            <a:solidFill>
              <a:srgbClr val="FF0000"/>
            </a:solidFill>
            <a:miter lim="800000"/>
          </a:ln>
          <a:effectLst/>
        </p:spPr>
        <p:txBody>
          <a:bodyPr anchor="ct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pPr eaLnBrk="1" hangingPunct="1">
              <a:spcBef>
                <a:spcPct val="0"/>
              </a:spcBef>
            </a:pPr>
            <a:r>
              <a:rPr kumimoji="1" lang="zh-CN" altLang="en-US" b="0" dirty="0">
                <a:latin typeface="华文楷体" panose="02010600040101010101" pitchFamily="2" charset="-122"/>
                <a:ea typeface="华文楷体" panose="02010600040101010101" pitchFamily="2" charset="-122"/>
              </a:rPr>
              <a:t>当</a:t>
            </a:r>
            <a:r>
              <a:rPr kumimoji="1" lang="en-US" altLang="zh-CN" b="0" i="1" dirty="0" err="1">
                <a:latin typeface="华文楷体" panose="02010600040101010101" pitchFamily="2" charset="-122"/>
                <a:ea typeface="华文楷体" panose="02010600040101010101" pitchFamily="2" charset="-122"/>
              </a:rPr>
              <a:t>v</a:t>
            </a:r>
            <a:r>
              <a:rPr kumimoji="1" lang="en-US" altLang="zh-CN" b="0" i="1" baseline="-25000" dirty="0" err="1">
                <a:latin typeface="华文楷体" panose="02010600040101010101" pitchFamily="2" charset="-122"/>
                <a:ea typeface="华文楷体" panose="02010600040101010101" pitchFamily="2" charset="-122"/>
              </a:rPr>
              <a:t>I</a:t>
            </a:r>
            <a:r>
              <a:rPr kumimoji="1" lang="zh-CN" altLang="en-US" b="0" dirty="0">
                <a:latin typeface="华文楷体" panose="02010600040101010101" pitchFamily="2" charset="-122"/>
                <a:ea typeface="华文楷体" panose="02010600040101010101" pitchFamily="2" charset="-122"/>
              </a:rPr>
              <a:t>＝</a:t>
            </a:r>
            <a:r>
              <a:rPr kumimoji="1" lang="en-US" altLang="zh-CN" b="0" i="1" dirty="0">
                <a:latin typeface="华文楷体" panose="02010600040101010101" pitchFamily="2" charset="-122"/>
                <a:ea typeface="华文楷体" panose="02010600040101010101" pitchFamily="2" charset="-122"/>
              </a:rPr>
              <a:t>V</a:t>
            </a:r>
            <a:r>
              <a:rPr kumimoji="1" lang="en-US" altLang="zh-CN" b="0" baseline="-25000" dirty="0">
                <a:latin typeface="华文楷体" panose="02010600040101010101" pitchFamily="2" charset="-122"/>
                <a:ea typeface="华文楷体" panose="02010600040101010101" pitchFamily="2" charset="-122"/>
              </a:rPr>
              <a:t>IL</a:t>
            </a:r>
            <a:r>
              <a:rPr kumimoji="1" lang="zh-CN" altLang="en-US" b="0" dirty="0">
                <a:latin typeface="华文楷体" panose="02010600040101010101" pitchFamily="2" charset="-122"/>
                <a:ea typeface="华文楷体" panose="02010600040101010101" pitchFamily="2" charset="-122"/>
              </a:rPr>
              <a:t>＝</a:t>
            </a:r>
            <a:r>
              <a:rPr kumimoji="1" lang="en-US" altLang="zh-CN" b="0" dirty="0">
                <a:latin typeface="华文楷体" panose="02010600040101010101" pitchFamily="2" charset="-122"/>
                <a:ea typeface="华文楷体" panose="02010600040101010101" pitchFamily="2" charset="-122"/>
              </a:rPr>
              <a:t>0</a:t>
            </a:r>
            <a:r>
              <a:rPr kumimoji="1" lang="zh-CN" altLang="en-US" b="0" dirty="0">
                <a:latin typeface="华文楷体" panose="02010600040101010101" pitchFamily="2" charset="-122"/>
                <a:ea typeface="华文楷体" panose="02010600040101010101" pitchFamily="2" charset="-122"/>
              </a:rPr>
              <a:t>为低电平时，</a:t>
            </a:r>
            <a:r>
              <a:rPr kumimoji="1" lang="en-US" altLang="zh-CN" b="0" dirty="0">
                <a:latin typeface="华文楷体" panose="02010600040101010101" pitchFamily="2" charset="-122"/>
                <a:ea typeface="华文楷体" panose="02010600040101010101" pitchFamily="2" charset="-122"/>
              </a:rPr>
              <a:t>T</a:t>
            </a:r>
            <a:r>
              <a:rPr kumimoji="1" lang="en-US" altLang="zh-CN" b="0" baseline="-25000" dirty="0">
                <a:latin typeface="华文楷体" panose="02010600040101010101" pitchFamily="2" charset="-122"/>
                <a:ea typeface="华文楷体" panose="02010600040101010101" pitchFamily="2" charset="-122"/>
              </a:rPr>
              <a:t>2</a:t>
            </a:r>
            <a:r>
              <a:rPr kumimoji="1" lang="zh-CN" altLang="en-US" b="0" dirty="0">
                <a:latin typeface="华文楷体" panose="02010600040101010101" pitchFamily="2" charset="-122"/>
                <a:ea typeface="华文楷体" panose="02010600040101010101" pitchFamily="2" charset="-122"/>
              </a:rPr>
              <a:t>截止， </a:t>
            </a:r>
            <a:r>
              <a:rPr kumimoji="1" lang="en-US" altLang="zh-CN" b="0" dirty="0">
                <a:latin typeface="华文楷体" panose="02010600040101010101" pitchFamily="2" charset="-122"/>
                <a:ea typeface="华文楷体" panose="02010600040101010101" pitchFamily="2" charset="-122"/>
              </a:rPr>
              <a:t>T</a:t>
            </a:r>
            <a:r>
              <a:rPr kumimoji="1" lang="en-US" altLang="zh-CN" b="0" baseline="-25000" dirty="0">
                <a:latin typeface="华文楷体" panose="02010600040101010101" pitchFamily="2" charset="-122"/>
                <a:ea typeface="华文楷体" panose="02010600040101010101" pitchFamily="2" charset="-122"/>
              </a:rPr>
              <a:t>1</a:t>
            </a:r>
            <a:r>
              <a:rPr kumimoji="1" lang="zh-CN" altLang="en-US" b="0" dirty="0">
                <a:latin typeface="华文楷体" panose="02010600040101010101" pitchFamily="2" charset="-122"/>
                <a:ea typeface="华文楷体" panose="02010600040101010101" pitchFamily="2" charset="-122"/>
              </a:rPr>
              <a:t>管导通，输出电压为高电平。</a:t>
            </a:r>
          </a:p>
        </p:txBody>
      </p:sp>
      <p:sp>
        <p:nvSpPr>
          <p:cNvPr id="12" name="Rectangle 12"/>
          <p:cNvSpPr>
            <a:spLocks noChangeArrowheads="1"/>
          </p:cNvSpPr>
          <p:nvPr/>
        </p:nvSpPr>
        <p:spPr bwMode="auto">
          <a:xfrm>
            <a:off x="3668617" y="88136"/>
            <a:ext cx="5393735"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3.3.2 CMOS</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反相器的电路结构和工作原理</a:t>
            </a:r>
          </a:p>
        </p:txBody>
      </p:sp>
      <p:sp>
        <p:nvSpPr>
          <p:cNvPr id="10" name="矩形 9"/>
          <p:cNvSpPr/>
          <p:nvPr/>
        </p:nvSpPr>
        <p:spPr>
          <a:xfrm>
            <a:off x="5977686" y="3353906"/>
            <a:ext cx="312906" cy="400110"/>
          </a:xfrm>
          <a:prstGeom prst="rect">
            <a:avLst/>
          </a:prstGeom>
        </p:spPr>
        <p:txBody>
          <a:bodyPr wrap="none">
            <a:spAutoFit/>
          </a:bodyPr>
          <a:lstStyle/>
          <a:p>
            <a:pPr>
              <a:spcBef>
                <a:spcPct val="50000"/>
              </a:spcBef>
            </a:pPr>
            <a:r>
              <a:rPr lang="en-US" altLang="zh-CN" sz="20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0</a:t>
            </a:r>
          </a:p>
        </p:txBody>
      </p:sp>
      <p:sp>
        <p:nvSpPr>
          <p:cNvPr id="14" name="矩形 13"/>
          <p:cNvSpPr/>
          <p:nvPr/>
        </p:nvSpPr>
        <p:spPr>
          <a:xfrm>
            <a:off x="6189343" y="4386839"/>
            <a:ext cx="700833" cy="400110"/>
          </a:xfrm>
          <a:prstGeom prst="rect">
            <a:avLst/>
          </a:prstGeom>
        </p:spPr>
        <p:txBody>
          <a:bodyPr wrap="none">
            <a:spAutoFit/>
          </a:bodyPr>
          <a:lstStyle/>
          <a:p>
            <a:pPr>
              <a:spcBef>
                <a:spcPct val="50000"/>
              </a:spcBef>
            </a:pPr>
            <a:r>
              <a:rPr lang="zh-CN" altLang="en-US" sz="20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截止</a:t>
            </a:r>
            <a:endParaRPr lang="en-US" altLang="zh-CN" sz="20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5" name="矩形 14"/>
          <p:cNvSpPr/>
          <p:nvPr/>
        </p:nvSpPr>
        <p:spPr>
          <a:xfrm>
            <a:off x="6189342" y="2816746"/>
            <a:ext cx="700833" cy="400110"/>
          </a:xfrm>
          <a:prstGeom prst="rect">
            <a:avLst/>
          </a:prstGeom>
        </p:spPr>
        <p:txBody>
          <a:bodyPr wrap="none">
            <a:spAutoFit/>
          </a:bodyPr>
          <a:lstStyle/>
          <a:p>
            <a:pPr>
              <a:spcBef>
                <a:spcPct val="50000"/>
              </a:spcBef>
            </a:pPr>
            <a:r>
              <a:rPr lang="zh-CN" altLang="en-US" sz="20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导通</a:t>
            </a:r>
            <a:endParaRPr lang="en-US" altLang="zh-CN" sz="20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6" name="矩形 15"/>
          <p:cNvSpPr/>
          <p:nvPr/>
        </p:nvSpPr>
        <p:spPr>
          <a:xfrm>
            <a:off x="8026619" y="3895773"/>
            <a:ext cx="312906" cy="400110"/>
          </a:xfrm>
          <a:prstGeom prst="rect">
            <a:avLst/>
          </a:prstGeom>
        </p:spPr>
        <p:txBody>
          <a:bodyPr wrap="none">
            <a:spAutoFit/>
          </a:bodyPr>
          <a:lstStyle/>
          <a:p>
            <a:pPr>
              <a:spcBef>
                <a:spcPct val="50000"/>
              </a:spcBef>
            </a:pPr>
            <a:r>
              <a:rPr lang="en-US" altLang="zh-CN" sz="20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1</a:t>
            </a:r>
          </a:p>
        </p:txBody>
      </p:sp>
      <p:pic>
        <p:nvPicPr>
          <p:cNvPr id="17"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16899" t="8213" r="8504" b="4967"/>
          <a:stretch>
            <a:fillRect/>
          </a:stretch>
        </p:blipFill>
        <p:spPr bwMode="auto">
          <a:xfrm>
            <a:off x="5017409" y="1685322"/>
            <a:ext cx="850282" cy="2145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ppt_x</p:attrName>
                                        </p:attrNameLst>
                                      </p:cBhvr>
                                      <p:tavLst>
                                        <p:tav tm="0">
                                          <p:val>
                                            <p:strVal val="#ppt_x-.2"/>
                                          </p:val>
                                        </p:tav>
                                        <p:tav tm="100000">
                                          <p:val>
                                            <p:strVal val="#ppt_x"/>
                                          </p:val>
                                        </p:tav>
                                      </p:tavLst>
                                    </p:anim>
                                    <p:anim calcmode="lin" valueType="num">
                                      <p:cBhvr>
                                        <p:cTn id="8" dur="1000" fill="hold"/>
                                        <p:tgtEl>
                                          <p:spTgt spid="11"/>
                                        </p:tgtEl>
                                        <p:attrNameLst>
                                          <p:attrName>ppt_y</p:attrName>
                                        </p:attrNameLst>
                                      </p:cBhvr>
                                      <p:tavLst>
                                        <p:tav tm="0">
                                          <p:val>
                                            <p:strVal val="#ppt_y"/>
                                          </p:val>
                                        </p:tav>
                                        <p:tav tm="100000">
                                          <p:val>
                                            <p:strVal val="#ppt_y"/>
                                          </p:val>
                                        </p:tav>
                                      </p:tavLst>
                                    </p:anim>
                                    <p:animEffect transition="in" filter="wipe(right)" prLst="gradientSize: 0.1">
                                      <p:cBhvr>
                                        <p:cTn id="9" dur="10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p:bldP spid="14" grpId="0"/>
      <p:bldP spid="15" grpId="0"/>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6" name="Rectangle 8"/>
          <p:cNvSpPr>
            <a:spLocks noGrp="1" noChangeArrowheads="1"/>
          </p:cNvSpPr>
          <p:nvPr>
            <p:ph type="title" sz="quarter"/>
          </p:nvPr>
        </p:nvSpPr>
        <p:spPr>
          <a:xfrm>
            <a:off x="342001" y="1492947"/>
            <a:ext cx="2916524" cy="611981"/>
          </a:xfrm>
        </p:spPr>
        <p:txBody>
          <a:bodyPr>
            <a:noAutofit/>
          </a:bodyPr>
          <a:lstStyle/>
          <a:p>
            <a:pPr algn="l" eaLnBrk="1" hangingPunct="1"/>
            <a:r>
              <a:rPr lang="en-US" altLang="zh-CN" sz="2400" b="1" dirty="0">
                <a:latin typeface="华文楷体" panose="02010600040101010101" pitchFamily="2" charset="-122"/>
                <a:ea typeface="华文楷体" panose="02010600040101010101" pitchFamily="2" charset="-122"/>
              </a:rPr>
              <a:t>AB</a:t>
            </a:r>
            <a:r>
              <a:rPr lang="zh-CN" altLang="en-US" sz="2400" b="1" dirty="0">
                <a:latin typeface="华文楷体" panose="02010600040101010101" pitchFamily="2" charset="-122"/>
                <a:ea typeface="华文楷体" panose="02010600040101010101" pitchFamily="2" charset="-122"/>
              </a:rPr>
              <a:t>段：输入低电平</a:t>
            </a:r>
          </a:p>
        </p:txBody>
      </p:sp>
      <p:sp>
        <p:nvSpPr>
          <p:cNvPr id="334863" name="Rectangle 15"/>
          <p:cNvSpPr>
            <a:spLocks noChangeArrowheads="1"/>
          </p:cNvSpPr>
          <p:nvPr/>
        </p:nvSpPr>
        <p:spPr bwMode="auto">
          <a:xfrm>
            <a:off x="342001" y="2428639"/>
            <a:ext cx="4014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pPr eaLnBrk="1" hangingPunct="1">
              <a:spcBef>
                <a:spcPct val="0"/>
              </a:spcBef>
            </a:pPr>
            <a:r>
              <a:rPr kumimoji="1" lang="en-US" altLang="zh-CN" sz="2400" b="0" dirty="0">
                <a:latin typeface="华文楷体" panose="02010600040101010101" pitchFamily="2" charset="-122"/>
                <a:ea typeface="华文楷体" panose="02010600040101010101" pitchFamily="2" charset="-122"/>
              </a:rPr>
              <a:t>T</a:t>
            </a:r>
            <a:r>
              <a:rPr kumimoji="1" lang="en-US" altLang="zh-CN" sz="2400" b="0" baseline="-25000" dirty="0">
                <a:latin typeface="华文楷体" panose="02010600040101010101" pitchFamily="2" charset="-122"/>
                <a:ea typeface="华文楷体" panose="02010600040101010101" pitchFamily="2" charset="-122"/>
              </a:rPr>
              <a:t>1</a:t>
            </a:r>
            <a:r>
              <a:rPr kumimoji="1" lang="zh-CN" altLang="en-US" sz="2400" b="0" dirty="0">
                <a:latin typeface="华文楷体" panose="02010600040101010101" pitchFamily="2" charset="-122"/>
                <a:ea typeface="华文楷体" panose="02010600040101010101" pitchFamily="2" charset="-122"/>
              </a:rPr>
              <a:t>管导通，</a:t>
            </a:r>
            <a:r>
              <a:rPr kumimoji="1" lang="en-US" altLang="zh-CN" sz="2400" b="0" dirty="0">
                <a:latin typeface="华文楷体" panose="02010600040101010101" pitchFamily="2" charset="-122"/>
                <a:ea typeface="华文楷体" panose="02010600040101010101" pitchFamily="2" charset="-122"/>
              </a:rPr>
              <a:t>T</a:t>
            </a:r>
            <a:r>
              <a:rPr kumimoji="1" lang="en-US" altLang="zh-CN" sz="2400" b="0" baseline="-25000" dirty="0">
                <a:latin typeface="华文楷体" panose="02010600040101010101" pitchFamily="2" charset="-122"/>
                <a:ea typeface="华文楷体" panose="02010600040101010101" pitchFamily="2" charset="-122"/>
              </a:rPr>
              <a:t>2</a:t>
            </a:r>
            <a:r>
              <a:rPr kumimoji="1" lang="zh-CN" altLang="en-US" sz="2400" b="0" dirty="0">
                <a:latin typeface="华文楷体" panose="02010600040101010101" pitchFamily="2" charset="-122"/>
                <a:ea typeface="华文楷体" panose="02010600040101010101" pitchFamily="2" charset="-122"/>
              </a:rPr>
              <a:t>截止，输出电压为高电平，即</a:t>
            </a:r>
          </a:p>
        </p:txBody>
      </p:sp>
      <p:sp>
        <p:nvSpPr>
          <p:cNvPr id="334867" name="Rectangle 19"/>
          <p:cNvSpPr>
            <a:spLocks noChangeArrowheads="1"/>
          </p:cNvSpPr>
          <p:nvPr/>
        </p:nvSpPr>
        <p:spPr bwMode="auto">
          <a:xfrm>
            <a:off x="342001" y="3842071"/>
            <a:ext cx="2808685" cy="486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pPr eaLnBrk="1" hangingPunct="1">
              <a:spcBef>
                <a:spcPct val="0"/>
              </a:spcBef>
            </a:pPr>
            <a:r>
              <a:rPr lang="en-US" altLang="zh-CN" sz="2400" dirty="0">
                <a:latin typeface="华文楷体" panose="02010600040101010101" pitchFamily="2" charset="-122"/>
                <a:ea typeface="华文楷体" panose="02010600040101010101" pitchFamily="2" charset="-122"/>
              </a:rPr>
              <a:t>CD</a:t>
            </a:r>
            <a:r>
              <a:rPr lang="zh-CN" altLang="en-US" sz="2400" dirty="0">
                <a:latin typeface="华文楷体" panose="02010600040101010101" pitchFamily="2" charset="-122"/>
                <a:ea typeface="华文楷体" panose="02010600040101010101" pitchFamily="2" charset="-122"/>
              </a:rPr>
              <a:t>段：输入高电平</a:t>
            </a:r>
          </a:p>
        </p:txBody>
      </p:sp>
      <p:grpSp>
        <p:nvGrpSpPr>
          <p:cNvPr id="334874" name="Group 26"/>
          <p:cNvGrpSpPr/>
          <p:nvPr/>
        </p:nvGrpSpPr>
        <p:grpSpPr bwMode="auto">
          <a:xfrm>
            <a:off x="4049184" y="2253343"/>
            <a:ext cx="5013168" cy="5172634"/>
            <a:chOff x="2789" y="618"/>
            <a:chExt cx="2835" cy="3102"/>
          </a:xfrm>
        </p:grpSpPr>
        <p:pic>
          <p:nvPicPr>
            <p:cNvPr id="49165" name="Picture 23"/>
            <p:cNvPicPr>
              <a:picLocks noChangeAspect="1" noChangeArrowheads="1"/>
            </p:cNvPicPr>
            <p:nvPr/>
          </p:nvPicPr>
          <p:blipFill>
            <a:blip r:embed="rId4" cstate="print">
              <a:extLst>
                <a:ext uri="{28A0092B-C50C-407E-A947-70E740481C1C}">
                  <a14:useLocalDpi xmlns:a14="http://schemas.microsoft.com/office/drawing/2010/main" val="0"/>
                </a:ext>
              </a:extLst>
            </a:blip>
            <a:srcRect l="7431" t="4375" r="5553" b="1875"/>
            <a:stretch>
              <a:fillRect/>
            </a:stretch>
          </p:blipFill>
          <p:spPr bwMode="auto">
            <a:xfrm>
              <a:off x="2971" y="618"/>
              <a:ext cx="2585" cy="2366"/>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49166" name="Rectangle 24"/>
            <p:cNvSpPr>
              <a:spLocks noChangeArrowheads="1"/>
            </p:cNvSpPr>
            <p:nvPr/>
          </p:nvSpPr>
          <p:spPr bwMode="auto">
            <a:xfrm>
              <a:off x="2789" y="3022"/>
              <a:ext cx="2835" cy="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pPr algn="ctr" eaLnBrk="1" hangingPunct="1">
                <a:spcBef>
                  <a:spcPct val="0"/>
                </a:spcBef>
              </a:pPr>
              <a:r>
                <a:rPr kumimoji="1" lang="en-US" altLang="zh-CN" sz="2400" b="0" dirty="0">
                  <a:latin typeface="华文楷体" panose="02010600040101010101" pitchFamily="2" charset="-122"/>
                  <a:ea typeface="华文楷体" panose="02010600040101010101" pitchFamily="2" charset="-122"/>
                </a:rPr>
                <a:t>CMOS</a:t>
              </a:r>
              <a:r>
                <a:rPr kumimoji="1" lang="zh-CN" altLang="en-US" sz="2400" b="0" dirty="0">
                  <a:latin typeface="华文楷体" panose="02010600040101010101" pitchFamily="2" charset="-122"/>
                  <a:ea typeface="华文楷体" panose="02010600040101010101" pitchFamily="2" charset="-122"/>
                </a:rPr>
                <a:t>反相器的电压传输特性</a:t>
              </a:r>
            </a:p>
          </p:txBody>
        </p:sp>
      </p:grpSp>
      <p:sp>
        <p:nvSpPr>
          <p:cNvPr id="334873" name="Rectangle 25"/>
          <p:cNvSpPr>
            <a:spLocks noChangeArrowheads="1"/>
          </p:cNvSpPr>
          <p:nvPr/>
        </p:nvSpPr>
        <p:spPr bwMode="auto">
          <a:xfrm>
            <a:off x="342001" y="5049441"/>
            <a:ext cx="4014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pPr eaLnBrk="1" hangingPunct="1">
              <a:spcBef>
                <a:spcPct val="0"/>
              </a:spcBef>
            </a:pPr>
            <a:r>
              <a:rPr kumimoji="1" lang="en-US" altLang="zh-CN" sz="2400" b="0" dirty="0">
                <a:latin typeface="华文楷体" panose="02010600040101010101" pitchFamily="2" charset="-122"/>
                <a:ea typeface="华文楷体" panose="02010600040101010101" pitchFamily="2" charset="-122"/>
              </a:rPr>
              <a:t>T</a:t>
            </a:r>
            <a:r>
              <a:rPr kumimoji="1" lang="en-US" altLang="zh-CN" sz="2400" b="0" baseline="-25000" dirty="0">
                <a:latin typeface="华文楷体" panose="02010600040101010101" pitchFamily="2" charset="-122"/>
                <a:ea typeface="华文楷体" panose="02010600040101010101" pitchFamily="2" charset="-122"/>
              </a:rPr>
              <a:t>1</a:t>
            </a:r>
            <a:r>
              <a:rPr kumimoji="1" lang="zh-CN" altLang="en-US" sz="2400" b="0" dirty="0">
                <a:latin typeface="华文楷体" panose="02010600040101010101" pitchFamily="2" charset="-122"/>
                <a:ea typeface="华文楷体" panose="02010600040101010101" pitchFamily="2" charset="-122"/>
              </a:rPr>
              <a:t>管截止，</a:t>
            </a:r>
            <a:r>
              <a:rPr kumimoji="1" lang="en-US" altLang="zh-CN" sz="2400" b="0" dirty="0">
                <a:latin typeface="华文楷体" panose="02010600040101010101" pitchFamily="2" charset="-122"/>
                <a:ea typeface="华文楷体" panose="02010600040101010101" pitchFamily="2" charset="-122"/>
              </a:rPr>
              <a:t>T</a:t>
            </a:r>
            <a:r>
              <a:rPr kumimoji="1" lang="en-US" altLang="zh-CN" sz="2400" b="0" baseline="-25000" dirty="0">
                <a:latin typeface="华文楷体" panose="02010600040101010101" pitchFamily="2" charset="-122"/>
                <a:ea typeface="华文楷体" panose="02010600040101010101" pitchFamily="2" charset="-122"/>
              </a:rPr>
              <a:t>2</a:t>
            </a:r>
            <a:r>
              <a:rPr kumimoji="1" lang="zh-CN" altLang="en-US" sz="2400" b="0" dirty="0">
                <a:latin typeface="华文楷体" panose="02010600040101010101" pitchFamily="2" charset="-122"/>
                <a:ea typeface="华文楷体" panose="02010600040101010101" pitchFamily="2" charset="-122"/>
              </a:rPr>
              <a:t>导通，输出电压为低电平，即</a:t>
            </a:r>
          </a:p>
        </p:txBody>
      </p:sp>
      <p:graphicFrame>
        <p:nvGraphicFramePr>
          <p:cNvPr id="334875" name="Object 27"/>
          <p:cNvGraphicFramePr>
            <a:graphicFrameLocks noChangeAspect="1"/>
          </p:cNvGraphicFramePr>
          <p:nvPr/>
        </p:nvGraphicFramePr>
        <p:xfrm>
          <a:off x="7037562" y="853311"/>
          <a:ext cx="1905728" cy="2953456"/>
        </p:xfrm>
        <a:graphic>
          <a:graphicData uri="http://schemas.openxmlformats.org/presentationml/2006/ole">
            <mc:AlternateContent xmlns:mc="http://schemas.openxmlformats.org/markup-compatibility/2006">
              <mc:Choice xmlns:v="urn:schemas-microsoft-com:vml" Requires="v">
                <p:oleObj spid="_x0000_s7432" name="Photo Editor 照片" r:id="rId5" imgW="7820025" imgH="12125325" progId="MSPhotoEd.3">
                  <p:embed/>
                </p:oleObj>
              </mc:Choice>
              <mc:Fallback>
                <p:oleObj name="Photo Editor 照片" r:id="rId5" imgW="7820025" imgH="12125325" progId="MSPhotoEd.3">
                  <p:embed/>
                  <p:pic>
                    <p:nvPicPr>
                      <p:cNvPr id="0" name="Object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37562" y="853311"/>
                        <a:ext cx="1905728" cy="2953456"/>
                      </a:xfrm>
                      <a:prstGeom prst="rect">
                        <a:avLst/>
                      </a:prstGeom>
                      <a:noFill/>
                      <a:ln w="57150" cmpd="thickThin">
                        <a:solidFill>
                          <a:srgbClr val="FF0000"/>
                        </a:solidFill>
                      </a:ln>
                      <a:effectLst/>
                    </p:spPr>
                  </p:pic>
                </p:oleObj>
              </mc:Fallback>
            </mc:AlternateContent>
          </a:graphicData>
        </a:graphic>
      </p:graphicFrame>
      <p:graphicFrame>
        <p:nvGraphicFramePr>
          <p:cNvPr id="16" name="对象 334860"/>
          <p:cNvGraphicFramePr/>
          <p:nvPr/>
        </p:nvGraphicFramePr>
        <p:xfrm>
          <a:off x="1331119" y="1960872"/>
          <a:ext cx="1800225" cy="569912"/>
        </p:xfrm>
        <a:graphic>
          <a:graphicData uri="http://schemas.openxmlformats.org/presentationml/2006/ole">
            <mc:AlternateContent xmlns:mc="http://schemas.openxmlformats.org/markup-compatibility/2006">
              <mc:Choice xmlns:v="urn:schemas-microsoft-com:vml" Requires="v">
                <p:oleObj spid="_x0000_s7433" r:id="rId7" imgW="761365" imgH="241300" progId="Equation.3">
                  <p:embed/>
                </p:oleObj>
              </mc:Choice>
              <mc:Fallback>
                <p:oleObj r:id="rId7" imgW="761365" imgH="241300" progId="Equation.3">
                  <p:embed/>
                  <p:pic>
                    <p:nvPicPr>
                      <p:cNvPr id="0" name="对象 33486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1119" y="1960872"/>
                        <a:ext cx="1800225"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0" name="对象 334864"/>
          <p:cNvGraphicFramePr/>
          <p:nvPr/>
        </p:nvGraphicFramePr>
        <p:xfrm>
          <a:off x="1268013" y="3294088"/>
          <a:ext cx="2400604" cy="513531"/>
        </p:xfrm>
        <a:graphic>
          <a:graphicData uri="http://schemas.openxmlformats.org/presentationml/2006/ole">
            <mc:AlternateContent xmlns:mc="http://schemas.openxmlformats.org/markup-compatibility/2006">
              <mc:Choice xmlns:v="urn:schemas-microsoft-com:vml" Requires="v">
                <p:oleObj spid="_x0000_s7434" r:id="rId9" imgW="939800" imgH="228600" progId="Equation.3">
                  <p:embed/>
                </p:oleObj>
              </mc:Choice>
              <mc:Fallback>
                <p:oleObj r:id="rId9" imgW="939800" imgH="228600" progId="Equation.3">
                  <p:embed/>
                  <p:pic>
                    <p:nvPicPr>
                      <p:cNvPr id="0" name="对象 334864"/>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68013" y="3294088"/>
                        <a:ext cx="2400604" cy="513531"/>
                      </a:xfrm>
                      <a:prstGeom prst="rect">
                        <a:avLst/>
                      </a:prstGeom>
                      <a:noFill/>
                      <a:ln>
                        <a:noFill/>
                      </a:ln>
                    </p:spPr>
                  </p:pic>
                </p:oleObj>
              </mc:Fallback>
            </mc:AlternateContent>
          </a:graphicData>
        </a:graphic>
      </p:graphicFrame>
      <p:graphicFrame>
        <p:nvGraphicFramePr>
          <p:cNvPr id="21" name="对象 334867"/>
          <p:cNvGraphicFramePr/>
          <p:nvPr/>
        </p:nvGraphicFramePr>
        <p:xfrm>
          <a:off x="1268013" y="4329787"/>
          <a:ext cx="2952750" cy="684213"/>
        </p:xfrm>
        <a:graphic>
          <a:graphicData uri="http://schemas.openxmlformats.org/presentationml/2006/ole">
            <mc:AlternateContent xmlns:mc="http://schemas.openxmlformats.org/markup-compatibility/2006">
              <mc:Choice xmlns:v="urn:schemas-microsoft-com:vml" Requires="v">
                <p:oleObj spid="_x0000_s7435" r:id="rId11" imgW="1206500" imgH="279400" progId="Equation.3">
                  <p:embed/>
                </p:oleObj>
              </mc:Choice>
              <mc:Fallback>
                <p:oleObj r:id="rId11" imgW="1206500" imgH="279400" progId="Equation.3">
                  <p:embed/>
                  <p:pic>
                    <p:nvPicPr>
                      <p:cNvPr id="0" name="对象 334867"/>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68013" y="4329787"/>
                        <a:ext cx="295275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2" name="内容占位符 334851"/>
          <p:cNvGraphicFramePr>
            <a:graphicFrameLocks noGrp="1"/>
          </p:cNvGraphicFramePr>
          <p:nvPr>
            <p:ph idx="1"/>
          </p:nvPr>
        </p:nvGraphicFramePr>
        <p:xfrm>
          <a:off x="1268013" y="5915879"/>
          <a:ext cx="2128330" cy="550236"/>
        </p:xfrm>
        <a:graphic>
          <a:graphicData uri="http://schemas.openxmlformats.org/presentationml/2006/ole">
            <mc:AlternateContent xmlns:mc="http://schemas.openxmlformats.org/markup-compatibility/2006">
              <mc:Choice xmlns:v="urn:schemas-microsoft-com:vml" Requires="v">
                <p:oleObj spid="_x0000_s7436" r:id="rId13" imgW="800100" imgH="228600" progId="Equation.3">
                  <p:embed/>
                </p:oleObj>
              </mc:Choice>
              <mc:Fallback>
                <p:oleObj r:id="rId13" imgW="800100" imgH="228600" progId="Equation.3">
                  <p:embed/>
                  <p:pic>
                    <p:nvPicPr>
                      <p:cNvPr id="0" name="内容占位符 334851"/>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68013" y="5915879"/>
                        <a:ext cx="2128330" cy="550236"/>
                      </a:xfrm>
                      <a:prstGeom prst="rect">
                        <a:avLst/>
                      </a:prstGeom>
                      <a:noFill/>
                      <a:ln>
                        <a:noFill/>
                      </a:ln>
                    </p:spPr>
                  </p:pic>
                </p:oleObj>
              </mc:Fallback>
            </mc:AlternateContent>
          </a:graphicData>
        </a:graphic>
      </p:graphicFrame>
      <p:sp>
        <p:nvSpPr>
          <p:cNvPr id="2" name="Rectangle 1"/>
          <p:cNvSpPr/>
          <p:nvPr/>
        </p:nvSpPr>
        <p:spPr>
          <a:xfrm>
            <a:off x="306683" y="991635"/>
            <a:ext cx="184731" cy="461665"/>
          </a:xfrm>
          <a:prstGeom prst="rect">
            <a:avLst/>
          </a:prstGeom>
        </p:spPr>
        <p:txBody>
          <a:bodyPr wrap="none">
            <a:spAutoFit/>
          </a:bodyPr>
          <a:lstStyle/>
          <a:p>
            <a:endParaRPr lang="en-US" sz="2400" dirty="0">
              <a:latin typeface="华文楷体" panose="02010600040101010101" pitchFamily="2" charset="-122"/>
              <a:ea typeface="华文楷体" panose="02010600040101010101" pitchFamily="2" charset="-122"/>
            </a:endParaRPr>
          </a:p>
        </p:txBody>
      </p:sp>
      <p:pic>
        <p:nvPicPr>
          <p:cNvPr id="17" name="Picture 2"/>
          <p:cNvPicPr>
            <a:picLocks noChangeAspect="1" noChangeArrowheads="1"/>
          </p:cNvPicPr>
          <p:nvPr/>
        </p:nvPicPr>
        <p:blipFill rotWithShape="1">
          <a:blip r:embed="rId15">
            <a:extLst>
              <a:ext uri="{28A0092B-C50C-407E-A947-70E740481C1C}">
                <a14:useLocalDpi xmlns:a14="http://schemas.microsoft.com/office/drawing/2010/main" val="0"/>
              </a:ext>
            </a:extLst>
          </a:blip>
          <a:srcRect l="16899" t="8213" r="8504" b="4967"/>
          <a:stretch>
            <a:fillRect/>
          </a:stretch>
        </p:blipFill>
        <p:spPr bwMode="auto">
          <a:xfrm>
            <a:off x="6041727" y="925055"/>
            <a:ext cx="850282" cy="2145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ctangle 12"/>
          <p:cNvSpPr>
            <a:spLocks noChangeArrowheads="1"/>
          </p:cNvSpPr>
          <p:nvPr/>
        </p:nvSpPr>
        <p:spPr bwMode="auto">
          <a:xfrm>
            <a:off x="3668617" y="88136"/>
            <a:ext cx="5393735"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3.3.2 CMOS</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反相器的电路结构和工作原理</a:t>
            </a:r>
          </a:p>
        </p:txBody>
      </p:sp>
      <p:sp>
        <p:nvSpPr>
          <p:cNvPr id="23" name="Rectangle 2"/>
          <p:cNvSpPr txBox="1">
            <a:spLocks noChangeArrowheads="1"/>
          </p:cNvSpPr>
          <p:nvPr/>
        </p:nvSpPr>
        <p:spPr>
          <a:xfrm>
            <a:off x="198239" y="1103786"/>
            <a:ext cx="2321719" cy="4321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b="1" dirty="0">
                <a:latin typeface="华文楷体" panose="02010600040101010101" pitchFamily="2" charset="-122"/>
                <a:ea typeface="华文楷体" panose="02010600040101010101" pitchFamily="2" charset="-122"/>
              </a:rPr>
              <a:t>电压传输特性</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34874"/>
                                        </p:tgtEl>
                                        <p:attrNameLst>
                                          <p:attrName>style.visibility</p:attrName>
                                        </p:attrNameLst>
                                      </p:cBhvr>
                                      <p:to>
                                        <p:strVal val="visible"/>
                                      </p:to>
                                    </p:set>
                                    <p:animEffect transition="in" filter="dissolve">
                                      <p:cBhvr>
                                        <p:cTn id="7" dur="500"/>
                                        <p:tgtEl>
                                          <p:spTgt spid="334874"/>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334875"/>
                                        </p:tgtEl>
                                        <p:attrNameLst>
                                          <p:attrName>style.visibility</p:attrName>
                                        </p:attrNameLst>
                                      </p:cBhvr>
                                      <p:to>
                                        <p:strVal val="visible"/>
                                      </p:to>
                                    </p:set>
                                    <p:animEffect transition="in" filter="wedge">
                                      <p:cBhvr>
                                        <p:cTn id="12" dur="1000"/>
                                        <p:tgtEl>
                                          <p:spTgt spid="3348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3" presetClass="entr" presetSubtype="272" fill="hold" grpId="0" nodeType="clickEffect">
                                  <p:stCondLst>
                                    <p:cond delay="0"/>
                                  </p:stCondLst>
                                  <p:childTnLst>
                                    <p:set>
                                      <p:cBhvr>
                                        <p:cTn id="21" dur="1" fill="hold">
                                          <p:stCondLst>
                                            <p:cond delay="0"/>
                                          </p:stCondLst>
                                        </p:cTn>
                                        <p:tgtEl>
                                          <p:spTgt spid="334856"/>
                                        </p:tgtEl>
                                        <p:attrNameLst>
                                          <p:attrName>style.visibility</p:attrName>
                                        </p:attrNameLst>
                                      </p:cBhvr>
                                      <p:to>
                                        <p:strVal val="visible"/>
                                      </p:to>
                                    </p:set>
                                    <p:anim calcmode="lin" valueType="num">
                                      <p:cBhvr>
                                        <p:cTn id="22" dur="500" fill="hold"/>
                                        <p:tgtEl>
                                          <p:spTgt spid="334856"/>
                                        </p:tgtEl>
                                        <p:attrNameLst>
                                          <p:attrName>ppt_w</p:attrName>
                                        </p:attrNameLst>
                                      </p:cBhvr>
                                      <p:tavLst>
                                        <p:tav tm="0">
                                          <p:val>
                                            <p:strVal val="2/3*#ppt_w"/>
                                          </p:val>
                                        </p:tav>
                                        <p:tav tm="100000">
                                          <p:val>
                                            <p:strVal val="#ppt_w"/>
                                          </p:val>
                                        </p:tav>
                                      </p:tavLst>
                                    </p:anim>
                                    <p:anim calcmode="lin" valueType="num">
                                      <p:cBhvr>
                                        <p:cTn id="23" dur="500" fill="hold"/>
                                        <p:tgtEl>
                                          <p:spTgt spid="334856"/>
                                        </p:tgtEl>
                                        <p:attrNameLst>
                                          <p:attrName>ppt_h</p:attrName>
                                        </p:attrNameLst>
                                      </p:cBhvr>
                                      <p:tavLst>
                                        <p:tav tm="0">
                                          <p:val>
                                            <p:strVal val="2/3*#ppt_h"/>
                                          </p:val>
                                        </p:tav>
                                        <p:tav tm="100000">
                                          <p:val>
                                            <p:strVal val="#ppt_h"/>
                                          </p:val>
                                        </p:tav>
                                      </p:tavLst>
                                    </p:anim>
                                  </p:childTnLst>
                                </p:cTn>
                              </p:par>
                              <p:par>
                                <p:cTn id="24" presetID="9"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dissolv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grpId="0" nodeType="clickEffect">
                                  <p:stCondLst>
                                    <p:cond delay="0"/>
                                  </p:stCondLst>
                                  <p:childTnLst>
                                    <p:set>
                                      <p:cBhvr>
                                        <p:cTn id="30" dur="1" fill="hold">
                                          <p:stCondLst>
                                            <p:cond delay="0"/>
                                          </p:stCondLst>
                                        </p:cTn>
                                        <p:tgtEl>
                                          <p:spTgt spid="334863"/>
                                        </p:tgtEl>
                                        <p:attrNameLst>
                                          <p:attrName>style.visibility</p:attrName>
                                        </p:attrNameLst>
                                      </p:cBhvr>
                                      <p:to>
                                        <p:strVal val="visible"/>
                                      </p:to>
                                    </p:set>
                                    <p:animEffect transition="in" filter="box(in)">
                                      <p:cBhvr>
                                        <p:cTn id="31" dur="500"/>
                                        <p:tgtEl>
                                          <p:spTgt spid="334863"/>
                                        </p:tgtEl>
                                      </p:cBhvr>
                                    </p:animEffect>
                                  </p:childTnLst>
                                </p:cTn>
                              </p:par>
                              <p:par>
                                <p:cTn id="32" presetID="9" presetClass="entr" presetSubtype="0"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dissolv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23" presetClass="entr" presetSubtype="272" fill="hold" grpId="0" nodeType="clickEffect">
                                  <p:stCondLst>
                                    <p:cond delay="0"/>
                                  </p:stCondLst>
                                  <p:childTnLst>
                                    <p:set>
                                      <p:cBhvr>
                                        <p:cTn id="38" dur="1" fill="hold">
                                          <p:stCondLst>
                                            <p:cond delay="0"/>
                                          </p:stCondLst>
                                        </p:cTn>
                                        <p:tgtEl>
                                          <p:spTgt spid="334867"/>
                                        </p:tgtEl>
                                        <p:attrNameLst>
                                          <p:attrName>style.visibility</p:attrName>
                                        </p:attrNameLst>
                                      </p:cBhvr>
                                      <p:to>
                                        <p:strVal val="visible"/>
                                      </p:to>
                                    </p:set>
                                    <p:anim calcmode="lin" valueType="num">
                                      <p:cBhvr>
                                        <p:cTn id="39" dur="500" fill="hold"/>
                                        <p:tgtEl>
                                          <p:spTgt spid="334867"/>
                                        </p:tgtEl>
                                        <p:attrNameLst>
                                          <p:attrName>ppt_w</p:attrName>
                                        </p:attrNameLst>
                                      </p:cBhvr>
                                      <p:tavLst>
                                        <p:tav tm="0">
                                          <p:val>
                                            <p:strVal val="2/3*#ppt_w"/>
                                          </p:val>
                                        </p:tav>
                                        <p:tav tm="100000">
                                          <p:val>
                                            <p:strVal val="#ppt_w"/>
                                          </p:val>
                                        </p:tav>
                                      </p:tavLst>
                                    </p:anim>
                                    <p:anim calcmode="lin" valueType="num">
                                      <p:cBhvr>
                                        <p:cTn id="40" dur="500" fill="hold"/>
                                        <p:tgtEl>
                                          <p:spTgt spid="334867"/>
                                        </p:tgtEl>
                                        <p:attrNameLst>
                                          <p:attrName>ppt_h</p:attrName>
                                        </p:attrNameLst>
                                      </p:cBhvr>
                                      <p:tavLst>
                                        <p:tav tm="0">
                                          <p:val>
                                            <p:strVal val="2/3*#ppt_h"/>
                                          </p:val>
                                        </p:tav>
                                        <p:tav tm="100000">
                                          <p:val>
                                            <p:strVal val="#ppt_h"/>
                                          </p:val>
                                        </p:tav>
                                      </p:tavLst>
                                    </p:anim>
                                  </p:childTnLst>
                                </p:cTn>
                              </p:par>
                              <p:par>
                                <p:cTn id="41" presetID="9"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dissolve">
                                      <p:cBhvr>
                                        <p:cTn id="43" dur="500"/>
                                        <p:tgtEl>
                                          <p:spTgt spid="21"/>
                                        </p:tgtEl>
                                      </p:cBhvr>
                                    </p:animEffect>
                                  </p:childTnLst>
                                </p:cTn>
                              </p:par>
                            </p:childTnLst>
                          </p:cTn>
                        </p:par>
                      </p:childTnLst>
                    </p:cTn>
                  </p:par>
                  <p:par>
                    <p:cTn id="44" fill="hold">
                      <p:stCondLst>
                        <p:cond delay="indefinite"/>
                      </p:stCondLst>
                      <p:childTnLst>
                        <p:par>
                          <p:cTn id="45" fill="hold">
                            <p:stCondLst>
                              <p:cond delay="0"/>
                            </p:stCondLst>
                            <p:childTnLst>
                              <p:par>
                                <p:cTn id="46" presetID="4" presetClass="entr" presetSubtype="16" fill="hold" grpId="0" nodeType="clickEffect">
                                  <p:stCondLst>
                                    <p:cond delay="0"/>
                                  </p:stCondLst>
                                  <p:childTnLst>
                                    <p:set>
                                      <p:cBhvr>
                                        <p:cTn id="47" dur="1" fill="hold">
                                          <p:stCondLst>
                                            <p:cond delay="0"/>
                                          </p:stCondLst>
                                        </p:cTn>
                                        <p:tgtEl>
                                          <p:spTgt spid="334873"/>
                                        </p:tgtEl>
                                        <p:attrNameLst>
                                          <p:attrName>style.visibility</p:attrName>
                                        </p:attrNameLst>
                                      </p:cBhvr>
                                      <p:to>
                                        <p:strVal val="visible"/>
                                      </p:to>
                                    </p:set>
                                    <p:animEffect transition="in" filter="box(in)">
                                      <p:cBhvr>
                                        <p:cTn id="48" dur="500"/>
                                        <p:tgtEl>
                                          <p:spTgt spid="334873"/>
                                        </p:tgtEl>
                                      </p:cBhvr>
                                    </p:animEffect>
                                  </p:childTnLst>
                                </p:cTn>
                              </p:par>
                              <p:par>
                                <p:cTn id="49" presetID="9"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dissolve">
                                      <p:cBhvr>
                                        <p:cTn id="5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856" grpId="0"/>
      <p:bldP spid="334863" grpId="0"/>
      <p:bldP spid="334867" grpId="0"/>
      <p:bldP spid="33487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3"/>
          <p:cNvSpPr txBox="1">
            <a:spLocks noChangeArrowheads="1"/>
          </p:cNvSpPr>
          <p:nvPr/>
        </p:nvSpPr>
        <p:spPr bwMode="auto">
          <a:xfrm>
            <a:off x="1368351" y="2614227"/>
            <a:ext cx="53292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endParaRPr lang="zh-CN" altLang="en-US" sz="1800">
              <a:latin typeface="楷体" panose="02010609060101010101" pitchFamily="49" charset="-122"/>
              <a:ea typeface="楷体" panose="02010609060101010101" pitchFamily="49" charset="-122"/>
            </a:endParaRPr>
          </a:p>
        </p:txBody>
      </p:sp>
      <p:grpSp>
        <p:nvGrpSpPr>
          <p:cNvPr id="4099" name="Group 4"/>
          <p:cNvGrpSpPr/>
          <p:nvPr/>
        </p:nvGrpSpPr>
        <p:grpSpPr bwMode="auto">
          <a:xfrm>
            <a:off x="1449313" y="2087177"/>
            <a:ext cx="6049963" cy="2166937"/>
            <a:chOff x="1202" y="1026"/>
            <a:chExt cx="3811" cy="1365"/>
          </a:xfrm>
        </p:grpSpPr>
        <p:sp>
          <p:nvSpPr>
            <p:cNvPr id="4103" name="Text Box 2"/>
            <p:cNvSpPr txBox="1">
              <a:spLocks noChangeArrowheads="1"/>
            </p:cNvSpPr>
            <p:nvPr/>
          </p:nvSpPr>
          <p:spPr bwMode="auto">
            <a:xfrm>
              <a:off x="1429" y="1026"/>
              <a:ext cx="3584"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endParaRPr lang="zh-CN" altLang="en-US" sz="8000">
                <a:latin typeface="楷体" panose="02010609060101010101" pitchFamily="49" charset="-122"/>
                <a:ea typeface="楷体" panose="02010609060101010101" pitchFamily="49" charset="-122"/>
              </a:endParaRPr>
            </a:p>
          </p:txBody>
        </p:sp>
        <p:sp>
          <p:nvSpPr>
            <p:cNvPr id="4104" name="Text Box 3"/>
            <p:cNvSpPr txBox="1">
              <a:spLocks noChangeArrowheads="1"/>
            </p:cNvSpPr>
            <p:nvPr/>
          </p:nvSpPr>
          <p:spPr bwMode="auto">
            <a:xfrm>
              <a:off x="1202" y="2160"/>
              <a:ext cx="335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endParaRPr lang="zh-CN" altLang="en-US" sz="1800">
                <a:latin typeface="楷体" panose="02010609060101010101" pitchFamily="49" charset="-122"/>
                <a:ea typeface="楷体" panose="02010609060101010101" pitchFamily="49" charset="-122"/>
              </a:endParaRPr>
            </a:p>
          </p:txBody>
        </p:sp>
      </p:grpSp>
      <p:sp>
        <p:nvSpPr>
          <p:cNvPr id="50180" name="文本框 50179"/>
          <p:cNvSpPr txBox="1"/>
          <p:nvPr/>
        </p:nvSpPr>
        <p:spPr>
          <a:xfrm>
            <a:off x="350763" y="1074352"/>
            <a:ext cx="2876550" cy="644525"/>
          </a:xfrm>
          <a:prstGeom prst="rect">
            <a:avLst/>
          </a:prstGeom>
          <a:noFill/>
          <a:ln w="57150">
            <a:noFill/>
          </a:ln>
        </p:spPr>
        <p:txBody>
          <a:bodyPr>
            <a:spAutoFit/>
          </a:bodyPr>
          <a:lstStyle/>
          <a:p>
            <a:pPr eaLnBrk="1" hangingPunct="1">
              <a:buFont typeface="Arial" panose="020B0604020202020204" pitchFamily="34" charset="0"/>
              <a:buNone/>
              <a:defRPr/>
            </a:pPr>
            <a:r>
              <a:rPr lang="en-US" altLang="zh-CN" sz="3600" b="1" noProof="1">
                <a:effectLst>
                  <a:outerShdw blurRad="38100" dist="38100" dir="2700000">
                    <a:srgbClr val="C0C0C0"/>
                  </a:outerShdw>
                </a:effectLst>
                <a:latin typeface="楷体" panose="02010609060101010101" pitchFamily="49" charset="-122"/>
                <a:ea typeface="楷体" panose="02010609060101010101" pitchFamily="49" charset="-122"/>
              </a:rPr>
              <a:t> </a:t>
            </a:r>
            <a:r>
              <a:rPr lang="zh-CN" altLang="en-US" sz="3600" b="1" noProof="1">
                <a:effectLst>
                  <a:outerShdw blurRad="38100" dist="38100" dir="2700000">
                    <a:srgbClr val="C0C0C0"/>
                  </a:outerShdw>
                </a:effectLst>
                <a:latin typeface="楷体" panose="02010609060101010101" pitchFamily="49" charset="-122"/>
                <a:ea typeface="楷体" panose="02010609060101010101" pitchFamily="49" charset="-122"/>
              </a:rPr>
              <a:t>内容提要</a:t>
            </a:r>
          </a:p>
        </p:txBody>
      </p:sp>
      <p:sp>
        <p:nvSpPr>
          <p:cNvPr id="2" name="文本框 1"/>
          <p:cNvSpPr txBox="1"/>
          <p:nvPr/>
        </p:nvSpPr>
        <p:spPr>
          <a:xfrm>
            <a:off x="4046597" y="15875"/>
            <a:ext cx="4386203" cy="830263"/>
          </a:xfrm>
          <a:prstGeom prst="rect">
            <a:avLst/>
          </a:prstGeom>
          <a:noFill/>
          <a:ln w="57150">
            <a:noFill/>
          </a:ln>
        </p:spPr>
        <p:txBody>
          <a:bodyPr wrap="square">
            <a:spAutoFit/>
          </a:bodyPr>
          <a:lstStyle/>
          <a:p>
            <a:pPr eaLnBrk="1" hangingPunct="1">
              <a:buFont typeface="Arial" panose="020B0604020202020204" pitchFamily="34" charset="0"/>
              <a:buNone/>
              <a:defRPr/>
            </a:pPr>
            <a:r>
              <a:rPr lang="zh-CN" altLang="en-US" sz="4800" b="1" noProof="1">
                <a:effectLst>
                  <a:outerShdw blurRad="38100" dist="38100" dir="2700000">
                    <a:srgbClr val="C0C0C0"/>
                  </a:outerShdw>
                </a:effectLst>
                <a:latin typeface="楷体" panose="02010609060101010101" pitchFamily="49" charset="-122"/>
                <a:ea typeface="楷体" panose="02010609060101010101" pitchFamily="49" charset="-122"/>
              </a:rPr>
              <a:t>第三章 门电路</a:t>
            </a:r>
            <a:endParaRPr lang="zh-CN" altLang="en-US" sz="3200" u="sng" noProof="1">
              <a:solidFill>
                <a:schemeClr val="bg2"/>
              </a:solidFill>
              <a:effectLst>
                <a:outerShdw blurRad="38100" dist="38100" dir="2700000">
                  <a:srgbClr val="C0C0C0"/>
                </a:outerShdw>
              </a:effectLst>
              <a:latin typeface="楷体" panose="02010609060101010101" pitchFamily="49" charset="-122"/>
              <a:ea typeface="楷体" panose="02010609060101010101" pitchFamily="49" charset="-122"/>
            </a:endParaRPr>
          </a:p>
        </p:txBody>
      </p:sp>
      <p:sp>
        <p:nvSpPr>
          <p:cNvPr id="175108" name="文本框 175107"/>
          <p:cNvSpPr txBox="1">
            <a:spLocks noChangeArrowheads="1"/>
          </p:cNvSpPr>
          <p:nvPr/>
        </p:nvSpPr>
        <p:spPr bwMode="auto">
          <a:xfrm>
            <a:off x="988145" y="2364196"/>
            <a:ext cx="7332662"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3200" dirty="0">
                <a:latin typeface="Times New Roman" panose="02020603050405020304" pitchFamily="18" charset="0"/>
                <a:ea typeface="楷体" panose="02010609060101010101" pitchFamily="49" charset="-122"/>
                <a:cs typeface="Times New Roman" panose="02020603050405020304" pitchFamily="18" charset="0"/>
              </a:rPr>
              <a:t>3.1  </a:t>
            </a:r>
            <a:r>
              <a:rPr lang="zh-CN" altLang="en-US" sz="3200" dirty="0">
                <a:latin typeface="Times New Roman" panose="02020603050405020304" pitchFamily="18" charset="0"/>
                <a:ea typeface="楷体" panose="02010609060101010101" pitchFamily="49" charset="-122"/>
                <a:cs typeface="Times New Roman" panose="02020603050405020304" pitchFamily="18" charset="0"/>
              </a:rPr>
              <a:t>概述</a:t>
            </a:r>
          </a:p>
          <a:p>
            <a:pPr eaLnBrk="1" hangingPunct="1">
              <a:buFont typeface="Arial" panose="020B0604020202020204" pitchFamily="34" charset="0"/>
              <a:buNone/>
            </a:pPr>
            <a:r>
              <a:rPr lang="en-US" altLang="zh-CN" sz="3200" dirty="0">
                <a:latin typeface="Times New Roman" panose="02020603050405020304" pitchFamily="18" charset="0"/>
                <a:ea typeface="楷体" panose="02010609060101010101" pitchFamily="49" charset="-122"/>
                <a:cs typeface="Times New Roman" panose="02020603050405020304" pitchFamily="18" charset="0"/>
              </a:rPr>
              <a:t>3.2  </a:t>
            </a:r>
            <a:r>
              <a:rPr lang="zh-CN" altLang="en-US" sz="3200" dirty="0">
                <a:latin typeface="Times New Roman" panose="02020603050405020304" pitchFamily="18" charset="0"/>
                <a:ea typeface="楷体" panose="02010609060101010101" pitchFamily="49" charset="-122"/>
                <a:cs typeface="Times New Roman" panose="02020603050405020304" pitchFamily="18" charset="0"/>
              </a:rPr>
              <a:t>二极管门电路</a:t>
            </a:r>
          </a:p>
          <a:p>
            <a:pPr eaLnBrk="1" hangingPunct="1">
              <a:buFont typeface="Arial" panose="020B0604020202020204" pitchFamily="34" charset="0"/>
              <a:buNone/>
            </a:pPr>
            <a:r>
              <a:rPr lang="en-US" altLang="zh-CN" sz="3200" dirty="0">
                <a:latin typeface="Times New Roman" panose="02020603050405020304" pitchFamily="18" charset="0"/>
                <a:ea typeface="楷体" panose="02010609060101010101" pitchFamily="49" charset="-122"/>
                <a:cs typeface="Times New Roman" panose="02020603050405020304" pitchFamily="18" charset="0"/>
              </a:rPr>
              <a:t>3.3  CMOS</a:t>
            </a:r>
            <a:r>
              <a:rPr lang="zh-CN" altLang="en-US" sz="3200" dirty="0">
                <a:latin typeface="Times New Roman" panose="02020603050405020304" pitchFamily="18" charset="0"/>
                <a:ea typeface="楷体" panose="02010609060101010101" pitchFamily="49" charset="-122"/>
                <a:cs typeface="Times New Roman" panose="02020603050405020304" pitchFamily="18" charset="0"/>
              </a:rPr>
              <a:t>门电路</a:t>
            </a:r>
          </a:p>
          <a:p>
            <a:pPr eaLnBrk="1" hangingPunct="1">
              <a:buFont typeface="Arial" panose="020B0604020202020204" pitchFamily="34" charset="0"/>
              <a:buNone/>
            </a:pPr>
            <a:r>
              <a:rPr lang="en-US" altLang="zh-CN" sz="3200" dirty="0">
                <a:latin typeface="Times New Roman" panose="02020603050405020304" pitchFamily="18" charset="0"/>
                <a:ea typeface="楷体" panose="02010609060101010101" pitchFamily="49" charset="-122"/>
                <a:cs typeface="Times New Roman" panose="02020603050405020304" pitchFamily="18" charset="0"/>
              </a:rPr>
              <a:t>3.4  TTL</a:t>
            </a:r>
            <a:r>
              <a:rPr lang="zh-CN" altLang="en-US" sz="3200" dirty="0">
                <a:latin typeface="Times New Roman" panose="02020603050405020304" pitchFamily="18" charset="0"/>
                <a:ea typeface="楷体" panose="02010609060101010101" pitchFamily="49" charset="-122"/>
                <a:cs typeface="Times New Roman" panose="02020603050405020304" pitchFamily="18" charset="0"/>
              </a:rPr>
              <a:t>门电路</a:t>
            </a:r>
            <a:r>
              <a:rPr lang="en-US" altLang="zh-CN" sz="3200" dirty="0">
                <a:latin typeface="Times New Roman" panose="02020603050405020304" pitchFamily="18" charset="0"/>
                <a:ea typeface="楷体" panose="02010609060101010101" pitchFamily="49" charset="-122"/>
                <a:cs typeface="Times New Roman" panose="02020603050405020304" pitchFamily="18" charset="0"/>
              </a:rPr>
              <a:t> </a:t>
            </a:r>
          </a:p>
          <a:p>
            <a:pPr eaLnBrk="1" hangingPunct="1">
              <a:buFont typeface="Arial" panose="020B0604020202020204" pitchFamily="34" charset="0"/>
              <a:buNone/>
            </a:pPr>
            <a:r>
              <a:rPr lang="en-US" altLang="zh-CN" sz="3200" dirty="0">
                <a:latin typeface="Times New Roman" panose="02020603050405020304" pitchFamily="18" charset="0"/>
                <a:ea typeface="楷体" panose="02010609060101010101" pitchFamily="49" charset="-122"/>
                <a:cs typeface="Times New Roman" panose="02020603050405020304" pitchFamily="18" charset="0"/>
              </a:rPr>
              <a:t>3.7  </a:t>
            </a:r>
            <a:r>
              <a:rPr lang="zh-CN" altLang="en-US" sz="3200" dirty="0">
                <a:latin typeface="Times New Roman" panose="02020603050405020304" pitchFamily="18" charset="0"/>
                <a:ea typeface="楷体" panose="02010609060101010101" pitchFamily="49" charset="-122"/>
                <a:cs typeface="Times New Roman" panose="02020603050405020304" pitchFamily="18" charset="0"/>
              </a:rPr>
              <a:t>不同类型数字集成电路间的接口</a:t>
            </a:r>
          </a:p>
          <a:p>
            <a:pPr eaLnBrk="1" hangingPunct="1">
              <a:buFont typeface="Arial" panose="020B0604020202020204" pitchFamily="34" charset="0"/>
              <a:buNone/>
            </a:pPr>
            <a:endParaRPr lang="zh-CN" altLang="en-US" sz="32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0180"/>
                                        </p:tgtEl>
                                        <p:attrNameLst>
                                          <p:attrName>style.visibility</p:attrName>
                                        </p:attrNameLst>
                                      </p:cBhvr>
                                      <p:to>
                                        <p:strVal val="visible"/>
                                      </p:to>
                                    </p:set>
                                    <p:animEffect transition="in" filter="barn(inVertical)">
                                      <p:cBhvr>
                                        <p:cTn id="7" dur="500"/>
                                        <p:tgtEl>
                                          <p:spTgt spid="5018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5108"/>
                                        </p:tgtEl>
                                        <p:attrNameLst>
                                          <p:attrName>style.visibility</p:attrName>
                                        </p:attrNameLst>
                                      </p:cBhvr>
                                      <p:to>
                                        <p:strVal val="visible"/>
                                      </p:to>
                                    </p:set>
                                    <p:animEffect transition="in" filter="dissolve">
                                      <p:cBhvr>
                                        <p:cTn id="12" dur="500"/>
                                        <p:tgtEl>
                                          <p:spTgt spid="175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0" grpId="0"/>
      <p:bldP spid="17510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7" name="Rectangle 5"/>
          <p:cNvSpPr>
            <a:spLocks noGrp="1" noChangeArrowheads="1"/>
          </p:cNvSpPr>
          <p:nvPr>
            <p:ph type="title"/>
          </p:nvPr>
        </p:nvSpPr>
        <p:spPr>
          <a:xfrm>
            <a:off x="514943" y="1318879"/>
            <a:ext cx="1195388" cy="323850"/>
          </a:xfrm>
        </p:spPr>
        <p:txBody>
          <a:bodyPr>
            <a:noAutofit/>
          </a:bodyPr>
          <a:lstStyle/>
          <a:p>
            <a:pPr algn="l" eaLnBrk="1" hangingPunct="1"/>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BC</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段：</a:t>
            </a:r>
          </a:p>
        </p:txBody>
      </p:sp>
      <p:sp>
        <p:nvSpPr>
          <p:cNvPr id="341006" name="Rectangle 14"/>
          <p:cNvSpPr>
            <a:spLocks noChangeArrowheads="1"/>
          </p:cNvSpPr>
          <p:nvPr/>
        </p:nvSpPr>
        <p:spPr bwMode="auto">
          <a:xfrm>
            <a:off x="437514" y="2540483"/>
            <a:ext cx="361166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pPr eaLnBrk="1" hangingPunct="1">
              <a:spcBef>
                <a:spcPct val="0"/>
              </a:spcBef>
            </a:pPr>
            <a:r>
              <a:rPr kumimoji="1" lang="en-US" altLang="zh-CN" sz="2400" b="0" dirty="0">
                <a:ea typeface="楷体" panose="02010609060101010101" pitchFamily="49" charset="-122"/>
                <a:cs typeface="Times New Roman" panose="02020603050405020304" pitchFamily="18" charset="0"/>
              </a:rPr>
              <a:t>T</a:t>
            </a:r>
            <a:r>
              <a:rPr kumimoji="1" lang="en-US" altLang="zh-CN" sz="2400" b="0" baseline="-25000" dirty="0">
                <a:ea typeface="楷体" panose="02010609060101010101" pitchFamily="49" charset="-122"/>
                <a:cs typeface="Times New Roman" panose="02020603050405020304" pitchFamily="18" charset="0"/>
              </a:rPr>
              <a:t>1</a:t>
            </a:r>
            <a:r>
              <a:rPr kumimoji="1" lang="zh-CN" altLang="en-US" sz="2400" b="0" dirty="0">
                <a:ea typeface="楷体" panose="02010609060101010101" pitchFamily="49" charset="-122"/>
                <a:cs typeface="Times New Roman" panose="02020603050405020304" pitchFamily="18" charset="0"/>
              </a:rPr>
              <a:t>、</a:t>
            </a:r>
            <a:r>
              <a:rPr kumimoji="1" lang="en-US" altLang="zh-CN" sz="2400" b="0" dirty="0">
                <a:ea typeface="楷体" panose="02010609060101010101" pitchFamily="49" charset="-122"/>
                <a:cs typeface="Times New Roman" panose="02020603050405020304" pitchFamily="18" charset="0"/>
              </a:rPr>
              <a:t>T</a:t>
            </a:r>
            <a:r>
              <a:rPr kumimoji="1" lang="en-US" altLang="zh-CN" sz="2400" b="0" baseline="-25000" dirty="0">
                <a:ea typeface="楷体" panose="02010609060101010101" pitchFamily="49" charset="-122"/>
                <a:cs typeface="Times New Roman" panose="02020603050405020304" pitchFamily="18" charset="0"/>
              </a:rPr>
              <a:t>2</a:t>
            </a:r>
            <a:r>
              <a:rPr kumimoji="1" lang="zh-CN" altLang="en-US" sz="2400" b="0" dirty="0">
                <a:ea typeface="楷体" panose="02010609060101010101" pitchFamily="49" charset="-122"/>
                <a:cs typeface="Times New Roman" panose="02020603050405020304" pitchFamily="18" charset="0"/>
              </a:rPr>
              <a:t>同时导通，根据上下管导通电流相等，可得到右图所示曲线</a:t>
            </a:r>
          </a:p>
        </p:txBody>
      </p:sp>
      <p:graphicFrame>
        <p:nvGraphicFramePr>
          <p:cNvPr id="13" name="内容占位符 340995"/>
          <p:cNvGraphicFramePr>
            <a:graphicFrameLocks noGrp="1"/>
          </p:cNvGraphicFramePr>
          <p:nvPr>
            <p:ph idx="1"/>
          </p:nvPr>
        </p:nvGraphicFramePr>
        <p:xfrm>
          <a:off x="290860" y="1659235"/>
          <a:ext cx="3841178" cy="619743"/>
        </p:xfrm>
        <a:graphic>
          <a:graphicData uri="http://schemas.openxmlformats.org/presentationml/2006/ole">
            <mc:AlternateContent xmlns:mc="http://schemas.openxmlformats.org/markup-compatibility/2006">
              <mc:Choice xmlns:v="urn:schemas-microsoft-com:vml" Requires="v">
                <p:oleObj spid="_x0000_s8300" r:id="rId4" imgW="1841500" imgH="279400" progId="Equation.3">
                  <p:embed/>
                </p:oleObj>
              </mc:Choice>
              <mc:Fallback>
                <p:oleObj r:id="rId4" imgW="1841500" imgH="279400" progId="Equation.3">
                  <p:embed/>
                  <p:pic>
                    <p:nvPicPr>
                      <p:cNvPr id="0" name="图片 828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860" y="1659235"/>
                        <a:ext cx="3841178" cy="619743"/>
                      </a:xfrm>
                      <a:prstGeom prst="rect">
                        <a:avLst/>
                      </a:prstGeom>
                      <a:noFill/>
                      <a:ln>
                        <a:noFill/>
                      </a:ln>
                    </p:spPr>
                  </p:pic>
                </p:oleObj>
              </mc:Fallback>
            </mc:AlternateContent>
          </a:graphicData>
        </a:graphic>
      </p:graphicFrame>
      <p:grpSp>
        <p:nvGrpSpPr>
          <p:cNvPr id="12" name="Group 26"/>
          <p:cNvGrpSpPr/>
          <p:nvPr/>
        </p:nvGrpSpPr>
        <p:grpSpPr bwMode="auto">
          <a:xfrm>
            <a:off x="4049184" y="2253343"/>
            <a:ext cx="5013168" cy="4470610"/>
            <a:chOff x="2789" y="618"/>
            <a:chExt cx="2835" cy="2681"/>
          </a:xfrm>
        </p:grpSpPr>
        <p:pic>
          <p:nvPicPr>
            <p:cNvPr id="15" name="Picture 23"/>
            <p:cNvPicPr>
              <a:picLocks noChangeAspect="1" noChangeArrowheads="1"/>
            </p:cNvPicPr>
            <p:nvPr/>
          </p:nvPicPr>
          <p:blipFill>
            <a:blip r:embed="rId6" cstate="print">
              <a:extLst>
                <a:ext uri="{28A0092B-C50C-407E-A947-70E740481C1C}">
                  <a14:useLocalDpi xmlns:a14="http://schemas.microsoft.com/office/drawing/2010/main" val="0"/>
                </a:ext>
              </a:extLst>
            </a:blip>
            <a:srcRect l="7431" t="4375" r="5553" b="1875"/>
            <a:stretch>
              <a:fillRect/>
            </a:stretch>
          </p:blipFill>
          <p:spPr bwMode="auto">
            <a:xfrm>
              <a:off x="2971" y="618"/>
              <a:ext cx="2585" cy="2366"/>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6" name="Rectangle 24"/>
            <p:cNvSpPr>
              <a:spLocks noChangeArrowheads="1"/>
            </p:cNvSpPr>
            <p:nvPr/>
          </p:nvSpPr>
          <p:spPr bwMode="auto">
            <a:xfrm>
              <a:off x="2789" y="3022"/>
              <a:ext cx="2835"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pPr algn="ctr" eaLnBrk="1" hangingPunct="1">
                <a:spcBef>
                  <a:spcPct val="0"/>
                </a:spcBef>
              </a:pPr>
              <a:r>
                <a:rPr kumimoji="1" lang="en-US" altLang="zh-CN" sz="2400" b="0" dirty="0">
                  <a:ea typeface="楷体" panose="02010609060101010101" pitchFamily="49" charset="-122"/>
                  <a:cs typeface="Times New Roman" panose="02020603050405020304" pitchFamily="18" charset="0"/>
                </a:rPr>
                <a:t>CMOS</a:t>
              </a:r>
              <a:r>
                <a:rPr kumimoji="1" lang="zh-CN" altLang="en-US" sz="2400" b="0" dirty="0">
                  <a:ea typeface="楷体" panose="02010609060101010101" pitchFamily="49" charset="-122"/>
                  <a:cs typeface="Times New Roman" panose="02020603050405020304" pitchFamily="18" charset="0"/>
                </a:rPr>
                <a:t>反相器的电压传输特性</a:t>
              </a:r>
            </a:p>
          </p:txBody>
        </p:sp>
      </p:grpSp>
      <p:graphicFrame>
        <p:nvGraphicFramePr>
          <p:cNvPr id="17" name="Object 27"/>
          <p:cNvGraphicFramePr>
            <a:graphicFrameLocks noChangeAspect="1"/>
          </p:cNvGraphicFramePr>
          <p:nvPr/>
        </p:nvGraphicFramePr>
        <p:xfrm>
          <a:off x="6797400" y="1054056"/>
          <a:ext cx="1905728" cy="2953456"/>
        </p:xfrm>
        <a:graphic>
          <a:graphicData uri="http://schemas.openxmlformats.org/presentationml/2006/ole">
            <mc:AlternateContent xmlns:mc="http://schemas.openxmlformats.org/markup-compatibility/2006">
              <mc:Choice xmlns:v="urn:schemas-microsoft-com:vml" Requires="v">
                <p:oleObj spid="_x0000_s8301" name="Photo Editor 照片" r:id="rId7" imgW="7820025" imgH="12125325" progId="MSPhotoEd.3">
                  <p:embed/>
                </p:oleObj>
              </mc:Choice>
              <mc:Fallback>
                <p:oleObj name="Photo Editor 照片" r:id="rId7" imgW="7820025" imgH="12125325" progId="MSPhotoEd.3">
                  <p:embed/>
                  <p:pic>
                    <p:nvPicPr>
                      <p:cNvPr id="0" name="图片 829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97400" y="1054056"/>
                        <a:ext cx="1905728" cy="2953456"/>
                      </a:xfrm>
                      <a:prstGeom prst="rect">
                        <a:avLst/>
                      </a:prstGeom>
                      <a:noFill/>
                      <a:ln w="57150" cmpd="thickThin">
                        <a:solidFill>
                          <a:srgbClr val="FF0000"/>
                        </a:solidFill>
                      </a:ln>
                      <a:effectLst/>
                    </p:spPr>
                  </p:pic>
                </p:oleObj>
              </mc:Fallback>
            </mc:AlternateContent>
          </a:graphicData>
        </a:graphic>
      </p:graphicFrame>
      <p:sp>
        <p:nvSpPr>
          <p:cNvPr id="14" name="Rectangle 12"/>
          <p:cNvSpPr>
            <a:spLocks noChangeArrowheads="1"/>
          </p:cNvSpPr>
          <p:nvPr/>
        </p:nvSpPr>
        <p:spPr bwMode="auto">
          <a:xfrm>
            <a:off x="3668617" y="88136"/>
            <a:ext cx="5393735"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3.3.2 CMOS</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反相器的电路结构和工作原理</a:t>
            </a:r>
          </a:p>
        </p:txBody>
      </p:sp>
      <p:sp>
        <p:nvSpPr>
          <p:cNvPr id="3" name="椭圆 2"/>
          <p:cNvSpPr/>
          <p:nvPr/>
        </p:nvSpPr>
        <p:spPr>
          <a:xfrm>
            <a:off x="6314684" y="4127500"/>
            <a:ext cx="479816" cy="418593"/>
          </a:xfrm>
          <a:prstGeom prst="ellipse">
            <a:avLst/>
          </a:prstGeom>
          <a:no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8" name="Rectangle 14"/>
          <p:cNvSpPr>
            <a:spLocks noChangeArrowheads="1"/>
          </p:cNvSpPr>
          <p:nvPr/>
        </p:nvSpPr>
        <p:spPr bwMode="auto">
          <a:xfrm>
            <a:off x="437513" y="3945928"/>
            <a:ext cx="3321687"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pPr algn="just">
              <a:spcBef>
                <a:spcPct val="0"/>
              </a:spcBef>
            </a:pPr>
            <a:r>
              <a:rPr kumimoji="1" lang="en-US" altLang="zh-CN" sz="2400" b="0" dirty="0">
                <a:ea typeface="楷体" panose="02010609060101010101" pitchFamily="49" charset="-122"/>
                <a:cs typeface="Times New Roman" panose="02020603050405020304" pitchFamily="18" charset="0"/>
              </a:rPr>
              <a:t>T</a:t>
            </a:r>
            <a:r>
              <a:rPr kumimoji="1" lang="en-US" altLang="zh-CN" sz="2400" b="0" baseline="-25000" dirty="0">
                <a:ea typeface="楷体" panose="02010609060101010101" pitchFamily="49" charset="-122"/>
                <a:cs typeface="Times New Roman" panose="02020603050405020304" pitchFamily="18" charset="0"/>
              </a:rPr>
              <a:t>1</a:t>
            </a:r>
            <a:r>
              <a:rPr kumimoji="1" lang="zh-CN" altLang="en-US" sz="2400" b="0" dirty="0">
                <a:ea typeface="楷体" panose="02010609060101010101" pitchFamily="49" charset="-122"/>
                <a:cs typeface="Times New Roman" panose="02020603050405020304" pitchFamily="18" charset="0"/>
              </a:rPr>
              <a:t>、</a:t>
            </a:r>
            <a:r>
              <a:rPr kumimoji="1" lang="en-US" altLang="zh-CN" sz="2400" b="0" dirty="0">
                <a:ea typeface="楷体" panose="02010609060101010101" pitchFamily="49" charset="-122"/>
                <a:cs typeface="Times New Roman" panose="02020603050405020304" pitchFamily="18" charset="0"/>
              </a:rPr>
              <a:t>T</a:t>
            </a:r>
            <a:r>
              <a:rPr kumimoji="1" lang="en-US" altLang="zh-CN" sz="2400" b="0" baseline="-25000" dirty="0">
                <a:ea typeface="楷体" panose="02010609060101010101" pitchFamily="49" charset="-122"/>
                <a:cs typeface="Times New Roman" panose="02020603050405020304" pitchFamily="18" charset="0"/>
              </a:rPr>
              <a:t>2</a:t>
            </a:r>
            <a:r>
              <a:rPr kumimoji="1" lang="zh-CN" altLang="en-US" sz="2400" b="0" dirty="0">
                <a:ea typeface="楷体" panose="02010609060101010101" pitchFamily="49" charset="-122"/>
                <a:cs typeface="Times New Roman" panose="02020603050405020304" pitchFamily="18" charset="0"/>
              </a:rPr>
              <a:t>严格对称，若对称性好，当输入电压为</a:t>
            </a:r>
            <a:r>
              <a:rPr kumimoji="1" lang="en-US" altLang="zh-CN" sz="2400" b="0" dirty="0">
                <a:ea typeface="楷体" panose="02010609060101010101" pitchFamily="49" charset="-122"/>
                <a:cs typeface="Times New Roman" panose="02020603050405020304" pitchFamily="18" charset="0"/>
              </a:rPr>
              <a:t>1/2V</a:t>
            </a:r>
            <a:r>
              <a:rPr kumimoji="1" lang="en-US" altLang="zh-CN" sz="2400" b="0" baseline="-25000" dirty="0">
                <a:ea typeface="楷体" panose="02010609060101010101" pitchFamily="49" charset="-122"/>
                <a:cs typeface="Times New Roman" panose="02020603050405020304" pitchFamily="18" charset="0"/>
              </a:rPr>
              <a:t>DD</a:t>
            </a:r>
            <a:r>
              <a:rPr kumimoji="1" lang="zh-CN" altLang="en-US" sz="2400" b="0" dirty="0">
                <a:ea typeface="楷体" panose="02010609060101010101" pitchFamily="49" charset="-122"/>
                <a:cs typeface="Times New Roman" panose="02020603050405020304" pitchFamily="18" charset="0"/>
              </a:rPr>
              <a:t>时，两管的导通状态基本相同，输出电压也是</a:t>
            </a:r>
            <a:r>
              <a:rPr kumimoji="1" lang="en-US" altLang="zh-CN" sz="2400" b="0" dirty="0">
                <a:ea typeface="楷体" panose="02010609060101010101" pitchFamily="49" charset="-122"/>
                <a:cs typeface="Times New Roman" panose="02020603050405020304" pitchFamily="18" charset="0"/>
              </a:rPr>
              <a:t>1/2V</a:t>
            </a:r>
            <a:r>
              <a:rPr kumimoji="1" lang="en-US" altLang="zh-CN" sz="2400" b="0" baseline="-25000" dirty="0">
                <a:ea typeface="楷体" panose="02010609060101010101" pitchFamily="49" charset="-122"/>
                <a:cs typeface="Times New Roman" panose="02020603050405020304" pitchFamily="18" charset="0"/>
              </a:rPr>
              <a:t>DD</a:t>
            </a:r>
            <a:r>
              <a:rPr kumimoji="1" lang="zh-CN" altLang="en-US" sz="2400" b="0" dirty="0">
                <a:ea typeface="楷体" panose="02010609060101010101" pitchFamily="49" charset="-122"/>
                <a:cs typeface="Times New Roman" panose="02020603050405020304" pitchFamily="18" charset="0"/>
              </a:rPr>
              <a:t>。</a:t>
            </a:r>
            <a:r>
              <a:rPr kumimoji="1" lang="en-US" altLang="zh-CN" sz="2400" b="0" dirty="0">
                <a:ea typeface="楷体" panose="02010609060101010101" pitchFamily="49" charset="-122"/>
                <a:cs typeface="Times New Roman" panose="02020603050405020304" pitchFamily="18" charset="0"/>
              </a:rPr>
              <a:t>1/2V</a:t>
            </a:r>
            <a:r>
              <a:rPr kumimoji="1" lang="en-US" altLang="zh-CN" sz="2400" b="0" baseline="-25000" dirty="0">
                <a:ea typeface="楷体" panose="02010609060101010101" pitchFamily="49" charset="-122"/>
                <a:cs typeface="Times New Roman" panose="02020603050405020304" pitchFamily="18" charset="0"/>
              </a:rPr>
              <a:t>DD</a:t>
            </a:r>
            <a:r>
              <a:rPr kumimoji="1" lang="zh-CN" altLang="en-US" sz="2400" b="0" dirty="0">
                <a:ea typeface="楷体" panose="02010609060101010101" pitchFamily="49" charset="-122"/>
                <a:cs typeface="Times New Roman" panose="02020603050405020304" pitchFamily="18" charset="0"/>
              </a:rPr>
              <a:t>为两管工作特性反向的阈值电平。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grpId="0" nodeType="clickEffect">
                                  <p:stCondLst>
                                    <p:cond delay="0"/>
                                  </p:stCondLst>
                                  <p:childTnLst>
                                    <p:set>
                                      <p:cBhvr>
                                        <p:cTn id="6" dur="1" fill="hold">
                                          <p:stCondLst>
                                            <p:cond delay="0"/>
                                          </p:stCondLst>
                                        </p:cTn>
                                        <p:tgtEl>
                                          <p:spTgt spid="340997"/>
                                        </p:tgtEl>
                                        <p:attrNameLst>
                                          <p:attrName>style.visibility</p:attrName>
                                        </p:attrNameLst>
                                      </p:cBhvr>
                                      <p:to>
                                        <p:strVal val="visible"/>
                                      </p:to>
                                    </p:set>
                                    <p:anim calcmode="lin" valueType="num">
                                      <p:cBhvr>
                                        <p:cTn id="7" dur="500" fill="hold"/>
                                        <p:tgtEl>
                                          <p:spTgt spid="340997"/>
                                        </p:tgtEl>
                                        <p:attrNameLst>
                                          <p:attrName>ppt_w</p:attrName>
                                        </p:attrNameLst>
                                      </p:cBhvr>
                                      <p:tavLst>
                                        <p:tav tm="0">
                                          <p:val>
                                            <p:strVal val="2/3*#ppt_w"/>
                                          </p:val>
                                        </p:tav>
                                        <p:tav tm="100000">
                                          <p:val>
                                            <p:strVal val="#ppt_w"/>
                                          </p:val>
                                        </p:tav>
                                      </p:tavLst>
                                    </p:anim>
                                    <p:anim calcmode="lin" valueType="num">
                                      <p:cBhvr>
                                        <p:cTn id="8" dur="500" fill="hold"/>
                                        <p:tgtEl>
                                          <p:spTgt spid="340997"/>
                                        </p:tgtEl>
                                        <p:attrNameLst>
                                          <p:attrName>ppt_h</p:attrName>
                                        </p:attrNameLst>
                                      </p:cBhvr>
                                      <p:tavLst>
                                        <p:tav tm="0">
                                          <p:val>
                                            <p:strVal val="2/3*#ppt_h"/>
                                          </p:val>
                                        </p:tav>
                                        <p:tav tm="100000">
                                          <p:val>
                                            <p:strVal val="#ppt_h"/>
                                          </p:val>
                                        </p:tav>
                                      </p:tavLst>
                                    </p:anim>
                                  </p:childTnLst>
                                </p:cTn>
                              </p:par>
                              <p:par>
                                <p:cTn id="9" presetID="9"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dissolve">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grpId="0" nodeType="clickEffect">
                                  <p:stCondLst>
                                    <p:cond delay="0"/>
                                  </p:stCondLst>
                                  <p:childTnLst>
                                    <p:set>
                                      <p:cBhvr>
                                        <p:cTn id="15" dur="1" fill="hold">
                                          <p:stCondLst>
                                            <p:cond delay="0"/>
                                          </p:stCondLst>
                                        </p:cTn>
                                        <p:tgtEl>
                                          <p:spTgt spid="341006"/>
                                        </p:tgtEl>
                                        <p:attrNameLst>
                                          <p:attrName>style.visibility</p:attrName>
                                        </p:attrNameLst>
                                      </p:cBhvr>
                                      <p:to>
                                        <p:strVal val="visible"/>
                                      </p:to>
                                    </p:set>
                                    <p:animEffect transition="in" filter="box(in)">
                                      <p:cBhvr>
                                        <p:cTn id="16" dur="500"/>
                                        <p:tgtEl>
                                          <p:spTgt spid="341006"/>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box(in)">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997" grpId="0"/>
      <p:bldP spid="341006" grpId="0"/>
      <p:bldP spid="3" grpId="0" animBg="1"/>
      <p:bldP spid="1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7" name="Rectangle 5"/>
          <p:cNvSpPr>
            <a:spLocks noGrp="1" noChangeArrowheads="1"/>
          </p:cNvSpPr>
          <p:nvPr>
            <p:ph type="title"/>
          </p:nvPr>
        </p:nvSpPr>
        <p:spPr>
          <a:xfrm>
            <a:off x="514943" y="1318879"/>
            <a:ext cx="1195388" cy="323850"/>
          </a:xfrm>
        </p:spPr>
        <p:txBody>
          <a:bodyPr>
            <a:noAutofit/>
          </a:bodyPr>
          <a:lstStyle/>
          <a:p>
            <a:pPr algn="l" eaLnBrk="1" hangingPunct="1"/>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BC</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段：</a:t>
            </a:r>
          </a:p>
        </p:txBody>
      </p:sp>
      <p:sp>
        <p:nvSpPr>
          <p:cNvPr id="341006" name="Rectangle 14"/>
          <p:cNvSpPr>
            <a:spLocks noChangeArrowheads="1"/>
          </p:cNvSpPr>
          <p:nvPr/>
        </p:nvSpPr>
        <p:spPr bwMode="auto">
          <a:xfrm>
            <a:off x="437514" y="2540483"/>
            <a:ext cx="361166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pPr eaLnBrk="1" hangingPunct="1">
              <a:spcBef>
                <a:spcPct val="0"/>
              </a:spcBef>
            </a:pPr>
            <a:r>
              <a:rPr kumimoji="1" lang="en-US" altLang="zh-CN" sz="2400" b="0" dirty="0">
                <a:ea typeface="楷体" panose="02010609060101010101" pitchFamily="49" charset="-122"/>
                <a:cs typeface="Times New Roman" panose="02020603050405020304" pitchFamily="18" charset="0"/>
              </a:rPr>
              <a:t>T</a:t>
            </a:r>
            <a:r>
              <a:rPr kumimoji="1" lang="en-US" altLang="zh-CN" sz="2400" b="0" baseline="-25000" dirty="0">
                <a:ea typeface="楷体" panose="02010609060101010101" pitchFamily="49" charset="-122"/>
                <a:cs typeface="Times New Roman" panose="02020603050405020304" pitchFamily="18" charset="0"/>
              </a:rPr>
              <a:t>1</a:t>
            </a:r>
            <a:r>
              <a:rPr kumimoji="1" lang="zh-CN" altLang="en-US" sz="2400" b="0" dirty="0">
                <a:ea typeface="楷体" panose="02010609060101010101" pitchFamily="49" charset="-122"/>
                <a:cs typeface="Times New Roman" panose="02020603050405020304" pitchFamily="18" charset="0"/>
              </a:rPr>
              <a:t>、</a:t>
            </a:r>
            <a:r>
              <a:rPr kumimoji="1" lang="en-US" altLang="zh-CN" sz="2400" b="0" dirty="0">
                <a:ea typeface="楷体" panose="02010609060101010101" pitchFamily="49" charset="-122"/>
                <a:cs typeface="Times New Roman" panose="02020603050405020304" pitchFamily="18" charset="0"/>
              </a:rPr>
              <a:t>T</a:t>
            </a:r>
            <a:r>
              <a:rPr kumimoji="1" lang="en-US" altLang="zh-CN" sz="2400" b="0" baseline="-25000" dirty="0">
                <a:ea typeface="楷体" panose="02010609060101010101" pitchFamily="49" charset="-122"/>
                <a:cs typeface="Times New Roman" panose="02020603050405020304" pitchFamily="18" charset="0"/>
              </a:rPr>
              <a:t>2</a:t>
            </a:r>
            <a:r>
              <a:rPr kumimoji="1" lang="zh-CN" altLang="en-US" sz="2400" b="0" dirty="0">
                <a:ea typeface="楷体" panose="02010609060101010101" pitchFamily="49" charset="-122"/>
                <a:cs typeface="Times New Roman" panose="02020603050405020304" pitchFamily="18" charset="0"/>
              </a:rPr>
              <a:t>同时导通，根据上下管导通电流相等，可得到右图所示曲线</a:t>
            </a:r>
          </a:p>
        </p:txBody>
      </p:sp>
      <p:graphicFrame>
        <p:nvGraphicFramePr>
          <p:cNvPr id="13" name="内容占位符 340995"/>
          <p:cNvGraphicFramePr>
            <a:graphicFrameLocks noGrp="1"/>
          </p:cNvGraphicFramePr>
          <p:nvPr>
            <p:ph idx="1"/>
          </p:nvPr>
        </p:nvGraphicFramePr>
        <p:xfrm>
          <a:off x="290860" y="1659235"/>
          <a:ext cx="3841178" cy="619743"/>
        </p:xfrm>
        <a:graphic>
          <a:graphicData uri="http://schemas.openxmlformats.org/presentationml/2006/ole">
            <mc:AlternateContent xmlns:mc="http://schemas.openxmlformats.org/markup-compatibility/2006">
              <mc:Choice xmlns:v="urn:schemas-microsoft-com:vml" Requires="v">
                <p:oleObj spid="_x0000_s9324" r:id="rId4" imgW="1841500" imgH="279400" progId="Equation.3">
                  <p:embed/>
                </p:oleObj>
              </mc:Choice>
              <mc:Fallback>
                <p:oleObj r:id="rId4" imgW="1841500" imgH="279400" progId="Equation.3">
                  <p:embed/>
                  <p:pic>
                    <p:nvPicPr>
                      <p:cNvPr id="0" name="内容占位符 34099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860" y="1659235"/>
                        <a:ext cx="3841178" cy="619743"/>
                      </a:xfrm>
                      <a:prstGeom prst="rect">
                        <a:avLst/>
                      </a:prstGeom>
                      <a:noFill/>
                      <a:ln>
                        <a:noFill/>
                      </a:ln>
                    </p:spPr>
                  </p:pic>
                </p:oleObj>
              </mc:Fallback>
            </mc:AlternateContent>
          </a:graphicData>
        </a:graphic>
      </p:graphicFrame>
      <p:grpSp>
        <p:nvGrpSpPr>
          <p:cNvPr id="12" name="Group 26"/>
          <p:cNvGrpSpPr/>
          <p:nvPr/>
        </p:nvGrpSpPr>
        <p:grpSpPr bwMode="auto">
          <a:xfrm>
            <a:off x="4049184" y="2253343"/>
            <a:ext cx="5013168" cy="4470610"/>
            <a:chOff x="2789" y="618"/>
            <a:chExt cx="2835" cy="2681"/>
          </a:xfrm>
        </p:grpSpPr>
        <p:pic>
          <p:nvPicPr>
            <p:cNvPr id="15" name="Picture 23"/>
            <p:cNvPicPr>
              <a:picLocks noChangeAspect="1" noChangeArrowheads="1"/>
            </p:cNvPicPr>
            <p:nvPr/>
          </p:nvPicPr>
          <p:blipFill>
            <a:blip r:embed="rId6" cstate="print">
              <a:extLst>
                <a:ext uri="{28A0092B-C50C-407E-A947-70E740481C1C}">
                  <a14:useLocalDpi xmlns:a14="http://schemas.microsoft.com/office/drawing/2010/main" val="0"/>
                </a:ext>
              </a:extLst>
            </a:blip>
            <a:srcRect l="7431" t="4375" r="5553" b="1875"/>
            <a:stretch>
              <a:fillRect/>
            </a:stretch>
          </p:blipFill>
          <p:spPr bwMode="auto">
            <a:xfrm>
              <a:off x="2971" y="618"/>
              <a:ext cx="2585" cy="2366"/>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6" name="Rectangle 24"/>
            <p:cNvSpPr>
              <a:spLocks noChangeArrowheads="1"/>
            </p:cNvSpPr>
            <p:nvPr/>
          </p:nvSpPr>
          <p:spPr bwMode="auto">
            <a:xfrm>
              <a:off x="2789" y="3022"/>
              <a:ext cx="2835"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pPr algn="ctr" eaLnBrk="1" hangingPunct="1">
                <a:spcBef>
                  <a:spcPct val="0"/>
                </a:spcBef>
              </a:pPr>
              <a:r>
                <a:rPr kumimoji="1" lang="en-US" altLang="zh-CN" sz="2400" b="0" dirty="0">
                  <a:ea typeface="楷体" panose="02010609060101010101" pitchFamily="49" charset="-122"/>
                  <a:cs typeface="Times New Roman" panose="02020603050405020304" pitchFamily="18" charset="0"/>
                </a:rPr>
                <a:t>CMOS</a:t>
              </a:r>
              <a:r>
                <a:rPr kumimoji="1" lang="zh-CN" altLang="en-US" sz="2400" b="0" dirty="0">
                  <a:ea typeface="楷体" panose="02010609060101010101" pitchFamily="49" charset="-122"/>
                  <a:cs typeface="Times New Roman" panose="02020603050405020304" pitchFamily="18" charset="0"/>
                </a:rPr>
                <a:t>反相器的电压传输特性</a:t>
              </a:r>
            </a:p>
          </p:txBody>
        </p:sp>
      </p:grpSp>
      <p:graphicFrame>
        <p:nvGraphicFramePr>
          <p:cNvPr id="17" name="Object 27"/>
          <p:cNvGraphicFramePr>
            <a:graphicFrameLocks noChangeAspect="1"/>
          </p:cNvGraphicFramePr>
          <p:nvPr/>
        </p:nvGraphicFramePr>
        <p:xfrm>
          <a:off x="6987900" y="1054056"/>
          <a:ext cx="1905728" cy="2953456"/>
        </p:xfrm>
        <a:graphic>
          <a:graphicData uri="http://schemas.openxmlformats.org/presentationml/2006/ole">
            <mc:AlternateContent xmlns:mc="http://schemas.openxmlformats.org/markup-compatibility/2006">
              <mc:Choice xmlns:v="urn:schemas-microsoft-com:vml" Requires="v">
                <p:oleObj spid="_x0000_s9325" name="Photo Editor 照片" r:id="rId7" imgW="7820025" imgH="12125325" progId="MSPhotoEd.3">
                  <p:embed/>
                </p:oleObj>
              </mc:Choice>
              <mc:Fallback>
                <p:oleObj name="Photo Editor 照片" r:id="rId7" imgW="7820025" imgH="12125325" progId="MSPhotoEd.3">
                  <p:embed/>
                  <p:pic>
                    <p:nvPicPr>
                      <p:cNvPr id="0" name="Object 2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87900" y="1054056"/>
                        <a:ext cx="1905728" cy="2953456"/>
                      </a:xfrm>
                      <a:prstGeom prst="rect">
                        <a:avLst/>
                      </a:prstGeom>
                      <a:noFill/>
                      <a:ln w="57150" cmpd="thickThin">
                        <a:solidFill>
                          <a:srgbClr val="FF0000"/>
                        </a:solidFill>
                      </a:ln>
                      <a:effectLst/>
                    </p:spPr>
                  </p:pic>
                </p:oleObj>
              </mc:Fallback>
            </mc:AlternateContent>
          </a:graphicData>
        </a:graphic>
      </p:graphicFrame>
      <p:pic>
        <p:nvPicPr>
          <p:cNvPr id="10" name="Picture 12"/>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49111" t="4523" r="2989" b="13875"/>
          <a:stretch>
            <a:fillRect/>
          </a:stretch>
        </p:blipFill>
        <p:spPr bwMode="auto">
          <a:xfrm>
            <a:off x="382164" y="4226014"/>
            <a:ext cx="3229580" cy="2416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2"/>
          <p:cNvSpPr>
            <a:spLocks noChangeArrowheads="1"/>
          </p:cNvSpPr>
          <p:nvPr/>
        </p:nvSpPr>
        <p:spPr bwMode="auto">
          <a:xfrm>
            <a:off x="3668617" y="88136"/>
            <a:ext cx="5393735"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3.3.2 CMOS</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反相器的电路结构和工作原理</a:t>
            </a:r>
          </a:p>
        </p:txBody>
      </p:sp>
      <p:sp>
        <p:nvSpPr>
          <p:cNvPr id="2" name="矩形 1"/>
          <p:cNvSpPr/>
          <p:nvPr/>
        </p:nvSpPr>
        <p:spPr>
          <a:xfrm>
            <a:off x="796182" y="4222928"/>
            <a:ext cx="1069412" cy="646331"/>
          </a:xfrm>
          <a:prstGeom prst="rect">
            <a:avLst/>
          </a:prstGeom>
        </p:spPr>
        <p:txBody>
          <a:bodyPr wrap="square">
            <a:spAutoFit/>
          </a:bodyPr>
          <a:lstStyle/>
          <a:p>
            <a:pPr>
              <a:spcBef>
                <a:spcPct val="0"/>
              </a:spcBef>
            </a:pPr>
            <a:r>
              <a:rPr kumimoji="1" lang="zh-CN" altLang="en-US" dirty="0">
                <a:ea typeface="楷体" panose="02010609060101010101" pitchFamily="49" charset="-122"/>
                <a:cs typeface="Times New Roman" panose="02020603050405020304" pitchFamily="18" charset="0"/>
              </a:rPr>
              <a:t>可变电阻区</a:t>
            </a:r>
          </a:p>
        </p:txBody>
      </p:sp>
      <p:sp>
        <p:nvSpPr>
          <p:cNvPr id="19" name="矩形 18"/>
          <p:cNvSpPr/>
          <p:nvPr/>
        </p:nvSpPr>
        <p:spPr>
          <a:xfrm>
            <a:off x="1958854" y="4343756"/>
            <a:ext cx="1069412" cy="369332"/>
          </a:xfrm>
          <a:prstGeom prst="rect">
            <a:avLst/>
          </a:prstGeom>
        </p:spPr>
        <p:txBody>
          <a:bodyPr wrap="square">
            <a:spAutoFit/>
          </a:bodyPr>
          <a:lstStyle/>
          <a:p>
            <a:pPr>
              <a:spcBef>
                <a:spcPct val="0"/>
              </a:spcBef>
            </a:pPr>
            <a:r>
              <a:rPr kumimoji="1" lang="zh-CN" altLang="en-US" dirty="0">
                <a:ea typeface="楷体" panose="02010609060101010101" pitchFamily="49" charset="-122"/>
                <a:cs typeface="Times New Roman" panose="02020603050405020304" pitchFamily="18" charset="0"/>
              </a:rPr>
              <a:t>饱和区</a:t>
            </a:r>
          </a:p>
        </p:txBody>
      </p:sp>
      <p:sp>
        <p:nvSpPr>
          <p:cNvPr id="3" name="椭圆 2"/>
          <p:cNvSpPr/>
          <p:nvPr/>
        </p:nvSpPr>
        <p:spPr>
          <a:xfrm>
            <a:off x="6314684" y="4127500"/>
            <a:ext cx="479816" cy="418593"/>
          </a:xfrm>
          <a:prstGeom prst="ellipse">
            <a:avLst/>
          </a:prstGeom>
          <a:no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cxnSp>
        <p:nvCxnSpPr>
          <p:cNvPr id="18" name="直接箭头连接符 17"/>
          <p:cNvCxnSpPr/>
          <p:nvPr/>
        </p:nvCxnSpPr>
        <p:spPr>
          <a:xfrm flipH="1">
            <a:off x="2616200" y="3383923"/>
            <a:ext cx="3698484" cy="743577"/>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2143143" y="3933973"/>
            <a:ext cx="370614" cy="400110"/>
          </a:xfrm>
          <a:prstGeom prst="rect">
            <a:avLst/>
          </a:prstGeom>
        </p:spPr>
        <p:txBody>
          <a:bodyPr wrap="none">
            <a:spAutoFit/>
          </a:bodyPr>
          <a:lstStyle/>
          <a:p>
            <a:pPr>
              <a:spcBef>
                <a:spcPct val="50000"/>
              </a:spcBef>
            </a:pPr>
            <a:r>
              <a:rPr lang="en-US" altLang="zh-CN" sz="2000" b="1" dirty="0">
                <a:solidFill>
                  <a:schemeClr val="accent1"/>
                </a:solidFill>
                <a:latin typeface="Times New Roman" panose="02020603050405020304" pitchFamily="18" charset="0"/>
                <a:ea typeface="楷体" panose="02010609060101010101" pitchFamily="49" charset="-122"/>
                <a:cs typeface="Times New Roman" panose="02020603050405020304" pitchFamily="18" charset="0"/>
              </a:rPr>
              <a:t>N</a:t>
            </a:r>
          </a:p>
        </p:txBody>
      </p:sp>
      <p:sp>
        <p:nvSpPr>
          <p:cNvPr id="21" name="矩形 20"/>
          <p:cNvSpPr/>
          <p:nvPr/>
        </p:nvSpPr>
        <p:spPr>
          <a:xfrm>
            <a:off x="962043" y="3895873"/>
            <a:ext cx="341760" cy="400110"/>
          </a:xfrm>
          <a:prstGeom prst="rect">
            <a:avLst/>
          </a:prstGeom>
        </p:spPr>
        <p:txBody>
          <a:bodyPr wrap="none">
            <a:spAutoFit/>
          </a:bodyPr>
          <a:lstStyle/>
          <a:p>
            <a:pPr>
              <a:spcBef>
                <a:spcPct val="50000"/>
              </a:spcBef>
            </a:pPr>
            <a:r>
              <a:rPr lang="en-US" altLang="zh-CN" sz="2000" b="1" dirty="0">
                <a:solidFill>
                  <a:schemeClr val="accent1"/>
                </a:solidFill>
                <a:latin typeface="Times New Roman" panose="02020603050405020304" pitchFamily="18" charset="0"/>
                <a:ea typeface="楷体" panose="02010609060101010101" pitchFamily="49" charset="-122"/>
                <a:cs typeface="Times New Roman" panose="02020603050405020304" pitchFamily="18" charset="0"/>
              </a:rPr>
              <a:t>P</a:t>
            </a:r>
          </a:p>
        </p:txBody>
      </p:sp>
      <p:cxnSp>
        <p:nvCxnSpPr>
          <p:cNvPr id="22" name="直接箭头连接符 21"/>
          <p:cNvCxnSpPr/>
          <p:nvPr/>
        </p:nvCxnSpPr>
        <p:spPr>
          <a:xfrm flipH="1">
            <a:off x="2616200" y="4866232"/>
            <a:ext cx="3939568" cy="371788"/>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2036230" y="5099899"/>
            <a:ext cx="341760" cy="400110"/>
          </a:xfrm>
          <a:prstGeom prst="rect">
            <a:avLst/>
          </a:prstGeom>
          <a:ln>
            <a:noFill/>
          </a:ln>
        </p:spPr>
        <p:txBody>
          <a:bodyPr wrap="none">
            <a:spAutoFit/>
          </a:bodyPr>
          <a:lstStyle/>
          <a:p>
            <a:pPr>
              <a:spcBef>
                <a:spcPct val="50000"/>
              </a:spcBef>
            </a:pPr>
            <a:r>
              <a:rPr lang="en-US" altLang="zh-CN" sz="20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P</a:t>
            </a:r>
          </a:p>
        </p:txBody>
      </p:sp>
      <p:sp>
        <p:nvSpPr>
          <p:cNvPr id="24" name="矩形 23"/>
          <p:cNvSpPr/>
          <p:nvPr/>
        </p:nvSpPr>
        <p:spPr>
          <a:xfrm>
            <a:off x="855130" y="5061799"/>
            <a:ext cx="370614" cy="400110"/>
          </a:xfrm>
          <a:prstGeom prst="rect">
            <a:avLst/>
          </a:prstGeom>
          <a:ln>
            <a:noFill/>
          </a:ln>
        </p:spPr>
        <p:txBody>
          <a:bodyPr wrap="none">
            <a:spAutoFit/>
          </a:bodyPr>
          <a:lstStyle/>
          <a:p>
            <a:pPr>
              <a:spcBef>
                <a:spcPct val="50000"/>
              </a:spcBef>
            </a:pPr>
            <a:r>
              <a:rPr lang="en-US" altLang="zh-CN" sz="20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N</a:t>
            </a:r>
          </a:p>
        </p:txBody>
      </p:sp>
      <p:pic>
        <p:nvPicPr>
          <p:cNvPr id="25" name="Picture 2"/>
          <p:cNvPicPr>
            <a:picLocks noChangeAspect="1" noChangeArrowheads="1"/>
          </p:cNvPicPr>
          <p:nvPr/>
        </p:nvPicPr>
        <p:blipFill rotWithShape="1">
          <a:blip r:embed="rId10">
            <a:extLst>
              <a:ext uri="{28A0092B-C50C-407E-A947-70E740481C1C}">
                <a14:useLocalDpi xmlns:a14="http://schemas.microsoft.com/office/drawing/2010/main" val="0"/>
              </a:ext>
            </a:extLst>
          </a:blip>
          <a:srcRect l="16899" t="8213" r="8504" b="4967"/>
          <a:stretch>
            <a:fillRect/>
          </a:stretch>
        </p:blipFill>
        <p:spPr bwMode="auto">
          <a:xfrm>
            <a:off x="6035686" y="933583"/>
            <a:ext cx="850282" cy="2145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矩形 25"/>
          <p:cNvSpPr/>
          <p:nvPr/>
        </p:nvSpPr>
        <p:spPr>
          <a:xfrm>
            <a:off x="6656562" y="2902524"/>
            <a:ext cx="2102423" cy="1015663"/>
          </a:xfrm>
          <a:prstGeom prst="rect">
            <a:avLst/>
          </a:prstGeom>
          <a:solidFill>
            <a:schemeClr val="bg1"/>
          </a:solidFill>
        </p:spPr>
        <p:txBody>
          <a:bodyPr wrap="square">
            <a:spAutoFit/>
          </a:bodyPr>
          <a:lstStyle/>
          <a:p>
            <a:pPr>
              <a:spcBef>
                <a:spcPct val="50000"/>
              </a:spcBef>
            </a:pPr>
            <a:r>
              <a:rPr lang="en-US" altLang="zh-CN" sz="2000" b="1" dirty="0" err="1">
                <a:solidFill>
                  <a:schemeClr val="accent1"/>
                </a:solidFill>
                <a:latin typeface="Times New Roman" panose="02020603050405020304" pitchFamily="18" charset="0"/>
                <a:ea typeface="楷体" panose="02010609060101010101" pitchFamily="49" charset="-122"/>
                <a:cs typeface="Times New Roman" panose="02020603050405020304" pitchFamily="18" charset="0"/>
              </a:rPr>
              <a:t>VgsN</a:t>
            </a:r>
            <a:r>
              <a:rPr lang="zh-CN" altLang="en-US" sz="2000" b="1" dirty="0">
                <a:solidFill>
                  <a:schemeClr val="accent1"/>
                </a:solidFill>
                <a:latin typeface="Times New Roman" panose="02020603050405020304" pitchFamily="18" charset="0"/>
                <a:ea typeface="楷体" panose="02010609060101010101" pitchFamily="49" charset="-122"/>
                <a:cs typeface="Times New Roman" panose="02020603050405020304" pitchFamily="18" charset="0"/>
              </a:rPr>
              <a:t>逐渐增加，沟道截面积增大，</a:t>
            </a:r>
            <a:r>
              <a:rPr lang="en-US" altLang="zh-CN" sz="2000" b="1" dirty="0">
                <a:solidFill>
                  <a:schemeClr val="accent1"/>
                </a:solidFill>
                <a:latin typeface="Times New Roman" panose="02020603050405020304" pitchFamily="18" charset="0"/>
                <a:ea typeface="楷体" panose="02010609060101010101" pitchFamily="49" charset="-122"/>
                <a:cs typeface="Times New Roman" panose="02020603050405020304" pitchFamily="18" charset="0"/>
              </a:rPr>
              <a:t>R</a:t>
            </a:r>
            <a:r>
              <a:rPr lang="en-US" altLang="zh-CN" sz="2000" b="1" baseline="-25000" dirty="0">
                <a:solidFill>
                  <a:schemeClr val="accent1"/>
                </a:solidFill>
                <a:latin typeface="Times New Roman" panose="02020603050405020304" pitchFamily="18" charset="0"/>
                <a:ea typeface="楷体" panose="02010609060101010101" pitchFamily="49" charset="-122"/>
                <a:cs typeface="Times New Roman" panose="02020603050405020304" pitchFamily="18" charset="0"/>
              </a:rPr>
              <a:t>N</a:t>
            </a:r>
            <a:r>
              <a:rPr lang="zh-CN" altLang="en-US" sz="2000" b="1" dirty="0">
                <a:solidFill>
                  <a:schemeClr val="accent1"/>
                </a:solidFill>
                <a:latin typeface="Times New Roman" panose="02020603050405020304" pitchFamily="18" charset="0"/>
                <a:ea typeface="楷体" panose="02010609060101010101" pitchFamily="49" charset="-122"/>
                <a:cs typeface="Times New Roman" panose="02020603050405020304" pitchFamily="18" charset="0"/>
              </a:rPr>
              <a:t>下降。</a:t>
            </a:r>
            <a:endParaRPr lang="en-US" altLang="zh-CN" sz="2000" b="1" dirty="0">
              <a:solidFill>
                <a:schemeClr val="accent1"/>
              </a:solidFill>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inVertical)">
                                      <p:cBhvr>
                                        <p:cTn id="18" dur="500"/>
                                        <p:tgtEl>
                                          <p:spTgt spid="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4" fill="hold" grpId="1" nodeType="clickEffect">
                                  <p:stCondLst>
                                    <p:cond delay="0"/>
                                  </p:stCondLst>
                                  <p:childTnLst>
                                    <p:animEffect transition="out" filter="wipe(down)">
                                      <p:cBhvr>
                                        <p:cTn id="31" dur="500"/>
                                        <p:tgtEl>
                                          <p:spTgt spid="26"/>
                                        </p:tgtEl>
                                      </p:cBhvr>
                                    </p:animEffect>
                                    <p:set>
                                      <p:cBhvr>
                                        <p:cTn id="32" dur="1" fill="hold">
                                          <p:stCondLst>
                                            <p:cond delay="499"/>
                                          </p:stCondLst>
                                        </p:cTn>
                                        <p:tgtEl>
                                          <p:spTgt spid="2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barn(inVertical)">
                                      <p:cBhvr>
                                        <p:cTn id="37" dur="500"/>
                                        <p:tgtEl>
                                          <p:spTgt spid="2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9" grpId="0"/>
      <p:bldP spid="20" grpId="0"/>
      <p:bldP spid="21" grpId="0"/>
      <p:bldP spid="23" grpId="0"/>
      <p:bldP spid="24" grpId="0"/>
      <p:bldP spid="26" grpId="0" animBg="1"/>
      <p:bldP spid="26"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2"/>
          <p:cNvSpPr>
            <a:spLocks noGrp="1" noChangeArrowheads="1"/>
          </p:cNvSpPr>
          <p:nvPr>
            <p:ph type="title"/>
          </p:nvPr>
        </p:nvSpPr>
        <p:spPr>
          <a:xfrm>
            <a:off x="198239" y="1103786"/>
            <a:ext cx="2321719" cy="432197"/>
          </a:xfrm>
        </p:spPr>
        <p:txBody>
          <a:bodyPr>
            <a:normAutofit/>
          </a:bodyPr>
          <a:lstStyle/>
          <a:p>
            <a:pPr algn="l" eaLnBrk="1" hangingPunct="1"/>
            <a:r>
              <a:rPr lang="zh-CN" altLang="en-US" sz="2400" b="1" dirty="0">
                <a:latin typeface="华文楷体" panose="02010600040101010101" pitchFamily="2" charset="-122"/>
                <a:ea typeface="华文楷体" panose="02010600040101010101" pitchFamily="2" charset="-122"/>
              </a:rPr>
              <a:t>电流传输特性</a:t>
            </a:r>
          </a:p>
        </p:txBody>
      </p:sp>
      <p:grpSp>
        <p:nvGrpSpPr>
          <p:cNvPr id="345096" name="Group 8"/>
          <p:cNvGrpSpPr/>
          <p:nvPr/>
        </p:nvGrpSpPr>
        <p:grpSpPr bwMode="auto">
          <a:xfrm>
            <a:off x="4594277" y="3062655"/>
            <a:ext cx="4386430" cy="3823698"/>
            <a:chOff x="2744" y="618"/>
            <a:chExt cx="2858" cy="2785"/>
          </a:xfrm>
        </p:grpSpPr>
        <p:pic>
          <p:nvPicPr>
            <p:cNvPr id="512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44" y="618"/>
              <a:ext cx="2858" cy="2395"/>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51211" name="Rectangle 7"/>
            <p:cNvSpPr>
              <a:spLocks noChangeArrowheads="1"/>
            </p:cNvSpPr>
            <p:nvPr/>
          </p:nvSpPr>
          <p:spPr bwMode="auto">
            <a:xfrm>
              <a:off x="2744" y="3067"/>
              <a:ext cx="2858"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pPr eaLnBrk="1" hangingPunct="1">
                <a:spcBef>
                  <a:spcPct val="0"/>
                </a:spcBef>
              </a:pPr>
              <a:r>
                <a:rPr kumimoji="1" lang="en-US" altLang="zh-CN" sz="2400" b="0" dirty="0">
                  <a:latin typeface="华文楷体" panose="02010600040101010101" pitchFamily="2" charset="-122"/>
                  <a:ea typeface="华文楷体" panose="02010600040101010101" pitchFamily="2" charset="-122"/>
                </a:rPr>
                <a:t>  CMOS</a:t>
              </a:r>
              <a:r>
                <a:rPr kumimoji="1" lang="zh-CN" altLang="en-US" sz="2400" b="0" dirty="0">
                  <a:latin typeface="华文楷体" panose="02010600040101010101" pitchFamily="2" charset="-122"/>
                  <a:ea typeface="华文楷体" panose="02010600040101010101" pitchFamily="2" charset="-122"/>
                </a:rPr>
                <a:t>反相器的电流传输特性</a:t>
              </a:r>
            </a:p>
          </p:txBody>
        </p:sp>
      </p:grpSp>
      <p:sp>
        <p:nvSpPr>
          <p:cNvPr id="345097" name="Rectangle 9"/>
          <p:cNvSpPr>
            <a:spLocks noChangeArrowheads="1"/>
          </p:cNvSpPr>
          <p:nvPr/>
        </p:nvSpPr>
        <p:spPr bwMode="auto">
          <a:xfrm>
            <a:off x="119641" y="2714149"/>
            <a:ext cx="3251901" cy="611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pPr eaLnBrk="1" hangingPunct="1">
              <a:spcBef>
                <a:spcPct val="0"/>
              </a:spcBef>
            </a:pPr>
            <a:r>
              <a:rPr lang="en-US" altLang="zh-CN" sz="2400" dirty="0">
                <a:latin typeface="华文楷体" panose="02010600040101010101" pitchFamily="2" charset="-122"/>
                <a:ea typeface="华文楷体" panose="02010600040101010101" pitchFamily="2" charset="-122"/>
              </a:rPr>
              <a:t>AB</a:t>
            </a:r>
            <a:r>
              <a:rPr lang="zh-CN" altLang="en-US" sz="2400" dirty="0">
                <a:latin typeface="华文楷体" panose="02010600040101010101" pitchFamily="2" charset="-122"/>
                <a:ea typeface="华文楷体" panose="02010600040101010101" pitchFamily="2" charset="-122"/>
              </a:rPr>
              <a:t>段：输入低电平</a:t>
            </a:r>
          </a:p>
        </p:txBody>
      </p:sp>
      <p:sp>
        <p:nvSpPr>
          <p:cNvPr id="345099" name="Rectangle 11"/>
          <p:cNvSpPr>
            <a:spLocks noChangeArrowheads="1"/>
          </p:cNvSpPr>
          <p:nvPr/>
        </p:nvSpPr>
        <p:spPr bwMode="auto">
          <a:xfrm>
            <a:off x="119641" y="3689735"/>
            <a:ext cx="425472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pPr eaLnBrk="1" hangingPunct="1">
              <a:spcBef>
                <a:spcPct val="0"/>
              </a:spcBef>
            </a:pPr>
            <a:r>
              <a:rPr kumimoji="1" lang="en-US" altLang="zh-CN" sz="2400" b="0" dirty="0">
                <a:latin typeface="华文楷体" panose="02010600040101010101" pitchFamily="2" charset="-122"/>
                <a:ea typeface="华文楷体" panose="02010600040101010101" pitchFamily="2" charset="-122"/>
              </a:rPr>
              <a:t>T</a:t>
            </a:r>
            <a:r>
              <a:rPr kumimoji="1" lang="en-US" altLang="zh-CN" sz="2400" b="0" baseline="-25000" dirty="0">
                <a:latin typeface="华文楷体" panose="02010600040101010101" pitchFamily="2" charset="-122"/>
                <a:ea typeface="华文楷体" panose="02010600040101010101" pitchFamily="2" charset="-122"/>
              </a:rPr>
              <a:t>1</a:t>
            </a:r>
            <a:r>
              <a:rPr kumimoji="1" lang="zh-CN" altLang="en-US" sz="2400" b="0" dirty="0">
                <a:latin typeface="华文楷体" panose="02010600040101010101" pitchFamily="2" charset="-122"/>
                <a:ea typeface="华文楷体" panose="02010600040101010101" pitchFamily="2" charset="-122"/>
              </a:rPr>
              <a:t>管导通，</a:t>
            </a:r>
            <a:r>
              <a:rPr kumimoji="1" lang="en-US" altLang="zh-CN" sz="2400" b="0" dirty="0">
                <a:latin typeface="华文楷体" panose="02010600040101010101" pitchFamily="2" charset="-122"/>
                <a:ea typeface="华文楷体" panose="02010600040101010101" pitchFamily="2" charset="-122"/>
              </a:rPr>
              <a:t>T</a:t>
            </a:r>
            <a:r>
              <a:rPr kumimoji="1" lang="en-US" altLang="zh-CN" sz="2400" b="0" baseline="-25000" dirty="0">
                <a:latin typeface="华文楷体" panose="02010600040101010101" pitchFamily="2" charset="-122"/>
                <a:ea typeface="华文楷体" panose="02010600040101010101" pitchFamily="2" charset="-122"/>
              </a:rPr>
              <a:t>2</a:t>
            </a:r>
            <a:r>
              <a:rPr kumimoji="1" lang="zh-CN" altLang="en-US" sz="2400" b="0" dirty="0">
                <a:latin typeface="华文楷体" panose="02010600040101010101" pitchFamily="2" charset="-122"/>
                <a:ea typeface="华文楷体" panose="02010600040101010101" pitchFamily="2" charset="-122"/>
              </a:rPr>
              <a:t>截止，输出漏极电流近似为零</a:t>
            </a:r>
          </a:p>
        </p:txBody>
      </p:sp>
      <p:sp>
        <p:nvSpPr>
          <p:cNvPr id="345101" name="Text Box 13"/>
          <p:cNvSpPr txBox="1">
            <a:spLocks noChangeArrowheads="1"/>
          </p:cNvSpPr>
          <p:nvPr/>
        </p:nvSpPr>
        <p:spPr bwMode="auto">
          <a:xfrm>
            <a:off x="87594" y="1645329"/>
            <a:ext cx="429043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pPr eaLnBrk="1" hangingPunct="1"/>
            <a:r>
              <a:rPr lang="en-US" altLang="zh-CN" sz="2400" b="0" dirty="0">
                <a:latin typeface="华文楷体" panose="02010600040101010101" pitchFamily="2" charset="-122"/>
                <a:ea typeface="华文楷体" panose="02010600040101010101" pitchFamily="2" charset="-122"/>
              </a:rPr>
              <a:t>       </a:t>
            </a:r>
            <a:r>
              <a:rPr lang="zh-CN" altLang="en-US" sz="2400" b="0" dirty="0">
                <a:latin typeface="华文楷体" panose="02010600040101010101" pitchFamily="2" charset="-122"/>
                <a:ea typeface="华文楷体" panose="02010600040101010101" pitchFamily="2" charset="-122"/>
              </a:rPr>
              <a:t>电流传输特性是反相器的漏极电流随输入电压变化曲线，如右图所示。也分成三段：</a:t>
            </a:r>
          </a:p>
        </p:txBody>
      </p:sp>
      <p:graphicFrame>
        <p:nvGraphicFramePr>
          <p:cNvPr id="12" name="对象 345097"/>
          <p:cNvGraphicFramePr/>
          <p:nvPr/>
        </p:nvGraphicFramePr>
        <p:xfrm>
          <a:off x="164289" y="3158170"/>
          <a:ext cx="1800225" cy="569913"/>
        </p:xfrm>
        <a:graphic>
          <a:graphicData uri="http://schemas.openxmlformats.org/presentationml/2006/ole">
            <mc:AlternateContent xmlns:mc="http://schemas.openxmlformats.org/markup-compatibility/2006">
              <mc:Choice xmlns:v="urn:schemas-microsoft-com:vml" Requires="v">
                <p:oleObj spid="_x0000_s10400" r:id="rId5" imgW="761365" imgH="241300" progId="Equation.3">
                  <p:embed/>
                </p:oleObj>
              </mc:Choice>
              <mc:Fallback>
                <p:oleObj r:id="rId5" imgW="761365" imgH="241300" progId="Equation.3">
                  <p:embed/>
                  <p:pic>
                    <p:nvPicPr>
                      <p:cNvPr id="0" name="对象 34509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4289" y="3158170"/>
                        <a:ext cx="1800225"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3" name="Rectangle 2"/>
          <p:cNvSpPr txBox="1">
            <a:spLocks noChangeArrowheads="1"/>
          </p:cNvSpPr>
          <p:nvPr/>
        </p:nvSpPr>
        <p:spPr>
          <a:xfrm>
            <a:off x="35123" y="4477386"/>
            <a:ext cx="2904629" cy="485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华文楷体" panose="02010600040101010101" pitchFamily="2" charset="-122"/>
                <a:ea typeface="华文楷体" panose="02010600040101010101" pitchFamily="2" charset="-122"/>
              </a:rPr>
              <a:t>CD</a:t>
            </a:r>
            <a:r>
              <a:rPr lang="zh-CN" altLang="en-US" sz="2400" b="1" dirty="0">
                <a:latin typeface="华文楷体" panose="02010600040101010101" pitchFamily="2" charset="-122"/>
                <a:ea typeface="华文楷体" panose="02010600040101010101" pitchFamily="2" charset="-122"/>
              </a:rPr>
              <a:t>段：输入高电平</a:t>
            </a:r>
          </a:p>
        </p:txBody>
      </p:sp>
      <p:graphicFrame>
        <p:nvGraphicFramePr>
          <p:cNvPr id="14" name="对象 7"/>
          <p:cNvGraphicFramePr/>
          <p:nvPr/>
        </p:nvGraphicFramePr>
        <p:xfrm>
          <a:off x="119641" y="4975175"/>
          <a:ext cx="2820112" cy="532711"/>
        </p:xfrm>
        <a:graphic>
          <a:graphicData uri="http://schemas.openxmlformats.org/presentationml/2006/ole">
            <mc:AlternateContent xmlns:mc="http://schemas.openxmlformats.org/markup-compatibility/2006">
              <mc:Choice xmlns:v="urn:schemas-microsoft-com:vml" Requires="v">
                <p:oleObj spid="_x0000_s10401" r:id="rId7" imgW="1206500" imgH="279400" progId="Equation.3">
                  <p:embed/>
                </p:oleObj>
              </mc:Choice>
              <mc:Fallback>
                <p:oleObj r:id="rId7" imgW="1206500" imgH="279400" progId="Equation.3">
                  <p:embed/>
                  <p:pic>
                    <p:nvPicPr>
                      <p:cNvPr id="0" name="对象 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9641" y="4975175"/>
                        <a:ext cx="2820112" cy="532711"/>
                      </a:xfrm>
                      <a:prstGeom prst="rect">
                        <a:avLst/>
                      </a:prstGeom>
                      <a:noFill/>
                      <a:ln>
                        <a:noFill/>
                      </a:ln>
                    </p:spPr>
                  </p:pic>
                </p:oleObj>
              </mc:Fallback>
            </mc:AlternateContent>
          </a:graphicData>
        </a:graphic>
      </p:graphicFrame>
      <p:sp>
        <p:nvSpPr>
          <p:cNvPr id="15" name="Rectangle 6"/>
          <p:cNvSpPr>
            <a:spLocks noChangeArrowheads="1"/>
          </p:cNvSpPr>
          <p:nvPr/>
        </p:nvSpPr>
        <p:spPr bwMode="auto">
          <a:xfrm>
            <a:off x="105451" y="5519901"/>
            <a:ext cx="425472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pPr eaLnBrk="1" hangingPunct="1">
              <a:spcBef>
                <a:spcPct val="0"/>
              </a:spcBef>
            </a:pPr>
            <a:r>
              <a:rPr kumimoji="1" lang="en-US" altLang="zh-CN" sz="2400" b="0" dirty="0">
                <a:latin typeface="华文楷体" panose="02010600040101010101" pitchFamily="2" charset="-122"/>
                <a:ea typeface="华文楷体" panose="02010600040101010101" pitchFamily="2" charset="-122"/>
              </a:rPr>
              <a:t>T</a:t>
            </a:r>
            <a:r>
              <a:rPr kumimoji="1" lang="en-US" altLang="zh-CN" sz="2400" b="0" baseline="-25000" dirty="0">
                <a:latin typeface="华文楷体" panose="02010600040101010101" pitchFamily="2" charset="-122"/>
                <a:ea typeface="华文楷体" panose="02010600040101010101" pitchFamily="2" charset="-122"/>
              </a:rPr>
              <a:t>1</a:t>
            </a:r>
            <a:r>
              <a:rPr kumimoji="1" lang="zh-CN" altLang="en-US" sz="2400" b="0" dirty="0">
                <a:latin typeface="华文楷体" panose="02010600040101010101" pitchFamily="2" charset="-122"/>
                <a:ea typeface="华文楷体" panose="02010600040101010101" pitchFamily="2" charset="-122"/>
              </a:rPr>
              <a:t>管截止，</a:t>
            </a:r>
            <a:r>
              <a:rPr kumimoji="1" lang="en-US" altLang="zh-CN" sz="2400" b="0" dirty="0">
                <a:latin typeface="华文楷体" panose="02010600040101010101" pitchFamily="2" charset="-122"/>
                <a:ea typeface="华文楷体" panose="02010600040101010101" pitchFamily="2" charset="-122"/>
              </a:rPr>
              <a:t>T</a:t>
            </a:r>
            <a:r>
              <a:rPr kumimoji="1" lang="en-US" altLang="zh-CN" sz="2400" b="0" baseline="-25000" dirty="0">
                <a:latin typeface="华文楷体" panose="02010600040101010101" pitchFamily="2" charset="-122"/>
                <a:ea typeface="华文楷体" panose="02010600040101010101" pitchFamily="2" charset="-122"/>
              </a:rPr>
              <a:t>2</a:t>
            </a:r>
            <a:r>
              <a:rPr kumimoji="1" lang="zh-CN" altLang="en-US" sz="2400" b="0" dirty="0">
                <a:latin typeface="华文楷体" panose="02010600040101010101" pitchFamily="2" charset="-122"/>
                <a:ea typeface="华文楷体" panose="02010600040101010101" pitchFamily="2" charset="-122"/>
              </a:rPr>
              <a:t>导通，输出漏极电流近似为零</a:t>
            </a:r>
          </a:p>
        </p:txBody>
      </p:sp>
      <p:graphicFrame>
        <p:nvGraphicFramePr>
          <p:cNvPr id="17" name="Object 27"/>
          <p:cNvGraphicFramePr>
            <a:graphicFrameLocks noChangeAspect="1"/>
          </p:cNvGraphicFramePr>
          <p:nvPr/>
        </p:nvGraphicFramePr>
        <p:xfrm>
          <a:off x="6960690" y="1266333"/>
          <a:ext cx="1905728" cy="2953456"/>
        </p:xfrm>
        <a:graphic>
          <a:graphicData uri="http://schemas.openxmlformats.org/presentationml/2006/ole">
            <mc:AlternateContent xmlns:mc="http://schemas.openxmlformats.org/markup-compatibility/2006">
              <mc:Choice xmlns:v="urn:schemas-microsoft-com:vml" Requires="v">
                <p:oleObj spid="_x0000_s10402" name="Photo Editor 照片" r:id="rId9" imgW="7820025" imgH="12125325" progId="MSPhotoEd.3">
                  <p:embed/>
                </p:oleObj>
              </mc:Choice>
              <mc:Fallback>
                <p:oleObj name="Photo Editor 照片" r:id="rId9" imgW="7820025" imgH="12125325" progId="MSPhotoEd.3">
                  <p:embed/>
                  <p:pic>
                    <p:nvPicPr>
                      <p:cNvPr id="0" name="Object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60690" y="1266333"/>
                        <a:ext cx="1905728" cy="2953456"/>
                      </a:xfrm>
                      <a:prstGeom prst="rect">
                        <a:avLst/>
                      </a:prstGeom>
                      <a:noFill/>
                      <a:ln w="57150" cmpd="thickThin">
                        <a:solidFill>
                          <a:srgbClr val="FF0000"/>
                        </a:solidFill>
                      </a:ln>
                      <a:effectLst/>
                    </p:spPr>
                  </p:pic>
                </p:oleObj>
              </mc:Fallback>
            </mc:AlternateContent>
          </a:graphicData>
        </a:graphic>
      </p:graphicFrame>
      <p:sp>
        <p:nvSpPr>
          <p:cNvPr id="18" name="Rectangle 12"/>
          <p:cNvSpPr>
            <a:spLocks noChangeArrowheads="1"/>
          </p:cNvSpPr>
          <p:nvPr/>
        </p:nvSpPr>
        <p:spPr bwMode="auto">
          <a:xfrm>
            <a:off x="3668617" y="88136"/>
            <a:ext cx="5393735"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3.3.2 CMOS</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反相器的电路结构和工作原理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grpId="0" nodeType="clickEffect">
                                  <p:stCondLst>
                                    <p:cond delay="0"/>
                                  </p:stCondLst>
                                  <p:childTnLst>
                                    <p:set>
                                      <p:cBhvr>
                                        <p:cTn id="6" dur="1" fill="hold">
                                          <p:stCondLst>
                                            <p:cond delay="0"/>
                                          </p:stCondLst>
                                        </p:cTn>
                                        <p:tgtEl>
                                          <p:spTgt spid="345090"/>
                                        </p:tgtEl>
                                        <p:attrNameLst>
                                          <p:attrName>style.visibility</p:attrName>
                                        </p:attrNameLst>
                                      </p:cBhvr>
                                      <p:to>
                                        <p:strVal val="visible"/>
                                      </p:to>
                                    </p:set>
                                    <p:anim calcmode="lin" valueType="num">
                                      <p:cBhvr>
                                        <p:cTn id="7" dur="500" fill="hold"/>
                                        <p:tgtEl>
                                          <p:spTgt spid="345090"/>
                                        </p:tgtEl>
                                        <p:attrNameLst>
                                          <p:attrName>ppt_w</p:attrName>
                                        </p:attrNameLst>
                                      </p:cBhvr>
                                      <p:tavLst>
                                        <p:tav tm="0">
                                          <p:val>
                                            <p:strVal val="2/3*#ppt_w"/>
                                          </p:val>
                                        </p:tav>
                                        <p:tav tm="100000">
                                          <p:val>
                                            <p:strVal val="#ppt_w"/>
                                          </p:val>
                                        </p:tav>
                                      </p:tavLst>
                                    </p:anim>
                                    <p:anim calcmode="lin" valueType="num">
                                      <p:cBhvr>
                                        <p:cTn id="8" dur="500" fill="hold"/>
                                        <p:tgtEl>
                                          <p:spTgt spid="345090"/>
                                        </p:tgtEl>
                                        <p:attrNameLst>
                                          <p:attrName>ppt_h</p:attrName>
                                        </p:attrNameLst>
                                      </p:cBhvr>
                                      <p:tavLst>
                                        <p:tav tm="0">
                                          <p:val>
                                            <p:strVal val="2/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345101"/>
                                        </p:tgtEl>
                                        <p:attrNameLst>
                                          <p:attrName>style.visibility</p:attrName>
                                        </p:attrNameLst>
                                      </p:cBhvr>
                                      <p:to>
                                        <p:strVal val="visible"/>
                                      </p:to>
                                    </p:set>
                                    <p:animEffect transition="in" filter="box(in)">
                                      <p:cBhvr>
                                        <p:cTn id="13" dur="500"/>
                                        <p:tgtEl>
                                          <p:spTgt spid="34510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45096"/>
                                        </p:tgtEl>
                                        <p:attrNameLst>
                                          <p:attrName>style.visibility</p:attrName>
                                        </p:attrNameLst>
                                      </p:cBhvr>
                                      <p:to>
                                        <p:strVal val="visible"/>
                                      </p:to>
                                    </p:set>
                                    <p:animEffect transition="in" filter="dissolve">
                                      <p:cBhvr>
                                        <p:cTn id="18" dur="500"/>
                                        <p:tgtEl>
                                          <p:spTgt spid="345096"/>
                                        </p:tgtEl>
                                      </p:cBhvr>
                                    </p:animEffect>
                                  </p:childTnLst>
                                </p:cTn>
                              </p:par>
                            </p:childTnLst>
                          </p:cTn>
                        </p:par>
                      </p:childTnLst>
                    </p:cTn>
                  </p:par>
                  <p:par>
                    <p:cTn id="19" fill="hold">
                      <p:stCondLst>
                        <p:cond delay="indefinite"/>
                      </p:stCondLst>
                      <p:childTnLst>
                        <p:par>
                          <p:cTn id="20" fill="hold">
                            <p:stCondLst>
                              <p:cond delay="0"/>
                            </p:stCondLst>
                            <p:childTnLst>
                              <p:par>
                                <p:cTn id="21" presetID="27" presetClass="entr" presetSubtype="0" fill="hold" grpId="0" nodeType="clickEffect">
                                  <p:stCondLst>
                                    <p:cond delay="0"/>
                                  </p:stCondLst>
                                  <p:iterate type="lt">
                                    <p:tmPct val="50000"/>
                                  </p:iterate>
                                  <p:childTnLst>
                                    <p:set>
                                      <p:cBhvr>
                                        <p:cTn id="22" dur="1" fill="hold">
                                          <p:stCondLst>
                                            <p:cond delay="0"/>
                                          </p:stCondLst>
                                        </p:cTn>
                                        <p:tgtEl>
                                          <p:spTgt spid="345097"/>
                                        </p:tgtEl>
                                        <p:attrNameLst>
                                          <p:attrName>style.visibility</p:attrName>
                                        </p:attrNameLst>
                                      </p:cBhvr>
                                      <p:to>
                                        <p:strVal val="visible"/>
                                      </p:to>
                                    </p:set>
                                    <p:anim calcmode="discrete" valueType="clr">
                                      <p:cBhvr override="childStyle">
                                        <p:cTn id="23" dur="80"/>
                                        <p:tgtEl>
                                          <p:spTgt spid="345097"/>
                                        </p:tgtEl>
                                        <p:attrNameLst>
                                          <p:attrName>style.color</p:attrName>
                                        </p:attrNameLst>
                                      </p:cBhvr>
                                      <p:tavLst>
                                        <p:tav tm="0">
                                          <p:val>
                                            <p:clrVal>
                                              <a:schemeClr val="accent2"/>
                                            </p:clrVal>
                                          </p:val>
                                        </p:tav>
                                        <p:tav tm="50000">
                                          <p:val>
                                            <p:clrVal>
                                              <a:schemeClr val="hlink"/>
                                            </p:clrVal>
                                          </p:val>
                                        </p:tav>
                                      </p:tavLst>
                                    </p:anim>
                                    <p:anim calcmode="discrete" valueType="clr">
                                      <p:cBhvr>
                                        <p:cTn id="24" dur="80"/>
                                        <p:tgtEl>
                                          <p:spTgt spid="345097"/>
                                        </p:tgtEl>
                                        <p:attrNameLst>
                                          <p:attrName>fillcolor</p:attrName>
                                        </p:attrNameLst>
                                      </p:cBhvr>
                                      <p:tavLst>
                                        <p:tav tm="0">
                                          <p:val>
                                            <p:clrVal>
                                              <a:schemeClr val="accent2"/>
                                            </p:clrVal>
                                          </p:val>
                                        </p:tav>
                                        <p:tav tm="50000">
                                          <p:val>
                                            <p:clrVal>
                                              <a:schemeClr val="hlink"/>
                                            </p:clrVal>
                                          </p:val>
                                        </p:tav>
                                      </p:tavLst>
                                    </p:anim>
                                    <p:set>
                                      <p:cBhvr>
                                        <p:cTn id="25" dur="80"/>
                                        <p:tgtEl>
                                          <p:spTgt spid="345097"/>
                                        </p:tgtEl>
                                        <p:attrNameLst>
                                          <p:attrName>fill.type</p:attrName>
                                        </p:attrNameLst>
                                      </p:cBhvr>
                                      <p:to>
                                        <p:strVal val="solid"/>
                                      </p:to>
                                    </p:set>
                                  </p:childTnLst>
                                </p:cTn>
                              </p:par>
                              <p:par>
                                <p:cTn id="26" presetID="9"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ssolve">
                                      <p:cBhvr>
                                        <p:cTn id="28" dur="500"/>
                                        <p:tgtEl>
                                          <p:spTgt spid="12"/>
                                        </p:tgtEl>
                                      </p:cBhvr>
                                    </p:animEffect>
                                  </p:childTnLst>
                                </p:cTn>
                              </p:par>
                              <p:par>
                                <p:cTn id="29" presetID="4" presetClass="entr" presetSubtype="16" fill="hold" grpId="0" nodeType="withEffect">
                                  <p:stCondLst>
                                    <p:cond delay="0"/>
                                  </p:stCondLst>
                                  <p:childTnLst>
                                    <p:set>
                                      <p:cBhvr>
                                        <p:cTn id="30" dur="1" fill="hold">
                                          <p:stCondLst>
                                            <p:cond delay="0"/>
                                          </p:stCondLst>
                                        </p:cTn>
                                        <p:tgtEl>
                                          <p:spTgt spid="345099"/>
                                        </p:tgtEl>
                                        <p:attrNameLst>
                                          <p:attrName>style.visibility</p:attrName>
                                        </p:attrNameLst>
                                      </p:cBhvr>
                                      <p:to>
                                        <p:strVal val="visible"/>
                                      </p:to>
                                    </p:set>
                                    <p:animEffect transition="in" filter="box(in)">
                                      <p:cBhvr>
                                        <p:cTn id="31" dur="500"/>
                                        <p:tgtEl>
                                          <p:spTgt spid="345099"/>
                                        </p:tgtEl>
                                      </p:cBhvr>
                                    </p:animEffect>
                                  </p:childTnLst>
                                </p:cTn>
                              </p:par>
                            </p:childTnLst>
                          </p:cTn>
                        </p:par>
                      </p:childTnLst>
                    </p:cTn>
                  </p:par>
                  <p:par>
                    <p:cTn id="32" fill="hold">
                      <p:stCondLst>
                        <p:cond delay="indefinite"/>
                      </p:stCondLst>
                      <p:childTnLst>
                        <p:par>
                          <p:cTn id="33" fill="hold">
                            <p:stCondLst>
                              <p:cond delay="0"/>
                            </p:stCondLst>
                            <p:childTnLst>
                              <p:par>
                                <p:cTn id="34" presetID="4" presetClass="entr" presetSubtype="16"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ox(in)">
                                      <p:cBhvr>
                                        <p:cTn id="36" dur="500"/>
                                        <p:tgtEl>
                                          <p:spTgt spid="13"/>
                                        </p:tgtEl>
                                      </p:cBhvr>
                                    </p:animEffect>
                                  </p:childTnLst>
                                </p:cTn>
                              </p:par>
                              <p:par>
                                <p:cTn id="37" presetID="9"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4" presetClass="entr" presetSubtype="16"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box(in)">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090" grpId="0"/>
      <p:bldP spid="345097" grpId="0"/>
      <p:bldP spid="345099" grpId="0"/>
      <p:bldP spid="345101" grpId="0"/>
      <p:bldP spid="13" grpId="0"/>
      <p:bldP spid="1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ChangeArrowheads="1"/>
          </p:cNvSpPr>
          <p:nvPr>
            <p:ph type="title"/>
          </p:nvPr>
        </p:nvSpPr>
        <p:spPr>
          <a:xfrm>
            <a:off x="276462" y="979105"/>
            <a:ext cx="1350169" cy="540544"/>
          </a:xfrm>
        </p:spPr>
        <p:txBody>
          <a:bodyPr>
            <a:normAutofit/>
          </a:bodyPr>
          <a:lstStyle/>
          <a:p>
            <a:pPr algn="l" eaLnBrk="1" hangingPunct="1"/>
            <a:r>
              <a:rPr lang="en-US" altLang="zh-CN" sz="2400" b="1" dirty="0">
                <a:latin typeface="华文楷体" panose="02010600040101010101" pitchFamily="2" charset="-122"/>
                <a:ea typeface="华文楷体" panose="02010600040101010101" pitchFamily="2" charset="-122"/>
              </a:rPr>
              <a:t>BC</a:t>
            </a:r>
            <a:r>
              <a:rPr lang="zh-CN" altLang="en-US" sz="2400" b="1" dirty="0">
                <a:latin typeface="华文楷体" panose="02010600040101010101" pitchFamily="2" charset="-122"/>
                <a:ea typeface="华文楷体" panose="02010600040101010101" pitchFamily="2" charset="-122"/>
              </a:rPr>
              <a:t>段：</a:t>
            </a:r>
          </a:p>
        </p:txBody>
      </p:sp>
      <p:sp>
        <p:nvSpPr>
          <p:cNvPr id="348172" name="Rectangle 12"/>
          <p:cNvSpPr>
            <a:spLocks noChangeArrowheads="1"/>
          </p:cNvSpPr>
          <p:nvPr/>
        </p:nvSpPr>
        <p:spPr bwMode="auto">
          <a:xfrm>
            <a:off x="276462" y="2187181"/>
            <a:ext cx="4080038"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pPr eaLnBrk="1" hangingPunct="1">
              <a:spcBef>
                <a:spcPct val="0"/>
              </a:spcBef>
            </a:pPr>
            <a:r>
              <a:rPr kumimoji="1" lang="en-US" altLang="zh-CN" sz="2400" b="0" dirty="0">
                <a:latin typeface="华文楷体" panose="02010600040101010101" pitchFamily="2" charset="-122"/>
                <a:ea typeface="华文楷体" panose="02010600040101010101" pitchFamily="2" charset="-122"/>
              </a:rPr>
              <a:t>T</a:t>
            </a:r>
            <a:r>
              <a:rPr kumimoji="1" lang="en-US" altLang="zh-CN" sz="2400" b="0" baseline="-25000" dirty="0">
                <a:latin typeface="华文楷体" panose="02010600040101010101" pitchFamily="2" charset="-122"/>
                <a:ea typeface="华文楷体" panose="02010600040101010101" pitchFamily="2" charset="-122"/>
              </a:rPr>
              <a:t>1</a:t>
            </a:r>
            <a:r>
              <a:rPr kumimoji="1" lang="zh-CN" altLang="en-US" sz="2400" b="0" dirty="0">
                <a:latin typeface="华文楷体" panose="02010600040101010101" pitchFamily="2" charset="-122"/>
                <a:ea typeface="华文楷体" panose="02010600040101010101" pitchFamily="2" charset="-122"/>
              </a:rPr>
              <a:t>、</a:t>
            </a:r>
            <a:r>
              <a:rPr kumimoji="1" lang="en-US" altLang="zh-CN" sz="2400" b="0" dirty="0">
                <a:latin typeface="华文楷体" panose="02010600040101010101" pitchFamily="2" charset="-122"/>
                <a:ea typeface="华文楷体" panose="02010600040101010101" pitchFamily="2" charset="-122"/>
              </a:rPr>
              <a:t>T</a:t>
            </a:r>
            <a:r>
              <a:rPr kumimoji="1" lang="en-US" altLang="zh-CN" sz="2400" b="0" baseline="-25000" dirty="0">
                <a:latin typeface="华文楷体" panose="02010600040101010101" pitchFamily="2" charset="-122"/>
                <a:ea typeface="华文楷体" panose="02010600040101010101" pitchFamily="2" charset="-122"/>
              </a:rPr>
              <a:t>2</a:t>
            </a:r>
            <a:r>
              <a:rPr kumimoji="1" lang="zh-CN" altLang="en-US" sz="2400" b="0" dirty="0">
                <a:latin typeface="华文楷体" panose="02010600040101010101" pitchFamily="2" charset="-122"/>
                <a:ea typeface="华文楷体" panose="02010600040101010101" pitchFamily="2" charset="-122"/>
              </a:rPr>
              <a:t>同时导通，有电流</a:t>
            </a:r>
            <a:r>
              <a:rPr kumimoji="1" lang="en-US" altLang="zh-CN" sz="2400" b="0" i="1" dirty="0" err="1">
                <a:latin typeface="华文楷体" panose="02010600040101010101" pitchFamily="2" charset="-122"/>
                <a:ea typeface="华文楷体" panose="02010600040101010101" pitchFamily="2" charset="-122"/>
              </a:rPr>
              <a:t>i</a:t>
            </a:r>
            <a:r>
              <a:rPr kumimoji="1" lang="en-US" altLang="zh-CN" sz="2400" b="0" baseline="-25000" dirty="0" err="1">
                <a:latin typeface="华文楷体" panose="02010600040101010101" pitchFamily="2" charset="-122"/>
                <a:ea typeface="华文楷体" panose="02010600040101010101" pitchFamily="2" charset="-122"/>
              </a:rPr>
              <a:t>D</a:t>
            </a:r>
            <a:r>
              <a:rPr kumimoji="1" lang="zh-CN" altLang="en-US" sz="2400" b="0" dirty="0">
                <a:latin typeface="华文楷体" panose="02010600040101010101" pitchFamily="2" charset="-122"/>
                <a:ea typeface="华文楷体" panose="02010600040101010101" pitchFamily="2" charset="-122"/>
              </a:rPr>
              <a:t>同时通过，且在</a:t>
            </a:r>
            <a:r>
              <a:rPr kumimoji="1" lang="en-US" altLang="zh-CN" sz="2400" b="0" i="1" dirty="0" err="1">
                <a:latin typeface="华文楷体" panose="02010600040101010101" pitchFamily="2" charset="-122"/>
                <a:ea typeface="华文楷体" panose="02010600040101010101" pitchFamily="2" charset="-122"/>
              </a:rPr>
              <a:t>v</a:t>
            </a:r>
            <a:r>
              <a:rPr kumimoji="1" lang="en-US" altLang="zh-CN" sz="2400" b="0" baseline="-25000" dirty="0" err="1">
                <a:latin typeface="华文楷体" panose="02010600040101010101" pitchFamily="2" charset="-122"/>
                <a:ea typeface="华文楷体" panose="02010600040101010101" pitchFamily="2" charset="-122"/>
              </a:rPr>
              <a:t>I</a:t>
            </a:r>
            <a:r>
              <a:rPr kumimoji="1" lang="zh-CN" altLang="en-US" sz="2400" b="0" dirty="0">
                <a:latin typeface="华文楷体" panose="02010600040101010101" pitchFamily="2" charset="-122"/>
                <a:ea typeface="华文楷体" panose="02010600040101010101" pitchFamily="2" charset="-122"/>
              </a:rPr>
              <a:t>＝</a:t>
            </a:r>
            <a:r>
              <a:rPr kumimoji="1" lang="en-US" altLang="zh-CN" sz="2400" b="0" dirty="0">
                <a:latin typeface="华文楷体" panose="02010600040101010101" pitchFamily="2" charset="-122"/>
                <a:ea typeface="华文楷体" panose="02010600040101010101" pitchFamily="2" charset="-122"/>
              </a:rPr>
              <a:t>V</a:t>
            </a:r>
            <a:r>
              <a:rPr kumimoji="1" lang="en-US" altLang="zh-CN" sz="2400" b="0" baseline="-25000" dirty="0">
                <a:latin typeface="华文楷体" panose="02010600040101010101" pitchFamily="2" charset="-122"/>
                <a:ea typeface="华文楷体" panose="02010600040101010101" pitchFamily="2" charset="-122"/>
              </a:rPr>
              <a:t>DD </a:t>
            </a:r>
            <a:r>
              <a:rPr kumimoji="1" lang="en-US" altLang="zh-CN" sz="2400" b="0" dirty="0">
                <a:latin typeface="华文楷体" panose="02010600040101010101" pitchFamily="2" charset="-122"/>
                <a:ea typeface="华文楷体" panose="02010600040101010101" pitchFamily="2" charset="-122"/>
              </a:rPr>
              <a:t>/ 2</a:t>
            </a:r>
            <a:r>
              <a:rPr kumimoji="1" lang="zh-CN" altLang="en-US" sz="2400" b="0" dirty="0">
                <a:latin typeface="华文楷体" panose="02010600040101010101" pitchFamily="2" charset="-122"/>
                <a:ea typeface="华文楷体" panose="02010600040101010101" pitchFamily="2" charset="-122"/>
              </a:rPr>
              <a:t>附近处，漏极电流最大，故在使用输入电压不应长时间工作在这段，以防由于功耗过大而损坏。</a:t>
            </a:r>
            <a:endParaRPr kumimoji="1" lang="zh-CN" altLang="en-US" sz="2400" b="0" baseline="-25000" dirty="0">
              <a:latin typeface="华文楷体" panose="02010600040101010101" pitchFamily="2" charset="-122"/>
              <a:ea typeface="华文楷体" panose="02010600040101010101" pitchFamily="2" charset="-122"/>
            </a:endParaRPr>
          </a:p>
        </p:txBody>
      </p:sp>
      <p:graphicFrame>
        <p:nvGraphicFramePr>
          <p:cNvPr id="10" name="对象 348169"/>
          <p:cNvGraphicFramePr/>
          <p:nvPr/>
        </p:nvGraphicFramePr>
        <p:xfrm>
          <a:off x="276462" y="1453768"/>
          <a:ext cx="3995738" cy="606425"/>
        </p:xfrm>
        <a:graphic>
          <a:graphicData uri="http://schemas.openxmlformats.org/presentationml/2006/ole">
            <mc:AlternateContent xmlns:mc="http://schemas.openxmlformats.org/markup-compatibility/2006">
              <mc:Choice xmlns:v="urn:schemas-microsoft-com:vml" Requires="v">
                <p:oleObj spid="_x0000_s11372" r:id="rId4" imgW="1841500" imgH="279400" progId="Equation.3">
                  <p:embed/>
                </p:oleObj>
              </mc:Choice>
              <mc:Fallback>
                <p:oleObj r:id="rId4" imgW="1841500" imgH="279400" progId="Equation.3">
                  <p:embed/>
                  <p:pic>
                    <p:nvPicPr>
                      <p:cNvPr id="0" name="对象 34816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462" y="1453768"/>
                        <a:ext cx="3995738"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12" name="Group 8"/>
          <p:cNvGrpSpPr/>
          <p:nvPr/>
        </p:nvGrpSpPr>
        <p:grpSpPr bwMode="auto">
          <a:xfrm>
            <a:off x="4594277" y="3062655"/>
            <a:ext cx="4386430" cy="3823698"/>
            <a:chOff x="2744" y="618"/>
            <a:chExt cx="2858" cy="2785"/>
          </a:xfrm>
        </p:grpSpPr>
        <p:pic>
          <p:nvPicPr>
            <p:cNvPr id="13"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44" y="618"/>
              <a:ext cx="2858" cy="2395"/>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4" name="Rectangle 7"/>
            <p:cNvSpPr>
              <a:spLocks noChangeArrowheads="1"/>
            </p:cNvSpPr>
            <p:nvPr/>
          </p:nvSpPr>
          <p:spPr bwMode="auto">
            <a:xfrm>
              <a:off x="2744" y="3067"/>
              <a:ext cx="2858"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pPr eaLnBrk="1" hangingPunct="1">
                <a:spcBef>
                  <a:spcPct val="0"/>
                </a:spcBef>
              </a:pPr>
              <a:r>
                <a:rPr kumimoji="1" lang="en-US" altLang="zh-CN" sz="2400" b="0" dirty="0">
                  <a:latin typeface="华文楷体" panose="02010600040101010101" pitchFamily="2" charset="-122"/>
                  <a:ea typeface="华文楷体" panose="02010600040101010101" pitchFamily="2" charset="-122"/>
                </a:rPr>
                <a:t>  CMOS</a:t>
              </a:r>
              <a:r>
                <a:rPr kumimoji="1" lang="zh-CN" altLang="en-US" sz="2400" b="0" dirty="0">
                  <a:latin typeface="华文楷体" panose="02010600040101010101" pitchFamily="2" charset="-122"/>
                  <a:ea typeface="华文楷体" panose="02010600040101010101" pitchFamily="2" charset="-122"/>
                </a:rPr>
                <a:t>反相器的电流传输特性</a:t>
              </a:r>
            </a:p>
          </p:txBody>
        </p:sp>
      </p:grpSp>
      <p:graphicFrame>
        <p:nvGraphicFramePr>
          <p:cNvPr id="15" name="Object 27"/>
          <p:cNvGraphicFramePr>
            <a:graphicFrameLocks noChangeAspect="1"/>
          </p:cNvGraphicFramePr>
          <p:nvPr/>
        </p:nvGraphicFramePr>
        <p:xfrm>
          <a:off x="6960690" y="1266333"/>
          <a:ext cx="1905728" cy="2953456"/>
        </p:xfrm>
        <a:graphic>
          <a:graphicData uri="http://schemas.openxmlformats.org/presentationml/2006/ole">
            <mc:AlternateContent xmlns:mc="http://schemas.openxmlformats.org/markup-compatibility/2006">
              <mc:Choice xmlns:v="urn:schemas-microsoft-com:vml" Requires="v">
                <p:oleObj spid="_x0000_s11373" name="Photo Editor 照片" r:id="rId7" imgW="7820025" imgH="12125325" progId="MSPhotoEd.3">
                  <p:embed/>
                </p:oleObj>
              </mc:Choice>
              <mc:Fallback>
                <p:oleObj name="Photo Editor 照片" r:id="rId7" imgW="7820025" imgH="12125325" progId="MSPhotoEd.3">
                  <p:embed/>
                  <p:pic>
                    <p:nvPicPr>
                      <p:cNvPr id="0" name="Object 2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60690" y="1266333"/>
                        <a:ext cx="1905728" cy="2953456"/>
                      </a:xfrm>
                      <a:prstGeom prst="rect">
                        <a:avLst/>
                      </a:prstGeom>
                      <a:noFill/>
                      <a:ln w="57150" cmpd="thickThin">
                        <a:solidFill>
                          <a:srgbClr val="FF0000"/>
                        </a:solidFill>
                      </a:ln>
                      <a:effectLst/>
                    </p:spPr>
                  </p:pic>
                </p:oleObj>
              </mc:Fallback>
            </mc:AlternateContent>
          </a:graphicData>
        </a:graphic>
      </p:graphicFrame>
      <p:sp>
        <p:nvSpPr>
          <p:cNvPr id="16" name="Rectangle 12"/>
          <p:cNvSpPr>
            <a:spLocks noChangeArrowheads="1"/>
          </p:cNvSpPr>
          <p:nvPr/>
        </p:nvSpPr>
        <p:spPr bwMode="auto">
          <a:xfrm>
            <a:off x="3668617" y="88136"/>
            <a:ext cx="5393735"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3.3.2 CMOS</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反相器的电路结构和工作原理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grpId="0" nodeType="clickEffect">
                                  <p:stCondLst>
                                    <p:cond delay="0"/>
                                  </p:stCondLst>
                                  <p:childTnLst>
                                    <p:set>
                                      <p:cBhvr>
                                        <p:cTn id="6" dur="1" fill="hold">
                                          <p:stCondLst>
                                            <p:cond delay="0"/>
                                          </p:stCondLst>
                                        </p:cTn>
                                        <p:tgtEl>
                                          <p:spTgt spid="348162"/>
                                        </p:tgtEl>
                                        <p:attrNameLst>
                                          <p:attrName>style.visibility</p:attrName>
                                        </p:attrNameLst>
                                      </p:cBhvr>
                                      <p:to>
                                        <p:strVal val="visible"/>
                                      </p:to>
                                    </p:set>
                                    <p:anim calcmode="lin" valueType="num">
                                      <p:cBhvr>
                                        <p:cTn id="7" dur="500" fill="hold"/>
                                        <p:tgtEl>
                                          <p:spTgt spid="348162"/>
                                        </p:tgtEl>
                                        <p:attrNameLst>
                                          <p:attrName>ppt_w</p:attrName>
                                        </p:attrNameLst>
                                      </p:cBhvr>
                                      <p:tavLst>
                                        <p:tav tm="0">
                                          <p:val>
                                            <p:strVal val="2/3*#ppt_w"/>
                                          </p:val>
                                        </p:tav>
                                        <p:tav tm="100000">
                                          <p:val>
                                            <p:strVal val="#ppt_w"/>
                                          </p:val>
                                        </p:tav>
                                      </p:tavLst>
                                    </p:anim>
                                    <p:anim calcmode="lin" valueType="num">
                                      <p:cBhvr>
                                        <p:cTn id="8" dur="500" fill="hold"/>
                                        <p:tgtEl>
                                          <p:spTgt spid="348162"/>
                                        </p:tgtEl>
                                        <p:attrNameLst>
                                          <p:attrName>ppt_h</p:attrName>
                                        </p:attrNameLst>
                                      </p:cBhvr>
                                      <p:tavLst>
                                        <p:tav tm="0">
                                          <p:val>
                                            <p:strVal val="2/3*#ppt_h"/>
                                          </p:val>
                                        </p:tav>
                                        <p:tav tm="100000">
                                          <p:val>
                                            <p:strVal val="#ppt_h"/>
                                          </p:val>
                                        </p:tav>
                                      </p:tavLst>
                                    </p:anim>
                                  </p:childTnLst>
                                </p:cTn>
                              </p:par>
                              <p:par>
                                <p:cTn id="9" presetID="9"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dissolve">
                                      <p:cBhvr>
                                        <p:cTn id="11" dur="500"/>
                                        <p:tgtEl>
                                          <p:spTgt spid="10"/>
                                        </p:tgtEl>
                                      </p:cBhvr>
                                    </p:animEffect>
                                  </p:childTnLst>
                                </p:cTn>
                              </p:par>
                              <p:par>
                                <p:cTn id="12" presetID="4" presetClass="entr" presetSubtype="16" fill="hold" grpId="0" nodeType="withEffect">
                                  <p:stCondLst>
                                    <p:cond delay="0"/>
                                  </p:stCondLst>
                                  <p:childTnLst>
                                    <p:set>
                                      <p:cBhvr>
                                        <p:cTn id="13" dur="1" fill="hold">
                                          <p:stCondLst>
                                            <p:cond delay="0"/>
                                          </p:stCondLst>
                                        </p:cTn>
                                        <p:tgtEl>
                                          <p:spTgt spid="348172"/>
                                        </p:tgtEl>
                                        <p:attrNameLst>
                                          <p:attrName>style.visibility</p:attrName>
                                        </p:attrNameLst>
                                      </p:cBhvr>
                                      <p:to>
                                        <p:strVal val="visible"/>
                                      </p:to>
                                    </p:set>
                                    <p:animEffect transition="in" filter="box(in)">
                                      <p:cBhvr>
                                        <p:cTn id="14" dur="500"/>
                                        <p:tgtEl>
                                          <p:spTgt spid="348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62" grpId="0"/>
      <p:bldP spid="34817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7" name="Rectangle 5"/>
          <p:cNvSpPr>
            <a:spLocks noGrp="1" noChangeArrowheads="1"/>
          </p:cNvSpPr>
          <p:nvPr>
            <p:ph type="title"/>
          </p:nvPr>
        </p:nvSpPr>
        <p:spPr>
          <a:xfrm>
            <a:off x="514942" y="1463040"/>
            <a:ext cx="3153675" cy="179688"/>
          </a:xfrm>
        </p:spPr>
        <p:txBody>
          <a:bodyPr>
            <a:noAutofit/>
          </a:bodyPr>
          <a:lstStyle/>
          <a:p>
            <a:r>
              <a:rPr lang="zh-CN" altLang="en-US" sz="2400" b="1" dirty="0">
                <a:latin typeface="华文楷体" panose="02010600040101010101" pitchFamily="2" charset="-122"/>
                <a:ea typeface="华文楷体" panose="02010600040101010101" pitchFamily="2" charset="-122"/>
              </a:rPr>
              <a:t>电压传输特性特点</a:t>
            </a:r>
          </a:p>
        </p:txBody>
      </p:sp>
      <p:sp>
        <p:nvSpPr>
          <p:cNvPr id="341006" name="Rectangle 14"/>
          <p:cNvSpPr>
            <a:spLocks noChangeArrowheads="1"/>
          </p:cNvSpPr>
          <p:nvPr/>
        </p:nvSpPr>
        <p:spPr bwMode="auto">
          <a:xfrm>
            <a:off x="330835" y="1964353"/>
            <a:ext cx="8096885"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pPr marL="457200" indent="-457200" algn="just" eaLnBrk="1" hangingPunct="1">
              <a:spcBef>
                <a:spcPct val="0"/>
              </a:spcBef>
              <a:buAutoNum type="arabicPeriod"/>
            </a:pPr>
            <a:r>
              <a:rPr kumimoji="1" lang="zh-CN" altLang="en-US" sz="2400" dirty="0">
                <a:latin typeface="华文楷体" panose="02010600040101010101" pitchFamily="2" charset="-122"/>
                <a:ea typeface="华文楷体" panose="02010600040101010101" pitchFamily="2" charset="-122"/>
              </a:rPr>
              <a:t>静态功耗低：</a:t>
            </a:r>
            <a:r>
              <a:rPr kumimoji="1" lang="en-US" altLang="zh-CN" sz="2400" b="0" dirty="0">
                <a:latin typeface="华文楷体" panose="02010600040101010101" pitchFamily="2" charset="-122"/>
                <a:ea typeface="华文楷体" panose="02010600040101010101" pitchFamily="2" charset="-122"/>
              </a:rPr>
              <a:t>CMOS</a:t>
            </a:r>
            <a:r>
              <a:rPr kumimoji="1" lang="zh-CN" altLang="en-US" sz="2400" b="0" dirty="0">
                <a:latin typeface="华文楷体" panose="02010600040101010101" pitchFamily="2" charset="-122"/>
                <a:ea typeface="华文楷体" panose="02010600040101010101" pitchFamily="2" charset="-122"/>
              </a:rPr>
              <a:t>反相器中，无论输入低电平还是高电平，</a:t>
            </a:r>
            <a:r>
              <a:rPr kumimoji="1" lang="en-US" altLang="zh-CN" sz="2400" b="0" dirty="0">
                <a:latin typeface="华文楷体" panose="02010600040101010101" pitchFamily="2" charset="-122"/>
                <a:ea typeface="华文楷体" panose="02010600040101010101" pitchFamily="2" charset="-122"/>
              </a:rPr>
              <a:t>T</a:t>
            </a:r>
            <a:r>
              <a:rPr kumimoji="1" lang="en-US" altLang="zh-CN" sz="2400" b="0" baseline="-25000" dirty="0">
                <a:latin typeface="华文楷体" panose="02010600040101010101" pitchFamily="2" charset="-122"/>
                <a:ea typeface="华文楷体" panose="02010600040101010101" pitchFamily="2" charset="-122"/>
              </a:rPr>
              <a:t>N</a:t>
            </a:r>
            <a:r>
              <a:rPr kumimoji="1" lang="zh-CN" altLang="en-US" sz="2400" b="0" dirty="0">
                <a:latin typeface="华文楷体" panose="02010600040101010101" pitchFamily="2" charset="-122"/>
                <a:ea typeface="华文楷体" panose="02010600040101010101" pitchFamily="2" charset="-122"/>
              </a:rPr>
              <a:t>、</a:t>
            </a:r>
            <a:r>
              <a:rPr kumimoji="1" lang="en-US" altLang="zh-CN" sz="2400" b="0" dirty="0">
                <a:latin typeface="华文楷体" panose="02010600040101010101" pitchFamily="2" charset="-122"/>
                <a:ea typeface="华文楷体" panose="02010600040101010101" pitchFamily="2" charset="-122"/>
              </a:rPr>
              <a:t>T</a:t>
            </a:r>
            <a:r>
              <a:rPr kumimoji="1" lang="en-US" altLang="zh-CN" sz="2400" b="0" baseline="-25000" dirty="0">
                <a:latin typeface="华文楷体" panose="02010600040101010101" pitchFamily="2" charset="-122"/>
                <a:ea typeface="华文楷体" panose="02010600040101010101" pitchFamily="2" charset="-122"/>
              </a:rPr>
              <a:t>P</a:t>
            </a:r>
            <a:r>
              <a:rPr kumimoji="1" lang="zh-CN" altLang="en-US" sz="2400" b="0" dirty="0">
                <a:latin typeface="华文楷体" panose="02010600040101010101" pitchFamily="2" charset="-122"/>
                <a:ea typeface="华文楷体" panose="02010600040101010101" pitchFamily="2" charset="-122"/>
              </a:rPr>
              <a:t>中总有一管截止，所以其静态功耗极低</a:t>
            </a:r>
            <a:r>
              <a:rPr kumimoji="1" lang="en-US" altLang="zh-CN" sz="2400" b="0" dirty="0">
                <a:latin typeface="华文楷体" panose="02010600040101010101" pitchFamily="2" charset="-122"/>
                <a:ea typeface="华文楷体" panose="02010600040101010101" pitchFamily="2" charset="-122"/>
              </a:rPr>
              <a:t>(µA)</a:t>
            </a:r>
            <a:r>
              <a:rPr kumimoji="1" lang="zh-CN" altLang="en-US" sz="2400" b="0" dirty="0">
                <a:latin typeface="华文楷体" panose="02010600040101010101" pitchFamily="2" charset="-122"/>
                <a:ea typeface="华文楷体" panose="02010600040101010101" pitchFamily="2" charset="-122"/>
              </a:rPr>
              <a:t>，有微功耗电路之称。</a:t>
            </a:r>
            <a:endParaRPr kumimoji="1" lang="en-US" altLang="zh-CN" sz="2400" b="0" dirty="0">
              <a:latin typeface="华文楷体" panose="02010600040101010101" pitchFamily="2" charset="-122"/>
              <a:ea typeface="华文楷体" panose="02010600040101010101" pitchFamily="2" charset="-122"/>
            </a:endParaRPr>
          </a:p>
          <a:p>
            <a:pPr marL="457200" indent="-457200" algn="just">
              <a:spcBef>
                <a:spcPct val="0"/>
              </a:spcBef>
              <a:buFontTx/>
              <a:buAutoNum type="arabicPeriod"/>
            </a:pPr>
            <a:r>
              <a:rPr kumimoji="1" lang="zh-CN" altLang="en-US" sz="2400" dirty="0">
                <a:latin typeface="华文楷体" panose="02010600040101010101" pitchFamily="2" charset="-122"/>
                <a:ea typeface="华文楷体" panose="02010600040101010101" pitchFamily="2" charset="-122"/>
              </a:rPr>
              <a:t>工作速度快：</a:t>
            </a:r>
            <a:r>
              <a:rPr kumimoji="1" lang="en-US" altLang="zh-CN" sz="2400" b="0" dirty="0">
                <a:latin typeface="华文楷体" panose="02010600040101010101" pitchFamily="2" charset="-122"/>
                <a:ea typeface="华文楷体" panose="02010600040101010101" pitchFamily="2" charset="-122"/>
              </a:rPr>
              <a:t>CMOS</a:t>
            </a:r>
            <a:r>
              <a:rPr kumimoji="1" lang="zh-CN" altLang="en-US" sz="2400" b="0" dirty="0">
                <a:latin typeface="华文楷体" panose="02010600040101010101" pitchFamily="2" charset="-122"/>
                <a:ea typeface="华文楷体" panose="02010600040101010101" pitchFamily="2" charset="-122"/>
              </a:rPr>
              <a:t>总有一管导通，且一旦导通，导通电阻较小，为低阻回路，所以带容性负载时，充放电速度很快，</a:t>
            </a:r>
            <a:r>
              <a:rPr kumimoji="1" lang="en-US" altLang="zh-CN" sz="2400" b="0" dirty="0">
                <a:latin typeface="华文楷体" panose="02010600040101010101" pitchFamily="2" charset="-122"/>
                <a:ea typeface="华文楷体" panose="02010600040101010101" pitchFamily="2" charset="-122"/>
              </a:rPr>
              <a:t>CMOS</a:t>
            </a:r>
            <a:r>
              <a:rPr kumimoji="1" lang="zh-CN" altLang="en-US" sz="2400" b="0" dirty="0">
                <a:latin typeface="华文楷体" panose="02010600040101010101" pitchFamily="2" charset="-122"/>
                <a:ea typeface="华文楷体" panose="02010600040101010101" pitchFamily="2" charset="-122"/>
              </a:rPr>
              <a:t>反相器</a:t>
            </a:r>
            <a:r>
              <a:rPr kumimoji="1" lang="en-US" altLang="zh-CN" sz="2400" b="0" dirty="0" err="1">
                <a:latin typeface="华文楷体" panose="02010600040101010101" pitchFamily="2" charset="-122"/>
                <a:ea typeface="华文楷体" panose="02010600040101010101" pitchFamily="2" charset="-122"/>
              </a:rPr>
              <a:t>t</a:t>
            </a:r>
            <a:r>
              <a:rPr kumimoji="1" lang="en-US" altLang="zh-CN" sz="2400" b="0" baseline="-25000" dirty="0" err="1">
                <a:latin typeface="华文楷体" panose="02010600040101010101" pitchFamily="2" charset="-122"/>
                <a:ea typeface="华文楷体" panose="02010600040101010101" pitchFamily="2" charset="-122"/>
              </a:rPr>
              <a:t>pd</a:t>
            </a:r>
            <a:r>
              <a:rPr kumimoji="1" lang="zh-CN" altLang="en-US" sz="2400" b="0" dirty="0">
                <a:latin typeface="华文楷体" panose="02010600040101010101" pitchFamily="2" charset="-122"/>
                <a:ea typeface="华文楷体" panose="02010600040101010101" pitchFamily="2" charset="-122"/>
              </a:rPr>
              <a:t>（平均传输延迟时间）约等于</a:t>
            </a:r>
            <a:r>
              <a:rPr kumimoji="1" lang="en-US" altLang="zh-CN" sz="2400" b="0" dirty="0">
                <a:latin typeface="华文楷体" panose="02010600040101010101" pitchFamily="2" charset="-122"/>
                <a:ea typeface="华文楷体" panose="02010600040101010101" pitchFamily="2" charset="-122"/>
              </a:rPr>
              <a:t>10ns</a:t>
            </a:r>
            <a:r>
              <a:rPr kumimoji="1" lang="zh-CN" altLang="en-US" sz="2400" b="0" dirty="0">
                <a:latin typeface="华文楷体" panose="02010600040101010101" pitchFamily="2" charset="-122"/>
                <a:ea typeface="华文楷体" panose="02010600040101010101" pitchFamily="2" charset="-122"/>
              </a:rPr>
              <a:t>。</a:t>
            </a:r>
            <a:endParaRPr kumimoji="1" lang="en-US" altLang="zh-CN" sz="2400" b="0" dirty="0">
              <a:latin typeface="华文楷体" panose="02010600040101010101" pitchFamily="2" charset="-122"/>
              <a:ea typeface="华文楷体" panose="02010600040101010101" pitchFamily="2" charset="-122"/>
            </a:endParaRPr>
          </a:p>
          <a:p>
            <a:pPr marL="457200" indent="-457200" algn="just">
              <a:spcBef>
                <a:spcPct val="0"/>
              </a:spcBef>
              <a:buAutoNum type="arabicPeriod"/>
            </a:pPr>
            <a:r>
              <a:rPr kumimoji="1" lang="zh-CN" altLang="en-US" sz="2400" dirty="0">
                <a:latin typeface="华文楷体" panose="02010600040101010101" pitchFamily="2" charset="-122"/>
                <a:ea typeface="华文楷体" panose="02010600040101010101" pitchFamily="2" charset="-122"/>
              </a:rPr>
              <a:t>噪声容限高：</a:t>
            </a:r>
            <a:endParaRPr kumimoji="1" lang="en-US" altLang="zh-CN" sz="2400" b="0" dirty="0">
              <a:latin typeface="华文楷体" panose="02010600040101010101" pitchFamily="2" charset="-122"/>
              <a:ea typeface="华文楷体" panose="02010600040101010101" pitchFamily="2" charset="-122"/>
            </a:endParaRPr>
          </a:p>
        </p:txBody>
      </p:sp>
      <p:sp>
        <p:nvSpPr>
          <p:cNvPr id="5" name="Rectangle 12"/>
          <p:cNvSpPr>
            <a:spLocks noChangeArrowheads="1"/>
          </p:cNvSpPr>
          <p:nvPr/>
        </p:nvSpPr>
        <p:spPr bwMode="auto">
          <a:xfrm>
            <a:off x="3668617" y="88136"/>
            <a:ext cx="5393735"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3.3.2 CMOS</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反相器的电路结构和工作原理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grpId="0" nodeType="clickEffect">
                                  <p:stCondLst>
                                    <p:cond delay="0"/>
                                  </p:stCondLst>
                                  <p:childTnLst>
                                    <p:set>
                                      <p:cBhvr>
                                        <p:cTn id="6" dur="1" fill="hold">
                                          <p:stCondLst>
                                            <p:cond delay="0"/>
                                          </p:stCondLst>
                                        </p:cTn>
                                        <p:tgtEl>
                                          <p:spTgt spid="340997"/>
                                        </p:tgtEl>
                                        <p:attrNameLst>
                                          <p:attrName>style.visibility</p:attrName>
                                        </p:attrNameLst>
                                      </p:cBhvr>
                                      <p:to>
                                        <p:strVal val="visible"/>
                                      </p:to>
                                    </p:set>
                                    <p:anim calcmode="lin" valueType="num">
                                      <p:cBhvr>
                                        <p:cTn id="7" dur="500" fill="hold"/>
                                        <p:tgtEl>
                                          <p:spTgt spid="340997"/>
                                        </p:tgtEl>
                                        <p:attrNameLst>
                                          <p:attrName>ppt_w</p:attrName>
                                        </p:attrNameLst>
                                      </p:cBhvr>
                                      <p:tavLst>
                                        <p:tav tm="0">
                                          <p:val>
                                            <p:strVal val="2/3*#ppt_w"/>
                                          </p:val>
                                        </p:tav>
                                        <p:tav tm="100000">
                                          <p:val>
                                            <p:strVal val="#ppt_w"/>
                                          </p:val>
                                        </p:tav>
                                      </p:tavLst>
                                    </p:anim>
                                    <p:anim calcmode="lin" valueType="num">
                                      <p:cBhvr>
                                        <p:cTn id="8" dur="500" fill="hold"/>
                                        <p:tgtEl>
                                          <p:spTgt spid="340997"/>
                                        </p:tgtEl>
                                        <p:attrNameLst>
                                          <p:attrName>ppt_h</p:attrName>
                                        </p:attrNameLst>
                                      </p:cBhvr>
                                      <p:tavLst>
                                        <p:tav tm="0">
                                          <p:val>
                                            <p:strVal val="2/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41006">
                                            <p:txEl>
                                              <p:pRg st="0" end="0"/>
                                            </p:txEl>
                                          </p:spTgt>
                                        </p:tgtEl>
                                        <p:attrNameLst>
                                          <p:attrName>style.visibility</p:attrName>
                                        </p:attrNameLst>
                                      </p:cBhvr>
                                      <p:to>
                                        <p:strVal val="visible"/>
                                      </p:to>
                                    </p:set>
                                    <p:animEffect transition="in" filter="fade">
                                      <p:cBhvr>
                                        <p:cTn id="13" dur="500"/>
                                        <p:tgtEl>
                                          <p:spTgt spid="341006">
                                            <p:txEl>
                                              <p:pRg st="0" end="0"/>
                                            </p:txEl>
                                          </p:spTgt>
                                        </p:tgtEl>
                                      </p:cBhvr>
                                    </p:animEffect>
                                    <p:anim calcmode="lin" valueType="num">
                                      <p:cBhvr>
                                        <p:cTn id="14" dur="500" fill="hold"/>
                                        <p:tgtEl>
                                          <p:spTgt spid="341006">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34100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41006">
                                            <p:txEl>
                                              <p:pRg st="1" end="1"/>
                                            </p:txEl>
                                          </p:spTgt>
                                        </p:tgtEl>
                                        <p:attrNameLst>
                                          <p:attrName>style.visibility</p:attrName>
                                        </p:attrNameLst>
                                      </p:cBhvr>
                                      <p:to>
                                        <p:strVal val="visible"/>
                                      </p:to>
                                    </p:set>
                                    <p:animEffect transition="in" filter="fade">
                                      <p:cBhvr>
                                        <p:cTn id="20" dur="500"/>
                                        <p:tgtEl>
                                          <p:spTgt spid="341006">
                                            <p:txEl>
                                              <p:pRg st="1" end="1"/>
                                            </p:txEl>
                                          </p:spTgt>
                                        </p:tgtEl>
                                      </p:cBhvr>
                                    </p:animEffect>
                                    <p:anim calcmode="lin" valueType="num">
                                      <p:cBhvr>
                                        <p:cTn id="21" dur="500" fill="hold"/>
                                        <p:tgtEl>
                                          <p:spTgt spid="341006">
                                            <p:txEl>
                                              <p:pRg st="1" end="1"/>
                                            </p:txEl>
                                          </p:spTgt>
                                        </p:tgtEl>
                                        <p:attrNameLst>
                                          <p:attrName>ppt_x</p:attrName>
                                        </p:attrNameLst>
                                      </p:cBhvr>
                                      <p:tavLst>
                                        <p:tav tm="0">
                                          <p:val>
                                            <p:strVal val="#ppt_x"/>
                                          </p:val>
                                        </p:tav>
                                        <p:tav tm="100000">
                                          <p:val>
                                            <p:strVal val="#ppt_x"/>
                                          </p:val>
                                        </p:tav>
                                      </p:tavLst>
                                    </p:anim>
                                    <p:anim calcmode="lin" valueType="num">
                                      <p:cBhvr>
                                        <p:cTn id="22" dur="500" fill="hold"/>
                                        <p:tgtEl>
                                          <p:spTgt spid="34100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41006">
                                            <p:txEl>
                                              <p:pRg st="2" end="2"/>
                                            </p:txEl>
                                          </p:spTgt>
                                        </p:tgtEl>
                                        <p:attrNameLst>
                                          <p:attrName>style.visibility</p:attrName>
                                        </p:attrNameLst>
                                      </p:cBhvr>
                                      <p:to>
                                        <p:strVal val="visible"/>
                                      </p:to>
                                    </p:set>
                                    <p:animEffect transition="in" filter="fade">
                                      <p:cBhvr>
                                        <p:cTn id="27" dur="500"/>
                                        <p:tgtEl>
                                          <p:spTgt spid="341006">
                                            <p:txEl>
                                              <p:pRg st="2" end="2"/>
                                            </p:txEl>
                                          </p:spTgt>
                                        </p:tgtEl>
                                      </p:cBhvr>
                                    </p:animEffect>
                                    <p:anim calcmode="lin" valueType="num">
                                      <p:cBhvr>
                                        <p:cTn id="28" dur="500" fill="hold"/>
                                        <p:tgtEl>
                                          <p:spTgt spid="341006">
                                            <p:txEl>
                                              <p:pRg st="2" end="2"/>
                                            </p:txEl>
                                          </p:spTgt>
                                        </p:tgtEl>
                                        <p:attrNameLst>
                                          <p:attrName>ppt_x</p:attrName>
                                        </p:attrNameLst>
                                      </p:cBhvr>
                                      <p:tavLst>
                                        <p:tav tm="0">
                                          <p:val>
                                            <p:strVal val="#ppt_x"/>
                                          </p:val>
                                        </p:tav>
                                        <p:tav tm="100000">
                                          <p:val>
                                            <p:strVal val="#ppt_x"/>
                                          </p:val>
                                        </p:tav>
                                      </p:tavLst>
                                    </p:anim>
                                    <p:anim calcmode="lin" valueType="num">
                                      <p:cBhvr>
                                        <p:cTn id="29" dur="500" fill="hold"/>
                                        <p:tgtEl>
                                          <p:spTgt spid="34100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99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93" name="Text Box 9"/>
          <p:cNvSpPr txBox="1">
            <a:spLocks noChangeArrowheads="1"/>
          </p:cNvSpPr>
          <p:nvPr/>
        </p:nvSpPr>
        <p:spPr bwMode="auto">
          <a:xfrm>
            <a:off x="136733" y="2187179"/>
            <a:ext cx="465077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pPr eaLnBrk="1" hangingPunct="1"/>
            <a:r>
              <a:rPr lang="en-US" altLang="zh-CN" sz="2400" b="0" dirty="0">
                <a:latin typeface="华文楷体" panose="02010600040101010101" pitchFamily="2" charset="-122"/>
                <a:ea typeface="华文楷体" panose="02010600040101010101" pitchFamily="2" charset="-122"/>
              </a:rPr>
              <a:t>        </a:t>
            </a:r>
            <a:r>
              <a:rPr lang="zh-CN" altLang="en-US" sz="2400" b="0" dirty="0">
                <a:latin typeface="华文楷体" panose="02010600040101010101" pitchFamily="2" charset="-122"/>
                <a:ea typeface="华文楷体" panose="02010600040101010101" pitchFamily="2" charset="-122"/>
              </a:rPr>
              <a:t>由右</a:t>
            </a:r>
            <a:r>
              <a:rPr kumimoji="1" lang="zh-CN" altLang="en-US" sz="2400" b="0" dirty="0">
                <a:latin typeface="华文楷体" panose="02010600040101010101" pitchFamily="2" charset="-122"/>
                <a:ea typeface="华文楷体" panose="02010600040101010101" pitchFamily="2" charset="-122"/>
              </a:rPr>
              <a:t>图</a:t>
            </a:r>
            <a:r>
              <a:rPr kumimoji="1" lang="en-US" altLang="zh-CN" sz="2400" b="0" dirty="0">
                <a:latin typeface="华文楷体" panose="02010600040101010101" pitchFamily="2" charset="-122"/>
                <a:ea typeface="华文楷体" panose="02010600040101010101" pitchFamily="2" charset="-122"/>
              </a:rPr>
              <a:t>CMOS</a:t>
            </a:r>
            <a:r>
              <a:rPr kumimoji="1" lang="zh-CN" altLang="en-US" sz="2400" b="0" dirty="0">
                <a:latin typeface="华文楷体" panose="02010600040101010101" pitchFamily="2" charset="-122"/>
                <a:ea typeface="华文楷体" panose="02010600040101010101" pitchFamily="2" charset="-122"/>
              </a:rPr>
              <a:t>反相器的电压传输特性可知，在输入电压</a:t>
            </a:r>
            <a:r>
              <a:rPr kumimoji="1" lang="en-US" altLang="zh-CN" sz="2400" b="0" i="1" dirty="0" err="1">
                <a:latin typeface="华文楷体" panose="02010600040101010101" pitchFamily="2" charset="-122"/>
                <a:ea typeface="华文楷体" panose="02010600040101010101" pitchFamily="2" charset="-122"/>
              </a:rPr>
              <a:t>v</a:t>
            </a:r>
            <a:r>
              <a:rPr kumimoji="1" lang="en-US" altLang="zh-CN" sz="2400" b="0" baseline="-25000" dirty="0" err="1">
                <a:latin typeface="华文楷体" panose="02010600040101010101" pitchFamily="2" charset="-122"/>
                <a:ea typeface="华文楷体" panose="02010600040101010101" pitchFamily="2" charset="-122"/>
              </a:rPr>
              <a:t>I</a:t>
            </a:r>
            <a:r>
              <a:rPr kumimoji="1" lang="zh-CN" altLang="en-US" sz="2400" b="0" dirty="0">
                <a:latin typeface="华文楷体" panose="02010600040101010101" pitchFamily="2" charset="-122"/>
                <a:ea typeface="华文楷体" panose="02010600040101010101" pitchFamily="2" charset="-122"/>
              </a:rPr>
              <a:t>偏离正常低电平或高电平时，输出电压</a:t>
            </a:r>
            <a:r>
              <a:rPr kumimoji="1" lang="en-US" altLang="zh-CN" sz="2400" b="0" i="1" dirty="0" err="1">
                <a:latin typeface="华文楷体" panose="02010600040101010101" pitchFamily="2" charset="-122"/>
                <a:ea typeface="华文楷体" panose="02010600040101010101" pitchFamily="2" charset="-122"/>
              </a:rPr>
              <a:t>v</a:t>
            </a:r>
            <a:r>
              <a:rPr kumimoji="1" lang="en-US" altLang="zh-CN" sz="2400" b="0" baseline="-25000" dirty="0" err="1">
                <a:latin typeface="华文楷体" panose="02010600040101010101" pitchFamily="2" charset="-122"/>
                <a:ea typeface="华文楷体" panose="02010600040101010101" pitchFamily="2" charset="-122"/>
              </a:rPr>
              <a:t>o</a:t>
            </a:r>
            <a:r>
              <a:rPr kumimoji="1" lang="zh-CN" altLang="en-US" sz="2400" b="0" dirty="0">
                <a:latin typeface="华文楷体" panose="02010600040101010101" pitchFamily="2" charset="-122"/>
                <a:ea typeface="华文楷体" panose="02010600040101010101" pitchFamily="2" charset="-122"/>
              </a:rPr>
              <a:t>并不随之马上改变，允许输入电压有一定的变化范围。</a:t>
            </a:r>
            <a:endParaRPr kumimoji="1" lang="zh-CN" altLang="en-US" sz="2400" b="0" baseline="-25000" dirty="0">
              <a:latin typeface="华文楷体" panose="02010600040101010101" pitchFamily="2" charset="-122"/>
              <a:ea typeface="华文楷体" panose="02010600040101010101" pitchFamily="2" charset="-122"/>
            </a:endParaRPr>
          </a:p>
        </p:txBody>
      </p:sp>
      <p:sp>
        <p:nvSpPr>
          <p:cNvPr id="349194" name="Rectangle 10"/>
          <p:cNvSpPr>
            <a:spLocks noChangeArrowheads="1"/>
          </p:cNvSpPr>
          <p:nvPr/>
        </p:nvSpPr>
        <p:spPr bwMode="auto">
          <a:xfrm>
            <a:off x="217629" y="4455319"/>
            <a:ext cx="4191085"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defRPr/>
            </a:pPr>
            <a:r>
              <a:rPr lang="zh-CN" altLang="en-US" sz="2400" u="sng" dirty="0">
                <a:effectLst>
                  <a:outerShdw blurRad="38100" dist="38100" dir="2700000" algn="tl">
                    <a:srgbClr val="C0C0C0"/>
                  </a:outerShdw>
                </a:effectLst>
                <a:latin typeface="华文楷体" panose="02010600040101010101" pitchFamily="2" charset="-122"/>
                <a:ea typeface="华文楷体" panose="02010600040101010101" pitchFamily="2" charset="-122"/>
              </a:rPr>
              <a:t>输入端噪声容限：</a:t>
            </a:r>
            <a:r>
              <a:rPr lang="zh-CN" altLang="en-US" sz="2400" dirty="0">
                <a:latin typeface="华文楷体" panose="02010600040101010101" pitchFamily="2" charset="-122"/>
                <a:ea typeface="华文楷体" panose="02010600040101010101" pitchFamily="2" charset="-122"/>
              </a:rPr>
              <a:t>是指在保证输出高、低电平基本不变（不超过规定范围）时，允许输入信号高、低电平的波动范围</a:t>
            </a:r>
            <a:endParaRPr lang="zh-CN" altLang="en-US" sz="2400" u="sng" dirty="0">
              <a:latin typeface="华文楷体" panose="02010600040101010101" pitchFamily="2" charset="-122"/>
              <a:ea typeface="华文楷体" panose="02010600040101010101" pitchFamily="2" charset="-122"/>
            </a:endParaRPr>
          </a:p>
        </p:txBody>
      </p:sp>
      <p:sp>
        <p:nvSpPr>
          <p:cNvPr id="349195" name="Text Box 11"/>
          <p:cNvSpPr txBox="1">
            <a:spLocks noChangeArrowheads="1"/>
          </p:cNvSpPr>
          <p:nvPr/>
        </p:nvSpPr>
        <p:spPr bwMode="auto">
          <a:xfrm>
            <a:off x="217629" y="1771681"/>
            <a:ext cx="11882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pPr eaLnBrk="1" hangingPunct="1"/>
            <a:r>
              <a:rPr lang="zh-CN" altLang="en-US" sz="2400" b="0" dirty="0">
                <a:latin typeface="华文楷体" panose="02010600040101010101" pitchFamily="2" charset="-122"/>
                <a:ea typeface="华文楷体" panose="02010600040101010101" pitchFamily="2" charset="-122"/>
              </a:rPr>
              <a:t>定义：</a:t>
            </a:r>
          </a:p>
        </p:txBody>
      </p:sp>
      <p:grpSp>
        <p:nvGrpSpPr>
          <p:cNvPr id="12" name="Group 26"/>
          <p:cNvGrpSpPr/>
          <p:nvPr/>
        </p:nvGrpSpPr>
        <p:grpSpPr bwMode="auto">
          <a:xfrm>
            <a:off x="4229100" y="2416629"/>
            <a:ext cx="4833252" cy="5009348"/>
            <a:chOff x="2789" y="618"/>
            <a:chExt cx="2835" cy="3102"/>
          </a:xfrm>
        </p:grpSpPr>
        <p:pic>
          <p:nvPicPr>
            <p:cNvPr id="13" name="Picture 23"/>
            <p:cNvPicPr>
              <a:picLocks noChangeAspect="1" noChangeArrowheads="1"/>
            </p:cNvPicPr>
            <p:nvPr/>
          </p:nvPicPr>
          <p:blipFill>
            <a:blip r:embed="rId4" cstate="print">
              <a:extLst>
                <a:ext uri="{28A0092B-C50C-407E-A947-70E740481C1C}">
                  <a14:useLocalDpi xmlns:a14="http://schemas.microsoft.com/office/drawing/2010/main" val="0"/>
                </a:ext>
              </a:extLst>
            </a:blip>
            <a:srcRect l="7431" t="4375" r="5553" b="1875"/>
            <a:stretch>
              <a:fillRect/>
            </a:stretch>
          </p:blipFill>
          <p:spPr bwMode="auto">
            <a:xfrm>
              <a:off x="2971" y="618"/>
              <a:ext cx="2585" cy="2366"/>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4" name="Rectangle 24"/>
            <p:cNvSpPr>
              <a:spLocks noChangeArrowheads="1"/>
            </p:cNvSpPr>
            <p:nvPr/>
          </p:nvSpPr>
          <p:spPr bwMode="auto">
            <a:xfrm>
              <a:off x="2789" y="3022"/>
              <a:ext cx="2835" cy="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pPr algn="ctr" eaLnBrk="1" hangingPunct="1">
                <a:spcBef>
                  <a:spcPct val="0"/>
                </a:spcBef>
              </a:pPr>
              <a:r>
                <a:rPr kumimoji="1" lang="en-US" altLang="zh-CN" sz="2400" b="0" dirty="0">
                  <a:latin typeface="华文楷体" panose="02010600040101010101" pitchFamily="2" charset="-122"/>
                  <a:ea typeface="华文楷体" panose="02010600040101010101" pitchFamily="2" charset="-122"/>
                </a:rPr>
                <a:t>CMOS</a:t>
              </a:r>
              <a:r>
                <a:rPr kumimoji="1" lang="zh-CN" altLang="en-US" sz="2400" b="0" dirty="0">
                  <a:latin typeface="华文楷体" panose="02010600040101010101" pitchFamily="2" charset="-122"/>
                  <a:ea typeface="华文楷体" panose="02010600040101010101" pitchFamily="2" charset="-122"/>
                </a:rPr>
                <a:t>反相器的电压传输特性</a:t>
              </a:r>
            </a:p>
          </p:txBody>
        </p:sp>
      </p:grpSp>
      <p:graphicFrame>
        <p:nvGraphicFramePr>
          <p:cNvPr id="15" name="Object 27"/>
          <p:cNvGraphicFramePr>
            <a:graphicFrameLocks noChangeAspect="1"/>
          </p:cNvGraphicFramePr>
          <p:nvPr/>
        </p:nvGraphicFramePr>
        <p:xfrm>
          <a:off x="6944360" y="1054056"/>
          <a:ext cx="1905728" cy="2953456"/>
        </p:xfrm>
        <a:graphic>
          <a:graphicData uri="http://schemas.openxmlformats.org/presentationml/2006/ole">
            <mc:AlternateContent xmlns:mc="http://schemas.openxmlformats.org/markup-compatibility/2006">
              <mc:Choice xmlns:v="urn:schemas-microsoft-com:vml" Requires="v">
                <p:oleObj spid="_x0000_s12344" name="Photo Editor 照片" r:id="rId5" imgW="7820025" imgH="12125325" progId="MSPhotoEd.3">
                  <p:embed/>
                </p:oleObj>
              </mc:Choice>
              <mc:Fallback>
                <p:oleObj name="Photo Editor 照片" r:id="rId5" imgW="7820025" imgH="12125325" progId="MSPhotoEd.3">
                  <p:embed/>
                  <p:pic>
                    <p:nvPicPr>
                      <p:cNvPr id="0" name="Object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4360" y="1054056"/>
                        <a:ext cx="1905728" cy="2953456"/>
                      </a:xfrm>
                      <a:prstGeom prst="rect">
                        <a:avLst/>
                      </a:prstGeom>
                      <a:noFill/>
                      <a:ln w="57150" cmpd="thickThin">
                        <a:solidFill>
                          <a:srgbClr val="FF0000"/>
                        </a:solidFill>
                      </a:ln>
                      <a:effectLst/>
                    </p:spPr>
                  </p:pic>
                </p:oleObj>
              </mc:Fallback>
            </mc:AlternateContent>
          </a:graphicData>
        </a:graphic>
      </p:graphicFrame>
      <p:sp>
        <p:nvSpPr>
          <p:cNvPr id="16" name="Rectangle 12"/>
          <p:cNvSpPr>
            <a:spLocks noChangeArrowheads="1"/>
          </p:cNvSpPr>
          <p:nvPr/>
        </p:nvSpPr>
        <p:spPr bwMode="auto">
          <a:xfrm>
            <a:off x="3668617" y="88136"/>
            <a:ext cx="5393735"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3.3.2 CMOS</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反相器的电路结构和工作原理</a:t>
            </a:r>
          </a:p>
        </p:txBody>
      </p:sp>
      <p:sp>
        <p:nvSpPr>
          <p:cNvPr id="17" name="Text Box 5"/>
          <p:cNvSpPr txBox="1">
            <a:spLocks noChangeArrowheads="1"/>
          </p:cNvSpPr>
          <p:nvPr/>
        </p:nvSpPr>
        <p:spPr bwMode="auto">
          <a:xfrm>
            <a:off x="217629" y="1049958"/>
            <a:ext cx="341339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r>
              <a:rPr lang="en-US" altLang="zh-CN" b="0" u="sng" dirty="0">
                <a:ea typeface="楷体" panose="02010609060101010101" pitchFamily="49" charset="-122"/>
                <a:cs typeface="Times New Roman" panose="02020603050405020304" pitchFamily="18" charset="0"/>
              </a:rPr>
              <a:t>3. </a:t>
            </a:r>
            <a:r>
              <a:rPr lang="zh-CN" altLang="en-US" b="0" u="sng" dirty="0">
                <a:ea typeface="楷体" panose="02010609060101010101" pitchFamily="49" charset="-122"/>
                <a:cs typeface="Times New Roman" panose="02020603050405020304" pitchFamily="18" charset="0"/>
              </a:rPr>
              <a:t>输入端噪声容限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49195"/>
                                        </p:tgtEl>
                                        <p:attrNameLst>
                                          <p:attrName>style.visibility</p:attrName>
                                        </p:attrNameLst>
                                      </p:cBhvr>
                                      <p:to>
                                        <p:strVal val="visible"/>
                                      </p:to>
                                    </p:set>
                                    <p:animEffect transition="in" filter="box(in)">
                                      <p:cBhvr>
                                        <p:cTn id="7" dur="500"/>
                                        <p:tgtEl>
                                          <p:spTgt spid="349195"/>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grpId="0" nodeType="clickEffect">
                                  <p:stCondLst>
                                    <p:cond delay="0"/>
                                  </p:stCondLst>
                                  <p:childTnLst>
                                    <p:set>
                                      <p:cBhvr>
                                        <p:cTn id="11" dur="1" fill="hold">
                                          <p:stCondLst>
                                            <p:cond delay="0"/>
                                          </p:stCondLst>
                                        </p:cTn>
                                        <p:tgtEl>
                                          <p:spTgt spid="349193"/>
                                        </p:tgtEl>
                                        <p:attrNameLst>
                                          <p:attrName>style.visibility</p:attrName>
                                        </p:attrNameLst>
                                      </p:cBhvr>
                                      <p:to>
                                        <p:strVal val="visible"/>
                                      </p:to>
                                    </p:set>
                                    <p:animEffect transition="in" filter="wedge">
                                      <p:cBhvr>
                                        <p:cTn id="12" dur="1000"/>
                                        <p:tgtEl>
                                          <p:spTgt spid="349193"/>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349194"/>
                                        </p:tgtEl>
                                        <p:attrNameLst>
                                          <p:attrName>style.visibility</p:attrName>
                                        </p:attrNameLst>
                                      </p:cBhvr>
                                      <p:to>
                                        <p:strVal val="visible"/>
                                      </p:to>
                                    </p:set>
                                    <p:animEffect transition="in" filter="fade">
                                      <p:cBhvr>
                                        <p:cTn id="17" dur="500"/>
                                        <p:tgtEl>
                                          <p:spTgt spid="349194"/>
                                        </p:tgtEl>
                                      </p:cBhvr>
                                    </p:animEffect>
                                    <p:anim calcmode="lin" valueType="num">
                                      <p:cBhvr>
                                        <p:cTn id="18" dur="500" fill="hold"/>
                                        <p:tgtEl>
                                          <p:spTgt spid="349194"/>
                                        </p:tgtEl>
                                        <p:attrNameLst>
                                          <p:attrName>ppt_x</p:attrName>
                                        </p:attrNameLst>
                                      </p:cBhvr>
                                      <p:tavLst>
                                        <p:tav tm="0">
                                          <p:val>
                                            <p:strVal val="#ppt_x"/>
                                          </p:val>
                                        </p:tav>
                                        <p:tav tm="100000">
                                          <p:val>
                                            <p:strVal val="#ppt_x"/>
                                          </p:val>
                                        </p:tav>
                                      </p:tavLst>
                                    </p:anim>
                                    <p:anim calcmode="lin" valueType="num">
                                      <p:cBhvr>
                                        <p:cTn id="19" dur="500" fill="hold"/>
                                        <p:tgtEl>
                                          <p:spTgt spid="3491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193" grpId="0"/>
      <p:bldP spid="349194" grpId="0"/>
      <p:bldP spid="34919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p:cNvSpPr>
            <a:spLocks noGrp="1" noChangeArrowheads="1"/>
          </p:cNvSpPr>
          <p:nvPr>
            <p:ph type="title"/>
          </p:nvPr>
        </p:nvSpPr>
        <p:spPr>
          <a:xfrm>
            <a:off x="222192" y="1268015"/>
            <a:ext cx="1458516" cy="486966"/>
          </a:xfrm>
        </p:spPr>
        <p:txBody>
          <a:bodyPr>
            <a:normAutofit/>
          </a:bodyPr>
          <a:lstStyle/>
          <a:p>
            <a:pPr algn="l" eaLnBrk="1" hangingPunct="1"/>
            <a:r>
              <a:rPr lang="zh-CN" altLang="en-US" sz="2400" b="1" dirty="0">
                <a:latin typeface="华文楷体" panose="02010600040101010101" pitchFamily="2" charset="-122"/>
                <a:ea typeface="华文楷体" panose="02010600040101010101" pitchFamily="2" charset="-122"/>
              </a:rPr>
              <a:t>计算方法</a:t>
            </a:r>
          </a:p>
        </p:txBody>
      </p:sp>
      <p:sp>
        <p:nvSpPr>
          <p:cNvPr id="350218" name="Text Box 10"/>
          <p:cNvSpPr txBox="1">
            <a:spLocks noChangeArrowheads="1"/>
          </p:cNvSpPr>
          <p:nvPr/>
        </p:nvSpPr>
        <p:spPr bwMode="auto">
          <a:xfrm>
            <a:off x="32312" y="2194736"/>
            <a:ext cx="3485418"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pPr eaLnBrk="1" hangingPunct="1"/>
            <a:r>
              <a:rPr lang="en-US" altLang="zh-CN" sz="2400" b="0" dirty="0">
                <a:latin typeface="华文楷体" panose="02010600040101010101" pitchFamily="2" charset="-122"/>
                <a:ea typeface="华文楷体" panose="02010600040101010101" pitchFamily="2" charset="-122"/>
              </a:rPr>
              <a:t>        </a:t>
            </a:r>
            <a:r>
              <a:rPr lang="zh-CN" altLang="en-US" sz="2400" b="0" dirty="0">
                <a:latin typeface="华文楷体" panose="02010600040101010101" pitchFamily="2" charset="-122"/>
                <a:ea typeface="华文楷体" panose="02010600040101010101" pitchFamily="2" charset="-122"/>
              </a:rPr>
              <a:t>输入噪声容限分为输入高电平噪声容限</a:t>
            </a:r>
            <a:r>
              <a:rPr lang="en-US" altLang="zh-CN" sz="2400" b="0" i="1" dirty="0">
                <a:latin typeface="华文楷体" panose="02010600040101010101" pitchFamily="2" charset="-122"/>
                <a:ea typeface="华文楷体" panose="02010600040101010101" pitchFamily="2" charset="-122"/>
              </a:rPr>
              <a:t>V</a:t>
            </a:r>
            <a:r>
              <a:rPr lang="en-US" altLang="zh-CN" sz="2400" b="0" baseline="-25000" dirty="0">
                <a:latin typeface="华文楷体" panose="02010600040101010101" pitchFamily="2" charset="-122"/>
                <a:ea typeface="华文楷体" panose="02010600040101010101" pitchFamily="2" charset="-122"/>
              </a:rPr>
              <a:t>NH</a:t>
            </a:r>
            <a:r>
              <a:rPr lang="zh-CN" altLang="en-US" sz="2400" b="0" dirty="0">
                <a:latin typeface="华文楷体" panose="02010600040101010101" pitchFamily="2" charset="-122"/>
                <a:ea typeface="华文楷体" panose="02010600040101010101" pitchFamily="2" charset="-122"/>
              </a:rPr>
              <a:t>和输入低电平噪声容限</a:t>
            </a:r>
            <a:r>
              <a:rPr lang="en-US" altLang="zh-CN" sz="2400" b="0" i="1" dirty="0">
                <a:latin typeface="华文楷体" panose="02010600040101010101" pitchFamily="2" charset="-122"/>
                <a:ea typeface="华文楷体" panose="02010600040101010101" pitchFamily="2" charset="-122"/>
              </a:rPr>
              <a:t>V</a:t>
            </a:r>
            <a:r>
              <a:rPr lang="en-US" altLang="zh-CN" sz="2400" b="0" baseline="-25000" dirty="0">
                <a:latin typeface="华文楷体" panose="02010600040101010101" pitchFamily="2" charset="-122"/>
                <a:ea typeface="华文楷体" panose="02010600040101010101" pitchFamily="2" charset="-122"/>
              </a:rPr>
              <a:t>NL</a:t>
            </a:r>
            <a:r>
              <a:rPr lang="zh-CN" altLang="en-US" sz="2400" b="0" dirty="0">
                <a:latin typeface="华文楷体" panose="02010600040101010101" pitchFamily="2" charset="-122"/>
                <a:ea typeface="华文楷体" panose="02010600040101010101" pitchFamily="2" charset="-122"/>
              </a:rPr>
              <a:t>。右图</a:t>
            </a:r>
            <a:r>
              <a:rPr kumimoji="1" lang="zh-CN" altLang="en-US" sz="2400" b="0" dirty="0">
                <a:latin typeface="华文楷体" panose="02010600040101010101" pitchFamily="2" charset="-122"/>
                <a:ea typeface="华文楷体" panose="02010600040101010101" pitchFamily="2" charset="-122"/>
              </a:rPr>
              <a:t>给出计算</a:t>
            </a:r>
            <a:r>
              <a:rPr lang="zh-CN" altLang="en-US" sz="2400" b="0" dirty="0">
                <a:latin typeface="华文楷体" panose="02010600040101010101" pitchFamily="2" charset="-122"/>
                <a:ea typeface="华文楷体" panose="02010600040101010101" pitchFamily="2" charset="-122"/>
              </a:rPr>
              <a:t>输入噪声容限的方法。</a:t>
            </a:r>
          </a:p>
        </p:txBody>
      </p:sp>
      <p:grpSp>
        <p:nvGrpSpPr>
          <p:cNvPr id="350221" name="Group 13"/>
          <p:cNvGrpSpPr/>
          <p:nvPr/>
        </p:nvGrpSpPr>
        <p:grpSpPr bwMode="auto">
          <a:xfrm>
            <a:off x="3815955" y="1754981"/>
            <a:ext cx="5246397" cy="4953338"/>
            <a:chOff x="2245" y="482"/>
            <a:chExt cx="3402" cy="3692"/>
          </a:xfrm>
        </p:grpSpPr>
        <p:pic>
          <p:nvPicPr>
            <p:cNvPr id="55303" name="Picture 4" descr="图片2"/>
            <p:cNvPicPr>
              <a:picLocks noChangeAspect="1" noChangeArrowheads="1"/>
            </p:cNvPicPr>
            <p:nvPr/>
          </p:nvPicPr>
          <p:blipFill>
            <a:blip r:embed="rId2">
              <a:extLst>
                <a:ext uri="{28A0092B-C50C-407E-A947-70E740481C1C}">
                  <a14:useLocalDpi xmlns:a14="http://schemas.microsoft.com/office/drawing/2010/main" val="0"/>
                </a:ext>
              </a:extLst>
            </a:blip>
            <a:srcRect l="4684" t="5280" r="4684" b="4892"/>
            <a:stretch>
              <a:fillRect/>
            </a:stretch>
          </p:blipFill>
          <p:spPr bwMode="auto">
            <a:xfrm>
              <a:off x="2245" y="482"/>
              <a:ext cx="3402" cy="2992"/>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55304" name="Rectangle 11"/>
            <p:cNvSpPr>
              <a:spLocks noChangeArrowheads="1"/>
            </p:cNvSpPr>
            <p:nvPr/>
          </p:nvSpPr>
          <p:spPr bwMode="auto">
            <a:xfrm>
              <a:off x="2245" y="3521"/>
              <a:ext cx="3290" cy="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pPr algn="ctr" eaLnBrk="1" hangingPunct="1">
                <a:spcBef>
                  <a:spcPct val="0"/>
                </a:spcBef>
              </a:pPr>
              <a:r>
                <a:rPr kumimoji="1" lang="en-US" altLang="zh-CN" sz="2400" b="0" dirty="0">
                  <a:latin typeface="华文楷体" panose="02010600040101010101" pitchFamily="2" charset="-122"/>
                  <a:ea typeface="华文楷体" panose="02010600040101010101" pitchFamily="2" charset="-122"/>
                </a:rPr>
                <a:t>CMOS</a:t>
              </a:r>
              <a:r>
                <a:rPr kumimoji="1" lang="zh-CN" altLang="en-US" sz="2400" b="0" dirty="0">
                  <a:latin typeface="华文楷体" panose="02010600040101010101" pitchFamily="2" charset="-122"/>
                  <a:ea typeface="华文楷体" panose="02010600040101010101" pitchFamily="2" charset="-122"/>
                </a:rPr>
                <a:t>反相器输入噪声容限示意图</a:t>
              </a:r>
            </a:p>
          </p:txBody>
        </p:sp>
      </p:grpSp>
      <p:sp>
        <p:nvSpPr>
          <p:cNvPr id="350222" name="Text Box 14"/>
          <p:cNvSpPr txBox="1">
            <a:spLocks noChangeArrowheads="1"/>
          </p:cNvSpPr>
          <p:nvPr/>
        </p:nvSpPr>
        <p:spPr bwMode="auto">
          <a:xfrm>
            <a:off x="222192" y="4820720"/>
            <a:ext cx="3295538" cy="1569660"/>
          </a:xfrm>
          <a:prstGeom prst="rect">
            <a:avLst/>
          </a:prstGeom>
          <a:noFill/>
          <a:ln w="57150" cap="sq" cmpd="thickThin">
            <a:solidFill>
              <a:srgbClr val="FF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pPr eaLnBrk="1" hangingPunct="1"/>
            <a:r>
              <a:rPr lang="zh-CN" altLang="en-US" sz="2400" b="0" dirty="0">
                <a:latin typeface="华文楷体" panose="02010600040101010101" pitchFamily="2" charset="-122"/>
                <a:ea typeface="华文楷体" panose="02010600040101010101" pitchFamily="2" charset="-122"/>
              </a:rPr>
              <a:t>由图中可知，如果是多个门电路相连时，前一级门电路的输出即为后一级门电路的输入</a:t>
            </a:r>
          </a:p>
        </p:txBody>
      </p:sp>
      <p:sp>
        <p:nvSpPr>
          <p:cNvPr id="10" name="Rectangle 12"/>
          <p:cNvSpPr>
            <a:spLocks noChangeArrowheads="1"/>
          </p:cNvSpPr>
          <p:nvPr/>
        </p:nvSpPr>
        <p:spPr bwMode="auto">
          <a:xfrm>
            <a:off x="3668617" y="88136"/>
            <a:ext cx="5393735"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3.3.2 CMOS</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反相器的电路结构和工作原理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50210"/>
                                        </p:tgtEl>
                                        <p:attrNameLst>
                                          <p:attrName>style.visibility</p:attrName>
                                        </p:attrNameLst>
                                      </p:cBhvr>
                                      <p:to>
                                        <p:strVal val="visible"/>
                                      </p:to>
                                    </p:set>
                                    <p:animEffect transition="in" filter="box(in)">
                                      <p:cBhvr>
                                        <p:cTn id="7" dur="500"/>
                                        <p:tgtEl>
                                          <p:spTgt spid="350210"/>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350218"/>
                                        </p:tgtEl>
                                        <p:attrNameLst>
                                          <p:attrName>style.visibility</p:attrName>
                                        </p:attrNameLst>
                                      </p:cBhvr>
                                      <p:to>
                                        <p:strVal val="visible"/>
                                      </p:to>
                                    </p:set>
                                    <p:animEffect transition="in" filter="diamond(in)">
                                      <p:cBhvr>
                                        <p:cTn id="12" dur="1000"/>
                                        <p:tgtEl>
                                          <p:spTgt spid="3502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50221"/>
                                        </p:tgtEl>
                                        <p:attrNameLst>
                                          <p:attrName>style.visibility</p:attrName>
                                        </p:attrNameLst>
                                      </p:cBhvr>
                                      <p:to>
                                        <p:strVal val="visible"/>
                                      </p:to>
                                    </p:set>
                                    <p:animEffect transition="in" filter="dissolve">
                                      <p:cBhvr>
                                        <p:cTn id="17" dur="500"/>
                                        <p:tgtEl>
                                          <p:spTgt spid="350221"/>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350222"/>
                                        </p:tgtEl>
                                        <p:attrNameLst>
                                          <p:attrName>style.visibility</p:attrName>
                                        </p:attrNameLst>
                                      </p:cBhvr>
                                      <p:to>
                                        <p:strVal val="visible"/>
                                      </p:to>
                                    </p:set>
                                    <p:anim calcmode="lin" valueType="num">
                                      <p:cBhvr additive="base">
                                        <p:cTn id="22" dur="500" fill="hold"/>
                                        <p:tgtEl>
                                          <p:spTgt spid="350222"/>
                                        </p:tgtEl>
                                        <p:attrNameLst>
                                          <p:attrName>ppt_x</p:attrName>
                                        </p:attrNameLst>
                                      </p:cBhvr>
                                      <p:tavLst>
                                        <p:tav tm="0">
                                          <p:val>
                                            <p:strVal val="#ppt_x"/>
                                          </p:val>
                                        </p:tav>
                                        <p:tav tm="100000">
                                          <p:val>
                                            <p:strVal val="#ppt_x"/>
                                          </p:val>
                                        </p:tav>
                                      </p:tavLst>
                                    </p:anim>
                                    <p:anim calcmode="lin" valueType="num">
                                      <p:cBhvr additive="base">
                                        <p:cTn id="23" dur="500" fill="hold"/>
                                        <p:tgtEl>
                                          <p:spTgt spid="3502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210" grpId="0"/>
      <p:bldP spid="350218" grpId="0"/>
      <p:bldP spid="35022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a:xfrm>
            <a:off x="108988" y="1235672"/>
            <a:ext cx="2723975" cy="594122"/>
          </a:xfrm>
        </p:spPr>
        <p:txBody>
          <a:bodyPr>
            <a:noAutofit/>
          </a:bodyPr>
          <a:lstStyle/>
          <a:p>
            <a:pPr algn="l" eaLnBrk="1" hangingPunct="1"/>
            <a:r>
              <a:rPr lang="zh-CN" altLang="en-US" sz="2400" dirty="0">
                <a:latin typeface="华文楷体" panose="02010600040101010101" pitchFamily="2" charset="-122"/>
                <a:ea typeface="华文楷体" panose="02010600040101010101" pitchFamily="2" charset="-122"/>
              </a:rPr>
              <a:t>则输入噪声容限为</a:t>
            </a:r>
          </a:p>
        </p:txBody>
      </p:sp>
      <p:pic>
        <p:nvPicPr>
          <p:cNvPr id="2" name="Picture 1"/>
          <p:cNvPicPr>
            <a:picLocks noChangeAspect="1"/>
          </p:cNvPicPr>
          <p:nvPr/>
        </p:nvPicPr>
        <p:blipFill>
          <a:blip r:embed="rId2"/>
          <a:stretch>
            <a:fillRect/>
          </a:stretch>
        </p:blipFill>
        <p:spPr>
          <a:xfrm>
            <a:off x="642539" y="2356855"/>
            <a:ext cx="2987695" cy="1057475"/>
          </a:xfrm>
          <a:prstGeom prst="rect">
            <a:avLst/>
          </a:prstGeom>
        </p:spPr>
      </p:pic>
      <p:grpSp>
        <p:nvGrpSpPr>
          <p:cNvPr id="8" name="Group 5"/>
          <p:cNvGrpSpPr/>
          <p:nvPr/>
        </p:nvGrpSpPr>
        <p:grpSpPr bwMode="auto">
          <a:xfrm>
            <a:off x="4109865" y="2395844"/>
            <a:ext cx="4952487" cy="4731881"/>
            <a:chOff x="2245" y="482"/>
            <a:chExt cx="3402" cy="3737"/>
          </a:xfrm>
        </p:grpSpPr>
        <p:pic>
          <p:nvPicPr>
            <p:cNvPr id="9" name="Picture 6" descr="图片2"/>
            <p:cNvPicPr>
              <a:picLocks noChangeAspect="1" noChangeArrowheads="1"/>
            </p:cNvPicPr>
            <p:nvPr/>
          </p:nvPicPr>
          <p:blipFill>
            <a:blip r:embed="rId3">
              <a:extLst>
                <a:ext uri="{28A0092B-C50C-407E-A947-70E740481C1C}">
                  <a14:useLocalDpi xmlns:a14="http://schemas.microsoft.com/office/drawing/2010/main" val="0"/>
                </a:ext>
              </a:extLst>
            </a:blip>
            <a:srcRect l="4684" t="5280" r="4684" b="4892"/>
            <a:stretch>
              <a:fillRect/>
            </a:stretch>
          </p:blipFill>
          <p:spPr bwMode="auto">
            <a:xfrm>
              <a:off x="2245" y="482"/>
              <a:ext cx="3402" cy="2992"/>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7"/>
            <p:cNvSpPr>
              <a:spLocks noChangeArrowheads="1"/>
            </p:cNvSpPr>
            <p:nvPr/>
          </p:nvSpPr>
          <p:spPr bwMode="auto">
            <a:xfrm>
              <a:off x="2245" y="3521"/>
              <a:ext cx="3290" cy="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pPr eaLnBrk="1" hangingPunct="1">
                <a:spcBef>
                  <a:spcPct val="0"/>
                </a:spcBef>
              </a:pPr>
              <a:r>
                <a:rPr kumimoji="1" lang="en-US" altLang="zh-CN" sz="2400" b="0" dirty="0">
                  <a:latin typeface="华文楷体" panose="02010600040101010101" pitchFamily="2" charset="-122"/>
                  <a:ea typeface="华文楷体" panose="02010600040101010101" pitchFamily="2" charset="-122"/>
                </a:rPr>
                <a:t>CMOS</a:t>
              </a:r>
              <a:r>
                <a:rPr kumimoji="1" lang="zh-CN" altLang="en-US" sz="2400" b="0" dirty="0">
                  <a:latin typeface="华文楷体" panose="02010600040101010101" pitchFamily="2" charset="-122"/>
                  <a:ea typeface="华文楷体" panose="02010600040101010101" pitchFamily="2" charset="-122"/>
                </a:rPr>
                <a:t>反相器输入噪声容限示意图</a:t>
              </a:r>
            </a:p>
          </p:txBody>
        </p:sp>
      </p:grpSp>
      <p:sp>
        <p:nvSpPr>
          <p:cNvPr id="12" name="Rectangle 2"/>
          <p:cNvSpPr txBox="1">
            <a:spLocks noChangeArrowheads="1"/>
          </p:cNvSpPr>
          <p:nvPr/>
        </p:nvSpPr>
        <p:spPr>
          <a:xfrm>
            <a:off x="108988" y="4050380"/>
            <a:ext cx="1458516" cy="3238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latin typeface="华文楷体" panose="02010600040101010101" pitchFamily="2" charset="-122"/>
                <a:ea typeface="华文楷体" panose="02010600040101010101" pitchFamily="2" charset="-122"/>
              </a:rPr>
              <a:t>其中：</a:t>
            </a:r>
          </a:p>
        </p:txBody>
      </p:sp>
      <p:sp>
        <p:nvSpPr>
          <p:cNvPr id="13" name="Text Box 10"/>
          <p:cNvSpPr txBox="1">
            <a:spLocks noChangeArrowheads="1"/>
          </p:cNvSpPr>
          <p:nvPr/>
        </p:nvSpPr>
        <p:spPr bwMode="auto">
          <a:xfrm>
            <a:off x="-21640" y="4432816"/>
            <a:ext cx="431605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pPr eaLnBrk="1" hangingPunct="1"/>
            <a:r>
              <a:rPr lang="en-US" altLang="zh-CN" sz="2400" b="0" dirty="0">
                <a:latin typeface="华文楷体" panose="02010600040101010101" pitchFamily="2" charset="-122"/>
                <a:ea typeface="华文楷体" panose="02010600040101010101" pitchFamily="2" charset="-122"/>
              </a:rPr>
              <a:t>V</a:t>
            </a:r>
            <a:r>
              <a:rPr lang="en-US" altLang="zh-CN" sz="2400" b="0" baseline="-25000" dirty="0">
                <a:latin typeface="华文楷体" panose="02010600040101010101" pitchFamily="2" charset="-122"/>
                <a:ea typeface="华文楷体" panose="02010600040101010101" pitchFamily="2" charset="-122"/>
              </a:rPr>
              <a:t>OH</a:t>
            </a:r>
            <a:r>
              <a:rPr lang="zh-CN" altLang="en-US" sz="2400" b="0" baseline="-25000" dirty="0">
                <a:latin typeface="华文楷体" panose="02010600040101010101" pitchFamily="2" charset="-122"/>
                <a:ea typeface="华文楷体" panose="02010600040101010101" pitchFamily="2" charset="-122"/>
              </a:rPr>
              <a:t>（</a:t>
            </a:r>
            <a:r>
              <a:rPr lang="en-US" altLang="zh-CN" sz="2400" b="0" baseline="-25000" dirty="0">
                <a:latin typeface="华文楷体" panose="02010600040101010101" pitchFamily="2" charset="-122"/>
                <a:ea typeface="华文楷体" panose="02010600040101010101" pitchFamily="2" charset="-122"/>
              </a:rPr>
              <a:t>min</a:t>
            </a:r>
            <a:r>
              <a:rPr lang="zh-CN" altLang="en-US" sz="2400" b="0" baseline="-25000" dirty="0">
                <a:latin typeface="华文楷体" panose="02010600040101010101" pitchFamily="2" charset="-122"/>
                <a:ea typeface="华文楷体" panose="02010600040101010101" pitchFamily="2" charset="-122"/>
              </a:rPr>
              <a:t>）</a:t>
            </a:r>
            <a:r>
              <a:rPr lang="zh-CN" altLang="en-US" sz="2400" b="0" dirty="0">
                <a:latin typeface="华文楷体" panose="02010600040101010101" pitchFamily="2" charset="-122"/>
                <a:ea typeface="华文楷体" panose="02010600040101010101" pitchFamily="2" charset="-122"/>
              </a:rPr>
              <a:t>－输出高电平最小值</a:t>
            </a:r>
          </a:p>
        </p:txBody>
      </p:sp>
      <p:sp>
        <p:nvSpPr>
          <p:cNvPr id="14" name="Text Box 11"/>
          <p:cNvSpPr txBox="1">
            <a:spLocks noChangeArrowheads="1"/>
          </p:cNvSpPr>
          <p:nvPr/>
        </p:nvSpPr>
        <p:spPr bwMode="auto">
          <a:xfrm>
            <a:off x="-21640" y="4908469"/>
            <a:ext cx="431605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pPr eaLnBrk="1" hangingPunct="1"/>
            <a:r>
              <a:rPr lang="en-US" altLang="zh-CN" sz="2400" b="0" dirty="0">
                <a:latin typeface="华文楷体" panose="02010600040101010101" pitchFamily="2" charset="-122"/>
                <a:ea typeface="华文楷体" panose="02010600040101010101" pitchFamily="2" charset="-122"/>
              </a:rPr>
              <a:t>V</a:t>
            </a:r>
            <a:r>
              <a:rPr lang="en-US" altLang="zh-CN" sz="2400" b="0" baseline="-25000" dirty="0">
                <a:latin typeface="华文楷体" panose="02010600040101010101" pitchFamily="2" charset="-122"/>
                <a:ea typeface="华文楷体" panose="02010600040101010101" pitchFamily="2" charset="-122"/>
              </a:rPr>
              <a:t>OL</a:t>
            </a:r>
            <a:r>
              <a:rPr lang="zh-CN" altLang="en-US" sz="2400" b="0" baseline="-25000" dirty="0">
                <a:latin typeface="华文楷体" panose="02010600040101010101" pitchFamily="2" charset="-122"/>
                <a:ea typeface="华文楷体" panose="02010600040101010101" pitchFamily="2" charset="-122"/>
              </a:rPr>
              <a:t>（</a:t>
            </a:r>
            <a:r>
              <a:rPr lang="en-US" altLang="zh-CN" sz="2400" b="0" baseline="-25000" dirty="0">
                <a:latin typeface="华文楷体" panose="02010600040101010101" pitchFamily="2" charset="-122"/>
                <a:ea typeface="华文楷体" panose="02010600040101010101" pitchFamily="2" charset="-122"/>
              </a:rPr>
              <a:t>max</a:t>
            </a:r>
            <a:r>
              <a:rPr lang="zh-CN" altLang="en-US" sz="2400" b="0" baseline="-25000" dirty="0">
                <a:latin typeface="华文楷体" panose="02010600040101010101" pitchFamily="2" charset="-122"/>
                <a:ea typeface="华文楷体" panose="02010600040101010101" pitchFamily="2" charset="-122"/>
              </a:rPr>
              <a:t>）</a:t>
            </a:r>
            <a:r>
              <a:rPr lang="zh-CN" altLang="en-US" sz="2400" b="0" dirty="0">
                <a:latin typeface="华文楷体" panose="02010600040101010101" pitchFamily="2" charset="-122"/>
                <a:ea typeface="华文楷体" panose="02010600040101010101" pitchFamily="2" charset="-122"/>
              </a:rPr>
              <a:t>－输出低电平最大值</a:t>
            </a:r>
          </a:p>
        </p:txBody>
      </p:sp>
      <p:sp>
        <p:nvSpPr>
          <p:cNvPr id="15" name="Text Box 13"/>
          <p:cNvSpPr txBox="1">
            <a:spLocks noChangeArrowheads="1"/>
          </p:cNvSpPr>
          <p:nvPr/>
        </p:nvSpPr>
        <p:spPr bwMode="auto">
          <a:xfrm>
            <a:off x="-21640" y="5424654"/>
            <a:ext cx="413150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pPr eaLnBrk="1" hangingPunct="1"/>
            <a:r>
              <a:rPr lang="en-US" altLang="zh-CN" sz="2400" b="0" dirty="0">
                <a:latin typeface="华文楷体" panose="02010600040101010101" pitchFamily="2" charset="-122"/>
                <a:ea typeface="华文楷体" panose="02010600040101010101" pitchFamily="2" charset="-122"/>
              </a:rPr>
              <a:t>V</a:t>
            </a:r>
            <a:r>
              <a:rPr lang="en-US" altLang="zh-CN" sz="2400" b="0" baseline="-25000" dirty="0">
                <a:latin typeface="华文楷体" panose="02010600040101010101" pitchFamily="2" charset="-122"/>
                <a:ea typeface="华文楷体" panose="02010600040101010101" pitchFamily="2" charset="-122"/>
              </a:rPr>
              <a:t>IH</a:t>
            </a:r>
            <a:r>
              <a:rPr lang="zh-CN" altLang="en-US" sz="2400" b="0" baseline="-25000" dirty="0">
                <a:latin typeface="华文楷体" panose="02010600040101010101" pitchFamily="2" charset="-122"/>
                <a:ea typeface="华文楷体" panose="02010600040101010101" pitchFamily="2" charset="-122"/>
              </a:rPr>
              <a:t>（</a:t>
            </a:r>
            <a:r>
              <a:rPr lang="en-US" altLang="zh-CN" sz="2400" b="0" baseline="-25000" dirty="0">
                <a:latin typeface="华文楷体" panose="02010600040101010101" pitchFamily="2" charset="-122"/>
                <a:ea typeface="华文楷体" panose="02010600040101010101" pitchFamily="2" charset="-122"/>
              </a:rPr>
              <a:t>min</a:t>
            </a:r>
            <a:r>
              <a:rPr lang="zh-CN" altLang="en-US" sz="2400" b="0" baseline="-25000" dirty="0">
                <a:latin typeface="华文楷体" panose="02010600040101010101" pitchFamily="2" charset="-122"/>
                <a:ea typeface="华文楷体" panose="02010600040101010101" pitchFamily="2" charset="-122"/>
              </a:rPr>
              <a:t>）</a:t>
            </a:r>
            <a:r>
              <a:rPr lang="zh-CN" altLang="en-US" sz="2400" b="0" dirty="0">
                <a:latin typeface="华文楷体" panose="02010600040101010101" pitchFamily="2" charset="-122"/>
                <a:ea typeface="华文楷体" panose="02010600040101010101" pitchFamily="2" charset="-122"/>
              </a:rPr>
              <a:t>－输入高电平最小值</a:t>
            </a:r>
          </a:p>
        </p:txBody>
      </p:sp>
      <p:sp>
        <p:nvSpPr>
          <p:cNvPr id="16" name="Text Box 14"/>
          <p:cNvSpPr txBox="1">
            <a:spLocks noChangeArrowheads="1"/>
          </p:cNvSpPr>
          <p:nvPr/>
        </p:nvSpPr>
        <p:spPr bwMode="auto">
          <a:xfrm>
            <a:off x="-21640" y="5914085"/>
            <a:ext cx="425669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pPr eaLnBrk="1" hangingPunct="1"/>
            <a:r>
              <a:rPr lang="en-US" altLang="zh-CN" sz="2400" b="0" dirty="0">
                <a:latin typeface="华文楷体" panose="02010600040101010101" pitchFamily="2" charset="-122"/>
                <a:ea typeface="华文楷体" panose="02010600040101010101" pitchFamily="2" charset="-122"/>
              </a:rPr>
              <a:t>V</a:t>
            </a:r>
            <a:r>
              <a:rPr lang="en-US" altLang="zh-CN" sz="2400" b="0" baseline="-25000" dirty="0">
                <a:latin typeface="华文楷体" panose="02010600040101010101" pitchFamily="2" charset="-122"/>
                <a:ea typeface="华文楷体" panose="02010600040101010101" pitchFamily="2" charset="-122"/>
              </a:rPr>
              <a:t>IL</a:t>
            </a:r>
            <a:r>
              <a:rPr lang="zh-CN" altLang="en-US" sz="2400" b="0" baseline="-25000" dirty="0">
                <a:latin typeface="华文楷体" panose="02010600040101010101" pitchFamily="2" charset="-122"/>
                <a:ea typeface="华文楷体" panose="02010600040101010101" pitchFamily="2" charset="-122"/>
              </a:rPr>
              <a:t>（</a:t>
            </a:r>
            <a:r>
              <a:rPr lang="en-US" altLang="zh-CN" sz="2400" b="0" baseline="-25000" dirty="0">
                <a:latin typeface="华文楷体" panose="02010600040101010101" pitchFamily="2" charset="-122"/>
                <a:ea typeface="华文楷体" panose="02010600040101010101" pitchFamily="2" charset="-122"/>
              </a:rPr>
              <a:t>max</a:t>
            </a:r>
            <a:r>
              <a:rPr lang="zh-CN" altLang="en-US" sz="2400" b="0" baseline="-25000" dirty="0">
                <a:latin typeface="华文楷体" panose="02010600040101010101" pitchFamily="2" charset="-122"/>
                <a:ea typeface="华文楷体" panose="02010600040101010101" pitchFamily="2" charset="-122"/>
              </a:rPr>
              <a:t>）</a:t>
            </a:r>
            <a:r>
              <a:rPr lang="zh-CN" altLang="en-US" sz="2400" b="0" dirty="0">
                <a:latin typeface="华文楷体" panose="02010600040101010101" pitchFamily="2" charset="-122"/>
                <a:ea typeface="华文楷体" panose="02010600040101010101" pitchFamily="2" charset="-122"/>
              </a:rPr>
              <a:t>－输入低电平最大值</a:t>
            </a:r>
          </a:p>
        </p:txBody>
      </p:sp>
      <p:sp>
        <p:nvSpPr>
          <p:cNvPr id="17" name="Rectangle 12"/>
          <p:cNvSpPr>
            <a:spLocks noChangeArrowheads="1"/>
          </p:cNvSpPr>
          <p:nvPr/>
        </p:nvSpPr>
        <p:spPr bwMode="auto">
          <a:xfrm>
            <a:off x="3668617" y="88136"/>
            <a:ext cx="5393735"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3.3.2 CMOS</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反相器的电路结构和工作原理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3" presetClass="entr" presetSubtype="272"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strVal val="2/3*#ppt_w"/>
                                          </p:val>
                                        </p:tav>
                                        <p:tav tm="100000">
                                          <p:val>
                                            <p:strVal val="#ppt_w"/>
                                          </p:val>
                                        </p:tav>
                                      </p:tavLst>
                                    </p:anim>
                                    <p:anim calcmode="lin" valueType="num">
                                      <p:cBhvr>
                                        <p:cTn id="12" dur="500" fill="hold"/>
                                        <p:tgtEl>
                                          <p:spTgt spid="12"/>
                                        </p:tgtEl>
                                        <p:attrNameLst>
                                          <p:attrName>ppt_h</p:attrName>
                                        </p:attrNameLst>
                                      </p:cBhvr>
                                      <p:tavLst>
                                        <p:tav tm="0">
                                          <p:val>
                                            <p:strVal val="2/3*#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250"/>
                                        <p:tgtEl>
                                          <p:spTgt spid="1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42"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750"/>
                                        <p:tgtEl>
                                          <p:spTgt spid="15"/>
                                        </p:tgtEl>
                                      </p:cBhvr>
                                    </p:animEffect>
                                    <p:anim calcmode="lin" valueType="num">
                                      <p:cBhvr>
                                        <p:cTn id="24" dur="750" fill="hold"/>
                                        <p:tgtEl>
                                          <p:spTgt spid="15"/>
                                        </p:tgtEl>
                                        <p:attrNameLst>
                                          <p:attrName>ppt_x</p:attrName>
                                        </p:attrNameLst>
                                      </p:cBhvr>
                                      <p:tavLst>
                                        <p:tav tm="0">
                                          <p:val>
                                            <p:strVal val="#ppt_x"/>
                                          </p:val>
                                        </p:tav>
                                        <p:tav tm="100000">
                                          <p:val>
                                            <p:strVal val="#ppt_x"/>
                                          </p:val>
                                        </p:tav>
                                      </p:tavLst>
                                    </p:anim>
                                    <p:anim calcmode="lin" valueType="num">
                                      <p:cBhvr>
                                        <p:cTn id="25" dur="750" fill="hold"/>
                                        <p:tgtEl>
                                          <p:spTgt spid="15"/>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a:xfrm>
            <a:off x="253433" y="1187694"/>
            <a:ext cx="8538142" cy="540544"/>
          </a:xfrm>
        </p:spPr>
        <p:txBody>
          <a:bodyPr>
            <a:noAutofit/>
          </a:bodyPr>
          <a:lstStyle/>
          <a:p>
            <a:pPr algn="l" eaLnBrk="1" hangingPunct="1"/>
            <a:r>
              <a:rPr lang="zh-CN" altLang="en-US" sz="2400" dirty="0">
                <a:latin typeface="华文楷体" panose="02010600040101010101" pitchFamily="2" charset="-122"/>
                <a:ea typeface="华文楷体" panose="02010600040101010101" pitchFamily="2" charset="-122"/>
              </a:rPr>
              <a:t>输入噪声容限和电源电压</a:t>
            </a:r>
            <a:r>
              <a:rPr lang="en-US" altLang="zh-CN" sz="2400" i="1" dirty="0">
                <a:latin typeface="华文楷体" panose="02010600040101010101" pitchFamily="2" charset="-122"/>
                <a:ea typeface="华文楷体" panose="02010600040101010101" pitchFamily="2" charset="-122"/>
              </a:rPr>
              <a:t>V</a:t>
            </a:r>
            <a:r>
              <a:rPr lang="en-US" altLang="zh-CN" sz="2400" baseline="-25000" dirty="0">
                <a:latin typeface="华文楷体" panose="02010600040101010101" pitchFamily="2" charset="-122"/>
                <a:ea typeface="华文楷体" panose="02010600040101010101" pitchFamily="2" charset="-122"/>
              </a:rPr>
              <a:t>DD</a:t>
            </a:r>
            <a:r>
              <a:rPr lang="zh-CN" altLang="en-US" sz="2400" dirty="0">
                <a:latin typeface="华文楷体" panose="02010600040101010101" pitchFamily="2" charset="-122"/>
                <a:ea typeface="华文楷体" panose="02010600040101010101" pitchFamily="2" charset="-122"/>
              </a:rPr>
              <a:t>有关，当</a:t>
            </a:r>
            <a:r>
              <a:rPr lang="en-US" altLang="zh-CN" sz="2400" i="1" dirty="0">
                <a:latin typeface="华文楷体" panose="02010600040101010101" pitchFamily="2" charset="-122"/>
                <a:ea typeface="华文楷体" panose="02010600040101010101" pitchFamily="2" charset="-122"/>
              </a:rPr>
              <a:t>V</a:t>
            </a:r>
            <a:r>
              <a:rPr lang="en-US" altLang="zh-CN" sz="2400" baseline="-25000" dirty="0">
                <a:latin typeface="华文楷体" panose="02010600040101010101" pitchFamily="2" charset="-122"/>
                <a:ea typeface="华文楷体" panose="02010600040101010101" pitchFamily="2" charset="-122"/>
              </a:rPr>
              <a:t>DD</a:t>
            </a:r>
            <a:r>
              <a:rPr lang="zh-CN" altLang="en-US" sz="2400" dirty="0">
                <a:latin typeface="华文楷体" panose="02010600040101010101" pitchFamily="2" charset="-122"/>
                <a:ea typeface="华文楷体" panose="02010600040101010101" pitchFamily="2" charset="-122"/>
              </a:rPr>
              <a:t>增加时，电压传输特性右移</a:t>
            </a:r>
            <a:r>
              <a:rPr lang="en-US" altLang="zh-CN" sz="2400" dirty="0">
                <a:latin typeface="华文楷体" panose="02010600040101010101" pitchFamily="2" charset="-122"/>
                <a:ea typeface="华文楷体" panose="02010600040101010101" pitchFamily="2" charset="-122"/>
              </a:rPr>
              <a:t> 【CMOS</a:t>
            </a:r>
            <a:r>
              <a:rPr lang="zh-CN" altLang="en-US" sz="2400" dirty="0">
                <a:latin typeface="华文楷体" panose="02010600040101010101" pitchFamily="2" charset="-122"/>
                <a:ea typeface="华文楷体" panose="02010600040101010101" pitchFamily="2" charset="-122"/>
              </a:rPr>
              <a:t>的噪声容限非常高。</a:t>
            </a:r>
            <a:r>
              <a:rPr lang="en-US" altLang="zh-CN" sz="2400" dirty="0">
                <a:latin typeface="华文楷体" panose="02010600040101010101" pitchFamily="2" charset="-122"/>
                <a:ea typeface="华文楷体" panose="02010600040101010101" pitchFamily="2" charset="-122"/>
              </a:rPr>
              <a:t>】</a:t>
            </a:r>
            <a:endParaRPr lang="zh-CN" altLang="en-US" sz="2400" dirty="0">
              <a:latin typeface="华文楷体" panose="02010600040101010101" pitchFamily="2" charset="-122"/>
              <a:ea typeface="华文楷体" panose="02010600040101010101" pitchFamily="2" charset="-122"/>
            </a:endParaRPr>
          </a:p>
        </p:txBody>
      </p:sp>
      <p:graphicFrame>
        <p:nvGraphicFramePr>
          <p:cNvPr id="354312" name="Object 8"/>
          <p:cNvGraphicFramePr>
            <a:graphicFrameLocks noChangeAspect="1"/>
          </p:cNvGraphicFramePr>
          <p:nvPr/>
        </p:nvGraphicFramePr>
        <p:xfrm>
          <a:off x="1047451" y="2093748"/>
          <a:ext cx="2096197" cy="3248639"/>
        </p:xfrm>
        <a:graphic>
          <a:graphicData uri="http://schemas.openxmlformats.org/presentationml/2006/ole">
            <mc:AlternateContent xmlns:mc="http://schemas.openxmlformats.org/markup-compatibility/2006">
              <mc:Choice xmlns:v="urn:schemas-microsoft-com:vml" Requires="v">
                <p:oleObj spid="_x0000_s13368" name="Photo Editor 照片" r:id="rId3" imgW="7820025" imgH="12125325" progId="MSPhotoEd.3">
                  <p:embed/>
                </p:oleObj>
              </mc:Choice>
              <mc:Fallback>
                <p:oleObj name="Photo Editor 照片" r:id="rId3" imgW="7820025" imgH="12125325" progId="MSPhotoEd.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451" y="2093748"/>
                        <a:ext cx="2096197" cy="3248639"/>
                      </a:xfrm>
                      <a:prstGeom prst="rect">
                        <a:avLst/>
                      </a:prstGeom>
                      <a:noFill/>
                      <a:ln>
                        <a:noFill/>
                      </a:ln>
                      <a:effectLst/>
                    </p:spPr>
                  </p:pic>
                </p:oleObj>
              </mc:Fallback>
            </mc:AlternateContent>
          </a:graphicData>
        </a:graphic>
      </p:graphicFrame>
      <p:grpSp>
        <p:nvGrpSpPr>
          <p:cNvPr id="354314" name="Group 10"/>
          <p:cNvGrpSpPr/>
          <p:nvPr/>
        </p:nvGrpSpPr>
        <p:grpSpPr bwMode="auto">
          <a:xfrm>
            <a:off x="4417219" y="3093244"/>
            <a:ext cx="4374356" cy="3811190"/>
            <a:chOff x="2086" y="1071"/>
            <a:chExt cx="3674" cy="3201"/>
          </a:xfrm>
        </p:grpSpPr>
        <p:pic>
          <p:nvPicPr>
            <p:cNvPr id="58376"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36" y="1071"/>
              <a:ext cx="3084" cy="2734"/>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58377" name="Rectangle 9"/>
            <p:cNvSpPr>
              <a:spLocks noChangeArrowheads="1"/>
            </p:cNvSpPr>
            <p:nvPr/>
          </p:nvSpPr>
          <p:spPr bwMode="auto">
            <a:xfrm>
              <a:off x="2086" y="3884"/>
              <a:ext cx="3674"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pPr eaLnBrk="1" hangingPunct="1">
                <a:spcBef>
                  <a:spcPct val="0"/>
                </a:spcBef>
              </a:pPr>
              <a:r>
                <a:rPr lang="zh-CN" altLang="en-US" sz="2400" b="0" dirty="0">
                  <a:latin typeface="华文楷体" panose="02010600040101010101" pitchFamily="2" charset="-122"/>
                  <a:ea typeface="华文楷体" panose="02010600040101010101" pitchFamily="2" charset="-122"/>
                </a:rPr>
                <a:t>   </a:t>
              </a:r>
              <a:r>
                <a:rPr lang="en-US" altLang="zh-CN" sz="2400" b="0" dirty="0">
                  <a:latin typeface="华文楷体" panose="02010600040101010101" pitchFamily="2" charset="-122"/>
                  <a:ea typeface="华文楷体" panose="02010600040101010101" pitchFamily="2" charset="-122"/>
                </a:rPr>
                <a:t>V</a:t>
              </a:r>
              <a:r>
                <a:rPr lang="en-US" altLang="zh-CN" sz="2400" b="0" baseline="-25000" dirty="0">
                  <a:latin typeface="华文楷体" panose="02010600040101010101" pitchFamily="2" charset="-122"/>
                  <a:ea typeface="华文楷体" panose="02010600040101010101" pitchFamily="2" charset="-122"/>
                </a:rPr>
                <a:t>DD</a:t>
              </a:r>
              <a:r>
                <a:rPr lang="zh-CN" altLang="en-US" sz="2400" b="0" dirty="0">
                  <a:latin typeface="华文楷体" panose="02010600040101010101" pitchFamily="2" charset="-122"/>
                  <a:ea typeface="华文楷体" panose="02010600040101010101" pitchFamily="2" charset="-122"/>
                </a:rPr>
                <a:t>对电压传输特性的影响</a:t>
              </a:r>
            </a:p>
          </p:txBody>
        </p:sp>
      </p:grpSp>
      <p:sp>
        <p:nvSpPr>
          <p:cNvPr id="354316" name="AutoShape 12"/>
          <p:cNvSpPr>
            <a:spLocks noChangeArrowheads="1"/>
          </p:cNvSpPr>
          <p:nvPr/>
        </p:nvSpPr>
        <p:spPr bwMode="auto">
          <a:xfrm>
            <a:off x="5505352" y="1698665"/>
            <a:ext cx="3078956" cy="1727597"/>
          </a:xfrm>
          <a:prstGeom prst="horizontalScroll">
            <a:avLst>
              <a:gd name="adj" fmla="val 12500"/>
            </a:avLst>
          </a:prstGeom>
          <a:solidFill>
            <a:srgbClr val="92D050"/>
          </a:solidFill>
          <a:ln w="12700" cap="sq">
            <a:solidFill>
              <a:schemeClr val="tx1"/>
            </a:solidFill>
            <a:miter lim="800000"/>
            <a:headEnd type="none" w="sm" len="sm"/>
            <a:tailEnd type="none" w="sm" len="sm"/>
          </a:ln>
          <a:effectLst/>
        </p:spPr>
        <p:txBody>
          <a:bodyPr wrap="none" anchor="ctr"/>
          <a:lstStyle/>
          <a:p>
            <a:pPr algn="ctr" eaLnBrk="1" hangingPunct="1">
              <a:spcBef>
                <a:spcPct val="20000"/>
              </a:spcBef>
              <a:buClr>
                <a:schemeClr val="hlink"/>
              </a:buClr>
              <a:buSzPct val="65000"/>
              <a:buFont typeface="Wingdings" panose="05000000000000000000" pitchFamily="2" charset="2"/>
              <a:buNone/>
              <a:defRPr/>
            </a:pPr>
            <a:r>
              <a:rPr lang="zh-CN" altLang="en-US" sz="2400" dirty="0">
                <a:effectLst>
                  <a:outerShdw blurRad="38100" dist="38100" dir="2700000" algn="tl">
                    <a:srgbClr val="000000"/>
                  </a:outerShdw>
                </a:effectLst>
                <a:latin typeface="华文楷体" panose="02010600040101010101" pitchFamily="2" charset="-122"/>
                <a:ea typeface="华文楷体" panose="02010600040101010101" pitchFamily="2" charset="-122"/>
              </a:rPr>
              <a:t>结论：可以通过提高</a:t>
            </a:r>
          </a:p>
          <a:p>
            <a:pPr algn="ctr" eaLnBrk="1" hangingPunct="1">
              <a:spcBef>
                <a:spcPct val="20000"/>
              </a:spcBef>
              <a:buClr>
                <a:schemeClr val="hlink"/>
              </a:buClr>
              <a:buSzPct val="65000"/>
              <a:buFont typeface="Wingdings" panose="05000000000000000000" pitchFamily="2" charset="2"/>
              <a:buNone/>
              <a:defRPr/>
            </a:pPr>
            <a:r>
              <a:rPr lang="en-US" altLang="zh-CN" sz="2400" i="1" dirty="0">
                <a:effectLst>
                  <a:outerShdw blurRad="38100" dist="38100" dir="2700000" algn="tl">
                    <a:srgbClr val="000000"/>
                  </a:outerShdw>
                </a:effectLst>
                <a:latin typeface="华文楷体" panose="02010600040101010101" pitchFamily="2" charset="-122"/>
                <a:ea typeface="华文楷体" panose="02010600040101010101" pitchFamily="2" charset="-122"/>
              </a:rPr>
              <a:t>V</a:t>
            </a:r>
            <a:r>
              <a:rPr lang="en-US" altLang="zh-CN" sz="2400" baseline="-25000" dirty="0">
                <a:effectLst>
                  <a:outerShdw blurRad="38100" dist="38100" dir="2700000" algn="tl">
                    <a:srgbClr val="000000"/>
                  </a:outerShdw>
                </a:effectLst>
                <a:latin typeface="华文楷体" panose="02010600040101010101" pitchFamily="2" charset="-122"/>
                <a:ea typeface="华文楷体" panose="02010600040101010101" pitchFamily="2" charset="-122"/>
              </a:rPr>
              <a:t>DD</a:t>
            </a:r>
            <a:r>
              <a:rPr lang="zh-CN" altLang="en-US" sz="2400" dirty="0">
                <a:effectLst>
                  <a:outerShdw blurRad="38100" dist="38100" dir="2700000" algn="tl">
                    <a:srgbClr val="000000"/>
                  </a:outerShdw>
                </a:effectLst>
                <a:latin typeface="华文楷体" panose="02010600040101010101" pitchFamily="2" charset="-122"/>
                <a:ea typeface="华文楷体" panose="02010600040101010101" pitchFamily="2" charset="-122"/>
              </a:rPr>
              <a:t>来提高噪声容限</a:t>
            </a:r>
          </a:p>
        </p:txBody>
      </p:sp>
      <p:pic>
        <p:nvPicPr>
          <p:cNvPr id="2" name="Picture 1"/>
          <p:cNvPicPr>
            <a:picLocks noChangeAspect="1"/>
          </p:cNvPicPr>
          <p:nvPr/>
        </p:nvPicPr>
        <p:blipFill>
          <a:blip r:embed="rId6"/>
          <a:stretch>
            <a:fillRect/>
          </a:stretch>
        </p:blipFill>
        <p:spPr>
          <a:xfrm>
            <a:off x="747446" y="5707898"/>
            <a:ext cx="2921171" cy="648888"/>
          </a:xfrm>
          <a:prstGeom prst="rect">
            <a:avLst/>
          </a:prstGeom>
        </p:spPr>
      </p:pic>
      <p:sp>
        <p:nvSpPr>
          <p:cNvPr id="11" name="Rectangle 12"/>
          <p:cNvSpPr>
            <a:spLocks noChangeArrowheads="1"/>
          </p:cNvSpPr>
          <p:nvPr/>
        </p:nvSpPr>
        <p:spPr bwMode="auto">
          <a:xfrm>
            <a:off x="3668617" y="88136"/>
            <a:ext cx="5393735"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3.3.2 CMOS</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反相器的电路结构和工作原理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354316"/>
                                        </p:tgtEl>
                                        <p:attrNameLst>
                                          <p:attrName>style.visibility</p:attrName>
                                        </p:attrNameLst>
                                      </p:cBhvr>
                                      <p:to>
                                        <p:strVal val="visible"/>
                                      </p:to>
                                    </p:set>
                                    <p:anim calcmode="discrete" valueType="clr">
                                      <p:cBhvr override="childStyle">
                                        <p:cTn id="7" dur="250"/>
                                        <p:tgtEl>
                                          <p:spTgt spid="354316"/>
                                        </p:tgtEl>
                                        <p:attrNameLst>
                                          <p:attrName>style.color</p:attrName>
                                        </p:attrNameLst>
                                      </p:cBhvr>
                                      <p:tavLst>
                                        <p:tav tm="0">
                                          <p:val>
                                            <p:clrVal>
                                              <a:schemeClr val="accent2"/>
                                            </p:clrVal>
                                          </p:val>
                                        </p:tav>
                                        <p:tav tm="50000">
                                          <p:val>
                                            <p:clrVal>
                                              <a:schemeClr val="hlink"/>
                                            </p:clrVal>
                                          </p:val>
                                        </p:tav>
                                      </p:tavLst>
                                    </p:anim>
                                    <p:anim calcmode="discrete" valueType="clr">
                                      <p:cBhvr>
                                        <p:cTn id="8" dur="250"/>
                                        <p:tgtEl>
                                          <p:spTgt spid="354316"/>
                                        </p:tgtEl>
                                        <p:attrNameLst>
                                          <p:attrName>fillcolor</p:attrName>
                                        </p:attrNameLst>
                                      </p:cBhvr>
                                      <p:tavLst>
                                        <p:tav tm="0">
                                          <p:val>
                                            <p:clrVal>
                                              <a:schemeClr val="accent2"/>
                                            </p:clrVal>
                                          </p:val>
                                        </p:tav>
                                        <p:tav tm="50000">
                                          <p:val>
                                            <p:clrVal>
                                              <a:schemeClr val="hlink"/>
                                            </p:clrVal>
                                          </p:val>
                                        </p:tav>
                                      </p:tavLst>
                                    </p:anim>
                                    <p:set>
                                      <p:cBhvr>
                                        <p:cTn id="9" dur="250"/>
                                        <p:tgtEl>
                                          <p:spTgt spid="35431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nvGraphicFramePr>
        <p:xfrm>
          <a:off x="287815" y="3253907"/>
          <a:ext cx="1906588" cy="2952750"/>
        </p:xfrm>
        <a:graphic>
          <a:graphicData uri="http://schemas.openxmlformats.org/presentationml/2006/ole">
            <mc:AlternateContent xmlns:mc="http://schemas.openxmlformats.org/markup-compatibility/2006">
              <mc:Choice xmlns:v="urn:schemas-microsoft-com:vml" Requires="v">
                <p:oleObj spid="_x0000_s14392" name="Photo Editor 照片" r:id="rId4" imgW="7820025" imgH="12125325" progId="MSPhotoEd.3">
                  <p:embed/>
                </p:oleObj>
              </mc:Choice>
              <mc:Fallback>
                <p:oleObj name="Photo Editor 照片" r:id="rId4" imgW="7820025" imgH="12125325" progId="MSPhotoEd.3">
                  <p:embed/>
                  <p:pic>
                    <p:nvPicPr>
                      <p:cNvPr id="0" name="Object 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15" y="3253907"/>
                        <a:ext cx="1906588" cy="2952750"/>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6356" name="Rectangle 4"/>
          <p:cNvSpPr>
            <a:spLocks noChangeArrowheads="1"/>
          </p:cNvSpPr>
          <p:nvPr/>
        </p:nvSpPr>
        <p:spPr bwMode="auto">
          <a:xfrm>
            <a:off x="524470" y="1109153"/>
            <a:ext cx="8229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pPr eaLnBrk="1" hangingPunct="1">
              <a:spcBef>
                <a:spcPct val="0"/>
              </a:spcBef>
            </a:pPr>
            <a:r>
              <a:rPr lang="en-US" altLang="zh-CN" sz="2400" dirty="0">
                <a:ea typeface="楷体" panose="02010609060101010101" pitchFamily="49" charset="-122"/>
                <a:cs typeface="Times New Roman" panose="02020603050405020304" pitchFamily="18" charset="0"/>
              </a:rPr>
              <a:t>CMOS </a:t>
            </a:r>
            <a:r>
              <a:rPr lang="zh-CN" altLang="en-US" sz="2400" dirty="0">
                <a:ea typeface="楷体" panose="02010609060101010101" pitchFamily="49" charset="-122"/>
                <a:cs typeface="Times New Roman" panose="02020603050405020304" pitchFamily="18" charset="0"/>
              </a:rPr>
              <a:t>反相器的静态（不考虑输入输出延迟）输入和输出特性为输入端和输出端的伏安特性</a:t>
            </a:r>
          </a:p>
        </p:txBody>
      </p:sp>
      <p:sp>
        <p:nvSpPr>
          <p:cNvPr id="356359" name="Text Box 7"/>
          <p:cNvSpPr txBox="1">
            <a:spLocks noChangeArrowheads="1"/>
          </p:cNvSpPr>
          <p:nvPr/>
        </p:nvSpPr>
        <p:spPr bwMode="auto">
          <a:xfrm>
            <a:off x="427735" y="2598003"/>
            <a:ext cx="863461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pPr eaLnBrk="1" hangingPunct="1"/>
            <a:r>
              <a:rPr lang="zh-CN" altLang="en-US" sz="2400" b="0" dirty="0">
                <a:ea typeface="楷体" panose="02010609060101010101" pitchFamily="49" charset="-122"/>
                <a:cs typeface="Times New Roman" panose="02020603050405020304" pitchFamily="18" charset="0"/>
              </a:rPr>
              <a:t>输入特性是从</a:t>
            </a:r>
            <a:r>
              <a:rPr lang="en-US" altLang="zh-CN" sz="2400" b="0" dirty="0">
                <a:ea typeface="楷体" panose="02010609060101010101" pitchFamily="49" charset="-122"/>
                <a:cs typeface="Times New Roman" panose="02020603050405020304" pitchFamily="18" charset="0"/>
              </a:rPr>
              <a:t>CMOS</a:t>
            </a:r>
            <a:r>
              <a:rPr lang="zh-CN" altLang="en-US" sz="2400" b="0" dirty="0">
                <a:ea typeface="楷体" panose="02010609060101010101" pitchFamily="49" charset="-122"/>
                <a:cs typeface="Times New Roman" panose="02020603050405020304" pitchFamily="18" charset="0"/>
              </a:rPr>
              <a:t>反相器输入端看其输入电压与电流的关系。</a:t>
            </a:r>
          </a:p>
        </p:txBody>
      </p:sp>
      <p:sp>
        <p:nvSpPr>
          <p:cNvPr id="8" name="Rectangle 12"/>
          <p:cNvSpPr>
            <a:spLocks noChangeArrowheads="1"/>
          </p:cNvSpPr>
          <p:nvPr/>
        </p:nvSpPr>
        <p:spPr bwMode="auto">
          <a:xfrm>
            <a:off x="3668617" y="88136"/>
            <a:ext cx="5393735"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3.3.3 CMOS </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反相器的静态输入和输出特性</a:t>
            </a:r>
          </a:p>
        </p:txBody>
      </p:sp>
      <p:pic>
        <p:nvPicPr>
          <p:cNvPr id="9" name="Picture 4" descr="See the source image"/>
          <p:cNvPicPr>
            <a:picLocks noChangeAspect="1" noChangeArrowheads="1"/>
          </p:cNvPicPr>
          <p:nvPr/>
        </p:nvPicPr>
        <p:blipFill rotWithShape="1">
          <a:blip r:embed="rId6">
            <a:extLst>
              <a:ext uri="{28A0092B-C50C-407E-A947-70E740481C1C}">
                <a14:useLocalDpi xmlns:a14="http://schemas.microsoft.com/office/drawing/2010/main" val="0"/>
              </a:ext>
            </a:extLst>
          </a:blip>
          <a:srcRect b="54406"/>
          <a:stretch>
            <a:fillRect/>
          </a:stretch>
        </p:blipFill>
        <p:spPr bwMode="auto">
          <a:xfrm>
            <a:off x="2401163" y="3111595"/>
            <a:ext cx="4476214" cy="2290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5"/>
          <p:cNvSpPr txBox="1">
            <a:spLocks noChangeArrowheads="1"/>
          </p:cNvSpPr>
          <p:nvPr/>
        </p:nvSpPr>
        <p:spPr bwMode="auto">
          <a:xfrm>
            <a:off x="524470" y="1948708"/>
            <a:ext cx="341339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r>
              <a:rPr lang="en-US" altLang="zh-CN" b="0" u="sng" dirty="0">
                <a:ea typeface="楷体" panose="02010609060101010101" pitchFamily="49" charset="-122"/>
                <a:cs typeface="Times New Roman" panose="02020603050405020304" pitchFamily="18" charset="0"/>
              </a:rPr>
              <a:t>1. </a:t>
            </a:r>
            <a:r>
              <a:rPr lang="zh-CN" altLang="en-US" b="0" u="sng" dirty="0">
                <a:ea typeface="楷体" panose="02010609060101010101" pitchFamily="49" charset="-122"/>
                <a:cs typeface="Times New Roman" panose="02020603050405020304" pitchFamily="18" charset="0"/>
              </a:rPr>
              <a:t>输入特性</a:t>
            </a:r>
          </a:p>
        </p:txBody>
      </p:sp>
      <p:sp>
        <p:nvSpPr>
          <p:cNvPr id="11" name="Text Box 12"/>
          <p:cNvSpPr txBox="1">
            <a:spLocks noChangeArrowheads="1"/>
          </p:cNvSpPr>
          <p:nvPr/>
        </p:nvSpPr>
        <p:spPr>
          <a:xfrm>
            <a:off x="287815" y="5504627"/>
            <a:ext cx="8543000" cy="1159192"/>
          </a:xfrm>
          <a:prstGeom prst="rect">
            <a:avLst/>
          </a:prstGeom>
          <a:solidFill>
            <a:schemeClr val="tx2">
              <a:lumMod val="20000"/>
              <a:lumOff val="80000"/>
            </a:schemeClr>
          </a:solidFill>
          <a:ln w="76200" cmpd="tri">
            <a:solidFill>
              <a:schemeClr val="tx2"/>
            </a:solidFill>
            <a:miter lim="800000"/>
            <a:headEnd type="none" w="sm" len="sm"/>
            <a:tailEnd type="none" w="sm" len="sm"/>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由于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MOS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管的栅极和衬底之间</a:t>
            </a:r>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存在</a:t>
            </a:r>
            <a:r>
              <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rPr>
              <a:t>SiO</a:t>
            </a:r>
            <a:r>
              <a:rPr kumimoji="1"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为介质的输入电容，而绝缘介质又很薄，非常容易被击穿，所以对由</a:t>
            </a:r>
            <a:r>
              <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rPr>
              <a:t>MOS</a:t>
            </a:r>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管所组成的</a:t>
            </a:r>
            <a:r>
              <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rPr>
              <a:t>CMOS</a:t>
            </a:r>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电路，必须采取</a:t>
            </a:r>
            <a:r>
              <a:rPr kumimoji="1" lang="zh-CN" altLang="en-US" sz="2400" b="1" dirty="0">
                <a:latin typeface="Times New Roman" panose="02020603050405020304" pitchFamily="18" charset="0"/>
                <a:ea typeface="楷体" panose="02010609060101010101" pitchFamily="49" charset="-122"/>
                <a:cs typeface="Times New Roman" panose="02020603050405020304" pitchFamily="18" charset="0"/>
              </a:rPr>
              <a:t>保护措施</a:t>
            </a:r>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2" name="矩形 11"/>
          <p:cNvSpPr/>
          <p:nvPr/>
        </p:nvSpPr>
        <p:spPr>
          <a:xfrm>
            <a:off x="7154755" y="3069241"/>
            <a:ext cx="1377950" cy="369332"/>
          </a:xfrm>
          <a:prstGeom prst="rect">
            <a:avLst/>
          </a:prstGeom>
        </p:spPr>
        <p:txBody>
          <a:bodyPr wrap="square">
            <a:spAutoFit/>
          </a:bodyPr>
          <a:lstStyle/>
          <a:p>
            <a:r>
              <a:rPr lang="zh-CN" altLang="en-US"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输入电流</a:t>
            </a:r>
            <a:r>
              <a:rPr lang="en-US" altLang="zh-CN" b="1" dirty="0" err="1">
                <a:solidFill>
                  <a:srgbClr val="C00000"/>
                </a:solidFill>
                <a:latin typeface="Times New Roman" panose="02020603050405020304" pitchFamily="18" charset="0"/>
                <a:ea typeface="楷体" panose="02010609060101010101" pitchFamily="49" charset="-122"/>
                <a:cs typeface="Times New Roman" panose="02020603050405020304" pitchFamily="18" charset="0"/>
              </a:rPr>
              <a:t>i</a:t>
            </a:r>
            <a:r>
              <a:rPr lang="en-US" altLang="zh-CN" b="1" baseline="-25000" dirty="0" err="1">
                <a:solidFill>
                  <a:srgbClr val="C00000"/>
                </a:solidFill>
                <a:latin typeface="Times New Roman" panose="02020603050405020304" pitchFamily="18" charset="0"/>
                <a:ea typeface="楷体" panose="02010609060101010101" pitchFamily="49" charset="-122"/>
                <a:cs typeface="Times New Roman" panose="02020603050405020304" pitchFamily="18" charset="0"/>
              </a:rPr>
              <a:t>g</a:t>
            </a:r>
            <a:endParaRPr lang="x-none" baseline="-25000" dirty="0"/>
          </a:p>
        </p:txBody>
      </p:sp>
      <p:cxnSp>
        <p:nvCxnSpPr>
          <p:cNvPr id="13" name="直接箭头连接符 12"/>
          <p:cNvCxnSpPr/>
          <p:nvPr/>
        </p:nvCxnSpPr>
        <p:spPr>
          <a:xfrm flipH="1" flipV="1">
            <a:off x="7170197" y="3168977"/>
            <a:ext cx="1212467" cy="169860"/>
          </a:xfrm>
          <a:prstGeom prst="straightConnector1">
            <a:avLst/>
          </a:prstGeom>
          <a:ln w="3175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6356"/>
                                        </p:tgtEl>
                                        <p:attrNameLst>
                                          <p:attrName>style.visibility</p:attrName>
                                        </p:attrNameLst>
                                      </p:cBhvr>
                                      <p:to>
                                        <p:strVal val="visible"/>
                                      </p:to>
                                    </p:set>
                                    <p:animEffect transition="in" filter="fade">
                                      <p:cBhvr>
                                        <p:cTn id="7" dur="500"/>
                                        <p:tgtEl>
                                          <p:spTgt spid="356356"/>
                                        </p:tgtEl>
                                      </p:cBhvr>
                                    </p:animEffect>
                                    <p:anim calcmode="lin" valueType="num">
                                      <p:cBhvr>
                                        <p:cTn id="8" dur="500" fill="hold"/>
                                        <p:tgtEl>
                                          <p:spTgt spid="356356"/>
                                        </p:tgtEl>
                                        <p:attrNameLst>
                                          <p:attrName>ppt_x</p:attrName>
                                        </p:attrNameLst>
                                      </p:cBhvr>
                                      <p:tavLst>
                                        <p:tav tm="0">
                                          <p:val>
                                            <p:strVal val="#ppt_x"/>
                                          </p:val>
                                        </p:tav>
                                        <p:tav tm="100000">
                                          <p:val>
                                            <p:strVal val="#ppt_x"/>
                                          </p:val>
                                        </p:tav>
                                      </p:tavLst>
                                    </p:anim>
                                    <p:anim calcmode="lin" valueType="num">
                                      <p:cBhvr>
                                        <p:cTn id="9" dur="500" fill="hold"/>
                                        <p:tgtEl>
                                          <p:spTgt spid="35635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arn(inVertical)">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9" presetClass="entr" presetSubtype="0" fill="hold" grpId="0" nodeType="clickEffect">
                                  <p:stCondLst>
                                    <p:cond delay="0"/>
                                  </p:stCondLst>
                                  <p:childTnLst>
                                    <p:set>
                                      <p:cBhvr>
                                        <p:cTn id="25" dur="1" fill="hold">
                                          <p:stCondLst>
                                            <p:cond delay="0"/>
                                          </p:stCondLst>
                                        </p:cTn>
                                        <p:tgtEl>
                                          <p:spTgt spid="356359"/>
                                        </p:tgtEl>
                                        <p:attrNameLst>
                                          <p:attrName>style.visibility</p:attrName>
                                        </p:attrNameLst>
                                      </p:cBhvr>
                                      <p:to>
                                        <p:strVal val="visible"/>
                                      </p:to>
                                    </p:set>
                                    <p:anim calcmode="lin" valueType="num">
                                      <p:cBhvr>
                                        <p:cTn id="26" dur="1000" fill="hold"/>
                                        <p:tgtEl>
                                          <p:spTgt spid="356359"/>
                                        </p:tgtEl>
                                        <p:attrNameLst>
                                          <p:attrName>ppt_x</p:attrName>
                                        </p:attrNameLst>
                                      </p:cBhvr>
                                      <p:tavLst>
                                        <p:tav tm="0">
                                          <p:val>
                                            <p:strVal val="#ppt_x-.2"/>
                                          </p:val>
                                        </p:tav>
                                        <p:tav tm="100000">
                                          <p:val>
                                            <p:strVal val="#ppt_x"/>
                                          </p:val>
                                        </p:tav>
                                      </p:tavLst>
                                    </p:anim>
                                    <p:anim calcmode="lin" valueType="num">
                                      <p:cBhvr>
                                        <p:cTn id="27" dur="1000" fill="hold"/>
                                        <p:tgtEl>
                                          <p:spTgt spid="356359"/>
                                        </p:tgtEl>
                                        <p:attrNameLst>
                                          <p:attrName>ppt_y</p:attrName>
                                        </p:attrNameLst>
                                      </p:cBhvr>
                                      <p:tavLst>
                                        <p:tav tm="0">
                                          <p:val>
                                            <p:strVal val="#ppt_y"/>
                                          </p:val>
                                        </p:tav>
                                        <p:tav tm="100000">
                                          <p:val>
                                            <p:strVal val="#ppt_y"/>
                                          </p:val>
                                        </p:tav>
                                      </p:tavLst>
                                    </p:anim>
                                    <p:animEffect transition="in" filter="wipe(right)" prLst="gradientSize: 0.1">
                                      <p:cBhvr>
                                        <p:cTn id="28" dur="1000"/>
                                        <p:tgtEl>
                                          <p:spTgt spid="356359"/>
                                        </p:tgtEl>
                                      </p:cBhvr>
                                    </p:animEffec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25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3" presetClass="entr" presetSubtype="272"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p:cTn id="45" dur="500" fill="hold"/>
                                        <p:tgtEl>
                                          <p:spTgt spid="11"/>
                                        </p:tgtEl>
                                        <p:attrNameLst>
                                          <p:attrName>ppt_w</p:attrName>
                                        </p:attrNameLst>
                                      </p:cBhvr>
                                      <p:tavLst>
                                        <p:tav tm="0">
                                          <p:val>
                                            <p:strVal val="2/3*#ppt_w"/>
                                          </p:val>
                                        </p:tav>
                                        <p:tav tm="100000">
                                          <p:val>
                                            <p:strVal val="#ppt_w"/>
                                          </p:val>
                                        </p:tav>
                                      </p:tavLst>
                                    </p:anim>
                                    <p:anim calcmode="lin" valueType="num">
                                      <p:cBhvr>
                                        <p:cTn id="46" dur="500" fill="hold"/>
                                        <p:tgtEl>
                                          <p:spTgt spid="11"/>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356" grpId="0"/>
      <p:bldP spid="356359" grpId="0"/>
      <p:bldP spid="10" grpId="0"/>
      <p:bldP spid="11" grpId="0" animBg="1" autoUpdateAnimBg="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a:spLocks noChangeArrowheads="1"/>
          </p:cNvSpPr>
          <p:nvPr/>
        </p:nvSpPr>
        <p:spPr bwMode="auto">
          <a:xfrm>
            <a:off x="122638" y="824794"/>
            <a:ext cx="39243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dirty="0">
                <a:latin typeface="Times New Roman" panose="02020603050405020304" pitchFamily="18" charset="0"/>
                <a:ea typeface="楷体" panose="02010609060101010101" pitchFamily="49" charset="-122"/>
                <a:cs typeface="Times New Roman" panose="02020603050405020304" pitchFamily="18" charset="0"/>
              </a:rPr>
              <a:t>3.1 </a:t>
            </a:r>
            <a:r>
              <a:rPr lang="zh-CN" altLang="en-US" sz="3200" b="1" dirty="0">
                <a:latin typeface="Times New Roman" panose="02020603050405020304" pitchFamily="18" charset="0"/>
                <a:ea typeface="楷体" panose="02010609060101010101" pitchFamily="49" charset="-122"/>
                <a:cs typeface="Times New Roman" panose="02020603050405020304" pitchFamily="18" charset="0"/>
              </a:rPr>
              <a:t>概述</a:t>
            </a:r>
          </a:p>
        </p:txBody>
      </p:sp>
      <p:sp>
        <p:nvSpPr>
          <p:cNvPr id="4" name="文本框 3"/>
          <p:cNvSpPr txBox="1">
            <a:spLocks noChangeArrowheads="1"/>
          </p:cNvSpPr>
          <p:nvPr/>
        </p:nvSpPr>
        <p:spPr bwMode="auto">
          <a:xfrm>
            <a:off x="122638" y="1425399"/>
            <a:ext cx="216058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3000" b="1"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3000" b="1" dirty="0">
                <a:latin typeface="Times New Roman" panose="02020603050405020304" pitchFamily="18" charset="0"/>
                <a:ea typeface="楷体" panose="02010609060101010101" pitchFamily="49" charset="-122"/>
                <a:cs typeface="Times New Roman" panose="02020603050405020304" pitchFamily="18" charset="0"/>
              </a:rPr>
              <a:t>门电路</a:t>
            </a:r>
          </a:p>
        </p:txBody>
      </p:sp>
      <p:sp>
        <p:nvSpPr>
          <p:cNvPr id="5" name="矩形 4"/>
          <p:cNvSpPr>
            <a:spLocks noChangeArrowheads="1"/>
          </p:cNvSpPr>
          <p:nvPr/>
        </p:nvSpPr>
        <p:spPr bwMode="auto">
          <a:xfrm>
            <a:off x="122638" y="1902369"/>
            <a:ext cx="8640763" cy="138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algn="just" eaLnBrk="1" hangingPunct="1">
              <a:buFont typeface="Arial" panose="020B0604020202020204" pitchFamily="34" charset="0"/>
              <a:buNone/>
            </a:pPr>
            <a:r>
              <a:rPr lang="zh-CN" altLang="en-US" sz="2800" b="1" dirty="0">
                <a:latin typeface="楷体" panose="02010609060101010101" pitchFamily="49" charset="-122"/>
                <a:ea typeface="楷体" panose="02010609060101010101" pitchFamily="49" charset="-122"/>
              </a:rPr>
              <a:t>实现基本逻辑运算和复合运算的单元电路称为</a:t>
            </a:r>
            <a:r>
              <a:rPr lang="zh-CN" altLang="en-US" sz="2800" b="1" dirty="0">
                <a:solidFill>
                  <a:srgbClr val="C00000"/>
                </a:solidFill>
                <a:latin typeface="楷体" panose="02010609060101010101" pitchFamily="49" charset="-122"/>
                <a:ea typeface="楷体" panose="02010609060101010101" pitchFamily="49" charset="-122"/>
              </a:rPr>
              <a:t>门电路</a:t>
            </a:r>
            <a:r>
              <a:rPr lang="zh-CN" altLang="en-US" sz="2800" b="1"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常用的门电路有非门、与非门、或非门、异或门、与或非门等。</a:t>
            </a:r>
          </a:p>
        </p:txBody>
      </p:sp>
      <p:sp>
        <p:nvSpPr>
          <p:cNvPr id="6" name="文本框 5"/>
          <p:cNvSpPr txBox="1">
            <a:spLocks noChangeArrowheads="1"/>
          </p:cNvSpPr>
          <p:nvPr/>
        </p:nvSpPr>
        <p:spPr bwMode="auto">
          <a:xfrm>
            <a:off x="122639" y="3771443"/>
            <a:ext cx="23273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400" dirty="0">
                <a:latin typeface="楷体" panose="02010609060101010101" pitchFamily="49" charset="-122"/>
                <a:ea typeface="楷体" panose="02010609060101010101" pitchFamily="49" charset="-122"/>
              </a:rPr>
              <a:t>(1)</a:t>
            </a:r>
            <a:r>
              <a:rPr lang="zh-CN" altLang="en-US" sz="2400" dirty="0">
                <a:latin typeface="楷体" panose="02010609060101010101" pitchFamily="49" charset="-122"/>
                <a:ea typeface="楷体" panose="02010609060101010101" pitchFamily="49" charset="-122"/>
              </a:rPr>
              <a:t>正逻辑</a:t>
            </a:r>
          </a:p>
        </p:txBody>
      </p:sp>
      <p:sp>
        <p:nvSpPr>
          <p:cNvPr id="7" name="文本框 6"/>
          <p:cNvSpPr txBox="1">
            <a:spLocks noChangeArrowheads="1"/>
          </p:cNvSpPr>
          <p:nvPr/>
        </p:nvSpPr>
        <p:spPr bwMode="auto">
          <a:xfrm>
            <a:off x="547642" y="4268357"/>
            <a:ext cx="347116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algn="just" eaLnBrk="1" hangingPunct="1">
              <a:buFont typeface="Arial" panose="020B0604020202020204" pitchFamily="34" charset="0"/>
              <a:buNone/>
            </a:pPr>
            <a:r>
              <a:rPr lang="zh-CN" altLang="en-US" sz="2400" dirty="0">
                <a:latin typeface="楷体" panose="02010609060101010101" pitchFamily="49" charset="-122"/>
                <a:ea typeface="楷体" panose="02010609060101010101" pitchFamily="49" charset="-122"/>
              </a:rPr>
              <a:t>高电平表示逻辑“</a:t>
            </a:r>
            <a:r>
              <a:rPr lang="en-US" altLang="zh-CN" sz="2400" dirty="0">
                <a:latin typeface="楷体" panose="02010609060101010101" pitchFamily="49" charset="-122"/>
                <a:ea typeface="楷体" panose="02010609060101010101" pitchFamily="49" charset="-122"/>
              </a:rPr>
              <a:t>1”</a:t>
            </a:r>
            <a:r>
              <a:rPr lang="zh-CN" altLang="en-US" sz="2400" dirty="0">
                <a:latin typeface="楷体" panose="02010609060101010101" pitchFamily="49" charset="-122"/>
                <a:ea typeface="楷体" panose="02010609060101010101" pitchFamily="49" charset="-122"/>
              </a:rPr>
              <a:t>，低电平表示逻辑“</a:t>
            </a:r>
            <a:r>
              <a:rPr lang="en-US" altLang="zh-CN" sz="2400" dirty="0">
                <a:latin typeface="楷体" panose="02010609060101010101" pitchFamily="49" charset="-122"/>
                <a:ea typeface="楷体" panose="02010609060101010101" pitchFamily="49" charset="-122"/>
              </a:rPr>
              <a:t>0”</a:t>
            </a:r>
            <a:r>
              <a:rPr lang="zh-CN" altLang="en-US" sz="2400" dirty="0">
                <a:latin typeface="楷体" panose="02010609060101010101" pitchFamily="49" charset="-122"/>
                <a:ea typeface="楷体" panose="02010609060101010101" pitchFamily="49" charset="-122"/>
              </a:rPr>
              <a:t>。</a:t>
            </a:r>
          </a:p>
        </p:txBody>
      </p:sp>
      <p:sp>
        <p:nvSpPr>
          <p:cNvPr id="8" name="文本框 7"/>
          <p:cNvSpPr txBox="1">
            <a:spLocks noChangeArrowheads="1"/>
          </p:cNvSpPr>
          <p:nvPr/>
        </p:nvSpPr>
        <p:spPr bwMode="auto">
          <a:xfrm>
            <a:off x="200823" y="3222088"/>
            <a:ext cx="36353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b="1" dirty="0">
                <a:latin typeface="楷体" panose="02010609060101010101" pitchFamily="49" charset="-122"/>
                <a:ea typeface="楷体" panose="02010609060101010101" pitchFamily="49" charset="-122"/>
              </a:rPr>
              <a:t>2.</a:t>
            </a:r>
            <a:r>
              <a:rPr lang="zh-CN" altLang="en-US" sz="2800" b="1" dirty="0">
                <a:latin typeface="楷体" panose="02010609060101010101" pitchFamily="49" charset="-122"/>
                <a:ea typeface="楷体" panose="02010609060101010101" pitchFamily="49" charset="-122"/>
              </a:rPr>
              <a:t>正负逻辑系统</a:t>
            </a:r>
          </a:p>
        </p:txBody>
      </p:sp>
      <p:pic>
        <p:nvPicPr>
          <p:cNvPr id="10" name="图片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43813" y="2871251"/>
            <a:ext cx="3800475" cy="2566987"/>
          </a:xfrm>
          <a:prstGeom prst="rect">
            <a:avLst/>
          </a:prstGeom>
          <a:noFill/>
          <a:ln w="57150" cmpd="thickThin">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12" name="文本框 11"/>
          <p:cNvSpPr txBox="1">
            <a:spLocks noChangeArrowheads="1"/>
          </p:cNvSpPr>
          <p:nvPr/>
        </p:nvSpPr>
        <p:spPr bwMode="auto">
          <a:xfrm>
            <a:off x="122638" y="5229139"/>
            <a:ext cx="23273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400" dirty="0">
                <a:latin typeface="楷体" panose="02010609060101010101" pitchFamily="49" charset="-122"/>
                <a:ea typeface="楷体" panose="02010609060101010101" pitchFamily="49" charset="-122"/>
              </a:rPr>
              <a:t>(2)</a:t>
            </a:r>
            <a:r>
              <a:rPr lang="zh-CN" altLang="en-US" sz="2400" dirty="0">
                <a:latin typeface="楷体" panose="02010609060101010101" pitchFamily="49" charset="-122"/>
                <a:ea typeface="楷体" panose="02010609060101010101" pitchFamily="49" charset="-122"/>
              </a:rPr>
              <a:t>负逻辑</a:t>
            </a:r>
          </a:p>
        </p:txBody>
      </p:sp>
      <p:sp>
        <p:nvSpPr>
          <p:cNvPr id="13" name="文本框 12"/>
          <p:cNvSpPr txBox="1">
            <a:spLocks noChangeArrowheads="1"/>
          </p:cNvSpPr>
          <p:nvPr/>
        </p:nvSpPr>
        <p:spPr bwMode="auto">
          <a:xfrm>
            <a:off x="547642" y="5767382"/>
            <a:ext cx="342020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dirty="0">
                <a:latin typeface="楷体" panose="02010609060101010101" pitchFamily="49" charset="-122"/>
                <a:ea typeface="楷体" panose="02010609060101010101" pitchFamily="49" charset="-122"/>
              </a:rPr>
              <a:t>高电平表示逻辑“</a:t>
            </a:r>
            <a:r>
              <a:rPr lang="en-US" altLang="zh-CN" sz="2400" dirty="0">
                <a:latin typeface="楷体" panose="02010609060101010101" pitchFamily="49" charset="-122"/>
                <a:ea typeface="楷体" panose="02010609060101010101" pitchFamily="49" charset="-122"/>
              </a:rPr>
              <a:t>0”</a:t>
            </a:r>
            <a:r>
              <a:rPr lang="zh-CN" altLang="en-US" sz="2400" dirty="0">
                <a:latin typeface="楷体" panose="02010609060101010101" pitchFamily="49" charset="-122"/>
                <a:ea typeface="楷体" panose="02010609060101010101" pitchFamily="49" charset="-122"/>
              </a:rPr>
              <a:t>， 低电平表示逻辑“</a:t>
            </a:r>
            <a:r>
              <a:rPr lang="en-US" altLang="zh-CN" sz="2400" dirty="0">
                <a:latin typeface="楷体" panose="02010609060101010101" pitchFamily="49" charset="-122"/>
                <a:ea typeface="楷体" panose="02010609060101010101" pitchFamily="49" charset="-122"/>
              </a:rPr>
              <a:t>1”</a:t>
            </a:r>
            <a:r>
              <a:rPr lang="zh-CN" altLang="en-US" sz="2400" dirty="0">
                <a:latin typeface="楷体" panose="02010609060101010101" pitchFamily="49" charset="-122"/>
                <a:ea typeface="楷体" panose="02010609060101010101" pitchFamily="49" charset="-122"/>
              </a:rPr>
              <a:t>。</a:t>
            </a:r>
          </a:p>
        </p:txBody>
      </p:sp>
      <p:sp>
        <p:nvSpPr>
          <p:cNvPr id="15" name="文本框 13"/>
          <p:cNvSpPr txBox="1">
            <a:spLocks noChangeArrowheads="1"/>
          </p:cNvSpPr>
          <p:nvPr/>
        </p:nvSpPr>
        <p:spPr bwMode="auto">
          <a:xfrm>
            <a:off x="7724279" y="3120486"/>
            <a:ext cx="14325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b="1" dirty="0">
                <a:solidFill>
                  <a:srgbClr val="C00000"/>
                </a:solidFill>
                <a:latin typeface="楷体" panose="02010609060101010101" pitchFamily="49" charset="-122"/>
                <a:ea typeface="楷体" panose="02010609060101010101" pitchFamily="49" charset="-122"/>
              </a:rPr>
              <a:t>允许范围</a:t>
            </a:r>
          </a:p>
        </p:txBody>
      </p:sp>
      <p:cxnSp>
        <p:nvCxnSpPr>
          <p:cNvPr id="16" name="直接箭头连接符 15"/>
          <p:cNvCxnSpPr/>
          <p:nvPr/>
        </p:nvCxnSpPr>
        <p:spPr>
          <a:xfrm>
            <a:off x="7246724" y="3351319"/>
            <a:ext cx="51989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8" name="Text Box 12"/>
          <p:cNvSpPr txBox="1">
            <a:spLocks noChangeArrowheads="1"/>
          </p:cNvSpPr>
          <p:nvPr/>
        </p:nvSpPr>
        <p:spPr>
          <a:xfrm>
            <a:off x="4328214" y="5663896"/>
            <a:ext cx="4262893" cy="934483"/>
          </a:xfrm>
          <a:prstGeom prst="rect">
            <a:avLst/>
          </a:prstGeom>
          <a:solidFill>
            <a:schemeClr val="tx2">
              <a:lumMod val="20000"/>
              <a:lumOff val="80000"/>
            </a:schemeClr>
          </a:solidFill>
          <a:ln w="76200" cmpd="tri">
            <a:solidFill>
              <a:schemeClr val="tx2"/>
            </a:solidFill>
            <a:miter lim="800000"/>
            <a:headEnd type="none" w="sm" len="sm"/>
            <a:tailEnd type="none" w="sm" len="sm"/>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b="1" dirty="0">
                <a:latin typeface="楷体" panose="02010609060101010101" pitchFamily="49" charset="-122"/>
                <a:ea typeface="楷体" panose="02010609060101010101" pitchFamily="49" charset="-122"/>
              </a:rPr>
              <a:t>对元器件</a:t>
            </a:r>
            <a:r>
              <a:rPr lang="zh-CN" altLang="en-US" sz="2400" b="1" dirty="0">
                <a:solidFill>
                  <a:srgbClr val="C00000"/>
                </a:solidFill>
                <a:latin typeface="楷体" panose="02010609060101010101" pitchFamily="49" charset="-122"/>
                <a:ea typeface="楷体" panose="02010609060101010101" pitchFamily="49" charset="-122"/>
              </a:rPr>
              <a:t>参数精度</a:t>
            </a:r>
            <a:r>
              <a:rPr lang="zh-CN" altLang="en-US" sz="2400" b="1" dirty="0">
                <a:latin typeface="楷体" panose="02010609060101010101" pitchFamily="49" charset="-122"/>
                <a:ea typeface="楷体" panose="02010609060101010101" pitchFamily="49" charset="-122"/>
              </a:rPr>
              <a:t>和</a:t>
            </a:r>
            <a:r>
              <a:rPr lang="zh-CN" altLang="en-US" sz="2400" b="1" dirty="0">
                <a:solidFill>
                  <a:srgbClr val="C00000"/>
                </a:solidFill>
                <a:latin typeface="楷体" panose="02010609060101010101" pitchFamily="49" charset="-122"/>
                <a:ea typeface="楷体" panose="02010609060101010101" pitchFamily="49" charset="-122"/>
              </a:rPr>
              <a:t>电源稳定度要求</a:t>
            </a:r>
            <a:r>
              <a:rPr lang="zh-CN" altLang="en-US" sz="2400" b="1" dirty="0">
                <a:latin typeface="楷体" panose="02010609060101010101" pitchFamily="49" charset="-122"/>
                <a:ea typeface="楷体" panose="02010609060101010101" pitchFamily="49" charset="-122"/>
              </a:rPr>
              <a:t>较模拟电路低一些。</a:t>
            </a:r>
          </a:p>
        </p:txBody>
      </p:sp>
      <p:sp>
        <p:nvSpPr>
          <p:cNvPr id="19" name="文本框 1"/>
          <p:cNvSpPr txBox="1"/>
          <p:nvPr/>
        </p:nvSpPr>
        <p:spPr>
          <a:xfrm>
            <a:off x="4046597" y="15875"/>
            <a:ext cx="4386203" cy="830263"/>
          </a:xfrm>
          <a:prstGeom prst="rect">
            <a:avLst/>
          </a:prstGeom>
          <a:noFill/>
          <a:ln w="57150">
            <a:noFill/>
          </a:ln>
        </p:spPr>
        <p:txBody>
          <a:bodyPr wrap="square">
            <a:spAutoFit/>
          </a:bodyPr>
          <a:lstStyle/>
          <a:p>
            <a:pPr eaLnBrk="1" hangingPunct="1">
              <a:buFont typeface="Arial" panose="020B0604020202020204" pitchFamily="34" charset="0"/>
              <a:buNone/>
              <a:defRPr/>
            </a:pPr>
            <a:r>
              <a:rPr lang="zh-CN" altLang="en-US" sz="4800" b="1" noProof="1">
                <a:effectLst>
                  <a:outerShdw blurRad="38100" dist="38100" dir="2700000">
                    <a:srgbClr val="C0C0C0"/>
                  </a:outerShdw>
                </a:effectLst>
                <a:latin typeface="楷体" panose="02010609060101010101" pitchFamily="49" charset="-122"/>
                <a:ea typeface="楷体" panose="02010609060101010101" pitchFamily="49" charset="-122"/>
              </a:rPr>
              <a:t>第三章 门电路</a:t>
            </a:r>
            <a:endParaRPr lang="zh-CN" altLang="en-US" sz="3200" u="sng" noProof="1">
              <a:solidFill>
                <a:schemeClr val="bg2"/>
              </a:solidFill>
              <a:effectLst>
                <a:outerShdw blurRad="38100" dist="38100" dir="2700000">
                  <a:srgbClr val="C0C0C0"/>
                </a:outerShdw>
              </a:effectLst>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ox(in)">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8" presetClass="entr" presetSubtype="16"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diamond(in)">
                                      <p:cBhvr>
                                        <p:cTn id="32" dur="10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box(in)">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8" presetClass="entr" presetSubtype="16"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diamond(in)">
                                      <p:cBhvr>
                                        <p:cTn id="47" dur="10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8" presetClass="entr" presetSubtype="16"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diamond(in)">
                                      <p:cBhvr>
                                        <p:cTn id="52" dur="1000"/>
                                        <p:tgtEl>
                                          <p:spTgt spid="15"/>
                                        </p:tgtEl>
                                      </p:cBhvr>
                                    </p:animEffect>
                                  </p:childTnLst>
                                </p:cTn>
                              </p:par>
                              <p:par>
                                <p:cTn id="53" presetID="16" presetClass="entr" presetSubtype="21"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barn(inVertical)">
                                      <p:cBhvr>
                                        <p:cTn id="55" dur="500"/>
                                        <p:tgtEl>
                                          <p:spTgt spid="16"/>
                                        </p:tgtEl>
                                      </p:cBhvr>
                                    </p:animEffect>
                                  </p:childTnLst>
                                </p:cTn>
                              </p:par>
                            </p:childTnLst>
                          </p:cTn>
                        </p:par>
                      </p:childTnLst>
                    </p:cTn>
                  </p:par>
                  <p:par>
                    <p:cTn id="56" fill="hold">
                      <p:stCondLst>
                        <p:cond delay="indefinite"/>
                      </p:stCondLst>
                      <p:childTnLst>
                        <p:par>
                          <p:cTn id="57" fill="hold">
                            <p:stCondLst>
                              <p:cond delay="0"/>
                            </p:stCondLst>
                            <p:childTnLst>
                              <p:par>
                                <p:cTn id="58" presetID="23" presetClass="entr" presetSubtype="272" fill="hold" grpId="0" nodeType="clickEffect">
                                  <p:stCondLst>
                                    <p:cond delay="0"/>
                                  </p:stCondLst>
                                  <p:childTnLst>
                                    <p:set>
                                      <p:cBhvr>
                                        <p:cTn id="59" dur="1" fill="hold">
                                          <p:stCondLst>
                                            <p:cond delay="0"/>
                                          </p:stCondLst>
                                        </p:cTn>
                                        <p:tgtEl>
                                          <p:spTgt spid="18"/>
                                        </p:tgtEl>
                                        <p:attrNameLst>
                                          <p:attrName>style.visibility</p:attrName>
                                        </p:attrNameLst>
                                      </p:cBhvr>
                                      <p:to>
                                        <p:strVal val="visible"/>
                                      </p:to>
                                    </p:set>
                                    <p:anim calcmode="lin" valueType="num">
                                      <p:cBhvr>
                                        <p:cTn id="60" dur="500" fill="hold"/>
                                        <p:tgtEl>
                                          <p:spTgt spid="18"/>
                                        </p:tgtEl>
                                        <p:attrNameLst>
                                          <p:attrName>ppt_w</p:attrName>
                                        </p:attrNameLst>
                                      </p:cBhvr>
                                      <p:tavLst>
                                        <p:tav tm="0">
                                          <p:val>
                                            <p:strVal val="2/3*#ppt_w"/>
                                          </p:val>
                                        </p:tav>
                                        <p:tav tm="100000">
                                          <p:val>
                                            <p:strVal val="#ppt_w"/>
                                          </p:val>
                                        </p:tav>
                                      </p:tavLst>
                                    </p:anim>
                                    <p:anim calcmode="lin" valueType="num">
                                      <p:cBhvr>
                                        <p:cTn id="61" dur="500" fill="hold"/>
                                        <p:tgtEl>
                                          <p:spTgt spid="18"/>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7" grpId="0"/>
      <p:bldP spid="8" grpId="0"/>
      <p:bldP spid="12" grpId="0"/>
      <p:bldP spid="13" grpId="0"/>
      <p:bldP spid="15" grpId="0"/>
      <p:bldP spid="18" grpId="0" animBg="1"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22" name="Picture 4" descr="3-3-16"/>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084" r="51317" b="11784"/>
          <a:stretch>
            <a:fillRect/>
          </a:stretch>
        </p:blipFill>
        <p:spPr bwMode="auto">
          <a:xfrm>
            <a:off x="2925628" y="1009539"/>
            <a:ext cx="4091189" cy="2885474"/>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60423" name="Rectangle 7"/>
          <p:cNvSpPr>
            <a:spLocks noChangeArrowheads="1"/>
          </p:cNvSpPr>
          <p:nvPr/>
        </p:nvSpPr>
        <p:spPr bwMode="auto">
          <a:xfrm>
            <a:off x="1546603" y="4054553"/>
            <a:ext cx="579517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pPr eaLnBrk="1" hangingPunct="1">
              <a:spcBef>
                <a:spcPct val="0"/>
              </a:spcBef>
            </a:pPr>
            <a:r>
              <a:rPr kumimoji="1" lang="zh-CN" altLang="en-US" sz="2400" b="0" dirty="0">
                <a:solidFill>
                  <a:schemeClr val="tx1"/>
                </a:solidFill>
                <a:ea typeface="楷体" panose="02010609060101010101" pitchFamily="49" charset="-122"/>
                <a:cs typeface="Times New Roman" panose="02020603050405020304" pitchFamily="18" charset="0"/>
              </a:rPr>
              <a:t>        </a:t>
            </a:r>
            <a:r>
              <a:rPr kumimoji="1" lang="en-US" altLang="zh-CN" sz="2400" b="0" dirty="0">
                <a:solidFill>
                  <a:schemeClr val="tx1"/>
                </a:solidFill>
                <a:ea typeface="楷体" panose="02010609060101010101" pitchFamily="49" charset="-122"/>
                <a:cs typeface="Times New Roman" panose="02020603050405020304" pitchFamily="18" charset="0"/>
              </a:rPr>
              <a:t>CMOS</a:t>
            </a:r>
            <a:r>
              <a:rPr kumimoji="1" lang="zh-CN" altLang="en-US" sz="2400" b="0" dirty="0">
                <a:solidFill>
                  <a:schemeClr val="tx1"/>
                </a:solidFill>
                <a:ea typeface="楷体" panose="02010609060101010101" pitchFamily="49" charset="-122"/>
                <a:cs typeface="Times New Roman" panose="02020603050405020304" pitchFamily="18" charset="0"/>
              </a:rPr>
              <a:t>反相器</a:t>
            </a:r>
            <a:r>
              <a:rPr kumimoji="1" lang="en-US" altLang="zh-CN" sz="2400" b="0" dirty="0">
                <a:solidFill>
                  <a:schemeClr val="tx1"/>
                </a:solidFill>
                <a:ea typeface="楷体" panose="02010609060101010101" pitchFamily="49" charset="-122"/>
                <a:cs typeface="Times New Roman" panose="02020603050405020304" pitchFamily="18" charset="0"/>
              </a:rPr>
              <a:t>74HC</a:t>
            </a:r>
            <a:r>
              <a:rPr kumimoji="1" lang="zh-CN" altLang="en-US" sz="2400" b="0" dirty="0">
                <a:solidFill>
                  <a:schemeClr val="tx1"/>
                </a:solidFill>
                <a:ea typeface="楷体" panose="02010609060101010101" pitchFamily="49" charset="-122"/>
                <a:cs typeface="Times New Roman" panose="02020603050405020304" pitchFamily="18" charset="0"/>
              </a:rPr>
              <a:t>系列输入保护电路</a:t>
            </a:r>
            <a:endParaRPr kumimoji="1" lang="zh-CN" altLang="en-US" sz="2000" b="0" dirty="0">
              <a:solidFill>
                <a:schemeClr val="tx1"/>
              </a:solidFill>
              <a:ea typeface="楷体" panose="02010609060101010101" pitchFamily="49" charset="-122"/>
              <a:cs typeface="Times New Roman" panose="02020603050405020304" pitchFamily="18" charset="0"/>
            </a:endParaRPr>
          </a:p>
        </p:txBody>
      </p:sp>
      <p:sp>
        <p:nvSpPr>
          <p:cNvPr id="357385" name="Rectangle 9"/>
          <p:cNvSpPr>
            <a:spLocks noChangeArrowheads="1"/>
          </p:cNvSpPr>
          <p:nvPr/>
        </p:nvSpPr>
        <p:spPr bwMode="auto">
          <a:xfrm>
            <a:off x="247429" y="4767860"/>
            <a:ext cx="8896571"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pPr>
              <a:spcBef>
                <a:spcPct val="0"/>
              </a:spcBef>
            </a:pPr>
            <a:r>
              <a:rPr lang="en-US" altLang="zh-CN" sz="2200" b="0" dirty="0">
                <a:ea typeface="楷体" panose="02010609060101010101" pitchFamily="49" charset="-122"/>
                <a:cs typeface="Times New Roman" panose="02020603050405020304" pitchFamily="18" charset="0"/>
              </a:rPr>
              <a:t>D</a:t>
            </a:r>
            <a:r>
              <a:rPr lang="en-US" altLang="zh-CN" sz="2200" b="0" baseline="-25000" dirty="0">
                <a:ea typeface="楷体" panose="02010609060101010101" pitchFamily="49" charset="-122"/>
                <a:cs typeface="Times New Roman" panose="02020603050405020304" pitchFamily="18" charset="0"/>
              </a:rPr>
              <a:t>1</a:t>
            </a:r>
            <a:r>
              <a:rPr lang="zh-CN" altLang="en-US" sz="2200" b="0" dirty="0">
                <a:ea typeface="楷体" panose="02010609060101010101" pitchFamily="49" charset="-122"/>
                <a:cs typeface="Times New Roman" panose="02020603050405020304" pitchFamily="18" charset="0"/>
              </a:rPr>
              <a:t>和</a:t>
            </a:r>
            <a:r>
              <a:rPr lang="en-US" altLang="zh-CN" sz="2200" b="0" dirty="0">
                <a:ea typeface="楷体" panose="02010609060101010101" pitchFamily="49" charset="-122"/>
                <a:cs typeface="Times New Roman" panose="02020603050405020304" pitchFamily="18" charset="0"/>
              </a:rPr>
              <a:t>R</a:t>
            </a:r>
            <a:r>
              <a:rPr lang="en-US" altLang="zh-CN" sz="2200" b="0" baseline="-25000" dirty="0">
                <a:ea typeface="楷体" panose="02010609060101010101" pitchFamily="49" charset="-122"/>
                <a:cs typeface="Times New Roman" panose="02020603050405020304" pitchFamily="18" charset="0"/>
              </a:rPr>
              <a:t>S</a:t>
            </a:r>
            <a:r>
              <a:rPr lang="zh-CN" altLang="en-US" sz="2200" b="0" dirty="0">
                <a:ea typeface="楷体" panose="02010609060101010101" pitchFamily="49" charset="-122"/>
                <a:cs typeface="Times New Roman" panose="02020603050405020304" pitchFamily="18" charset="0"/>
              </a:rPr>
              <a:t>为添加的输入保护电路器件；</a:t>
            </a:r>
            <a:endParaRPr lang="en-US" altLang="zh-CN" sz="2200" b="0" dirty="0">
              <a:ea typeface="楷体" panose="02010609060101010101" pitchFamily="49" charset="-122"/>
              <a:cs typeface="Times New Roman" panose="02020603050405020304" pitchFamily="18" charset="0"/>
            </a:endParaRPr>
          </a:p>
          <a:p>
            <a:pPr>
              <a:spcBef>
                <a:spcPct val="0"/>
              </a:spcBef>
            </a:pPr>
            <a:r>
              <a:rPr lang="en-US" altLang="zh-CN" sz="2200" b="0" dirty="0">
                <a:ea typeface="楷体" panose="02010609060101010101" pitchFamily="49" charset="-122"/>
                <a:cs typeface="Times New Roman" panose="02020603050405020304" pitchFamily="18" charset="0"/>
              </a:rPr>
              <a:t>D</a:t>
            </a:r>
            <a:r>
              <a:rPr lang="en-US" altLang="zh-CN" sz="2200" b="0" baseline="-25000" dirty="0">
                <a:ea typeface="楷体" panose="02010609060101010101" pitchFamily="49" charset="-122"/>
                <a:cs typeface="Times New Roman" panose="02020603050405020304" pitchFamily="18" charset="0"/>
              </a:rPr>
              <a:t>2</a:t>
            </a:r>
            <a:r>
              <a:rPr lang="zh-CN" altLang="en-US" sz="2200" b="0" dirty="0">
                <a:ea typeface="楷体" panose="02010609060101010101" pitchFamily="49" charset="-122"/>
                <a:cs typeface="Times New Roman" panose="02020603050405020304" pitchFamily="18" charset="0"/>
              </a:rPr>
              <a:t>为输入端的</a:t>
            </a:r>
            <a:r>
              <a:rPr lang="en-US" altLang="zh-CN" sz="2200" b="0" dirty="0">
                <a:ea typeface="楷体" panose="02010609060101010101" pitchFamily="49" charset="-122"/>
                <a:cs typeface="Times New Roman" panose="02020603050405020304" pitchFamily="18" charset="0"/>
              </a:rPr>
              <a:t>N</a:t>
            </a:r>
            <a:r>
              <a:rPr lang="zh-CN" altLang="en-US" sz="2200" b="0" dirty="0">
                <a:ea typeface="楷体" panose="02010609060101010101" pitchFamily="49" charset="-122"/>
                <a:cs typeface="Times New Roman" panose="02020603050405020304" pitchFamily="18" charset="0"/>
              </a:rPr>
              <a:t>型扩散电阻区和</a:t>
            </a:r>
            <a:r>
              <a:rPr lang="en-US" altLang="zh-CN" sz="2200" b="0" dirty="0">
                <a:ea typeface="楷体" panose="02010609060101010101" pitchFamily="49" charset="-122"/>
                <a:cs typeface="Times New Roman" panose="02020603050405020304" pitchFamily="18" charset="0"/>
              </a:rPr>
              <a:t>P</a:t>
            </a:r>
            <a:r>
              <a:rPr lang="zh-CN" altLang="en-US" sz="2200" b="0" dirty="0">
                <a:ea typeface="楷体" panose="02010609060101010101" pitchFamily="49" charset="-122"/>
                <a:cs typeface="Times New Roman" panose="02020603050405020304" pitchFamily="18" charset="0"/>
              </a:rPr>
              <a:t>型衬底自然形成，称为</a:t>
            </a:r>
            <a:r>
              <a:rPr lang="zh-CN" altLang="en-US" sz="2200" dirty="0">
                <a:ea typeface="楷体" panose="02010609060101010101" pitchFamily="49" charset="-122"/>
                <a:cs typeface="Times New Roman" panose="02020603050405020304" pitchFamily="18" charset="0"/>
              </a:rPr>
              <a:t>分布式二极管；</a:t>
            </a:r>
            <a:endParaRPr lang="en-US" altLang="zh-CN" sz="2200" dirty="0">
              <a:ea typeface="楷体" panose="02010609060101010101" pitchFamily="49" charset="-122"/>
              <a:cs typeface="Times New Roman" panose="02020603050405020304" pitchFamily="18" charset="0"/>
            </a:endParaRPr>
          </a:p>
          <a:p>
            <a:pPr>
              <a:spcBef>
                <a:spcPct val="0"/>
              </a:spcBef>
            </a:pPr>
            <a:r>
              <a:rPr lang="en-US" altLang="zh-CN" sz="2200" b="0" dirty="0">
                <a:ea typeface="楷体" panose="02010609060101010101" pitchFamily="49" charset="-122"/>
                <a:cs typeface="Times New Roman" panose="02020603050405020304" pitchFamily="18" charset="0"/>
              </a:rPr>
              <a:t>C</a:t>
            </a:r>
            <a:r>
              <a:rPr lang="en-US" altLang="zh-CN" sz="2200" b="0" baseline="-25000" dirty="0">
                <a:ea typeface="楷体" panose="02010609060101010101" pitchFamily="49" charset="-122"/>
                <a:cs typeface="Times New Roman" panose="02020603050405020304" pitchFamily="18" charset="0"/>
              </a:rPr>
              <a:t>1</a:t>
            </a:r>
            <a:r>
              <a:rPr lang="zh-CN" altLang="en-US" sz="2200" b="0" dirty="0">
                <a:ea typeface="楷体" panose="02010609060101010101" pitchFamily="49" charset="-122"/>
                <a:cs typeface="Times New Roman" panose="02020603050405020304" pitchFamily="18" charset="0"/>
              </a:rPr>
              <a:t>和</a:t>
            </a:r>
            <a:r>
              <a:rPr lang="en-US" altLang="zh-CN" sz="2200" b="0" dirty="0">
                <a:ea typeface="楷体" panose="02010609060101010101" pitchFamily="49" charset="-122"/>
                <a:cs typeface="Times New Roman" panose="02020603050405020304" pitchFamily="18" charset="0"/>
              </a:rPr>
              <a:t>C</a:t>
            </a:r>
            <a:r>
              <a:rPr lang="en-US" altLang="zh-CN" sz="2200" b="0" baseline="-25000" dirty="0">
                <a:ea typeface="楷体" panose="02010609060101010101" pitchFamily="49" charset="-122"/>
                <a:cs typeface="Times New Roman" panose="02020603050405020304" pitchFamily="18" charset="0"/>
              </a:rPr>
              <a:t>2</a:t>
            </a:r>
            <a:r>
              <a:rPr lang="zh-CN" altLang="en-US" sz="2200" b="0" dirty="0">
                <a:ea typeface="楷体" panose="02010609060101010101" pitchFamily="49" charset="-122"/>
                <a:cs typeface="Times New Roman" panose="02020603050405020304" pitchFamily="18" charset="0"/>
              </a:rPr>
              <a:t>为</a:t>
            </a:r>
            <a:r>
              <a:rPr lang="en-US" altLang="zh-CN" sz="2200" b="0" dirty="0">
                <a:ea typeface="楷体" panose="02010609060101010101" pitchFamily="49" charset="-122"/>
                <a:cs typeface="Times New Roman" panose="02020603050405020304" pitchFamily="18" charset="0"/>
              </a:rPr>
              <a:t>T</a:t>
            </a:r>
            <a:r>
              <a:rPr lang="en-US" altLang="zh-CN" sz="2200" b="0" baseline="-25000" dirty="0">
                <a:ea typeface="楷体" panose="02010609060101010101" pitchFamily="49" charset="-122"/>
                <a:cs typeface="Times New Roman" panose="02020603050405020304" pitchFamily="18" charset="0"/>
              </a:rPr>
              <a:t>1</a:t>
            </a:r>
            <a:r>
              <a:rPr lang="zh-CN" altLang="en-US" sz="2200" b="0" dirty="0">
                <a:ea typeface="楷体" panose="02010609060101010101" pitchFamily="49" charset="-122"/>
                <a:cs typeface="Times New Roman" panose="02020603050405020304" pitchFamily="18" charset="0"/>
              </a:rPr>
              <a:t>和</a:t>
            </a:r>
            <a:r>
              <a:rPr lang="en-US" altLang="zh-CN" sz="2200" b="0" dirty="0">
                <a:ea typeface="楷体" panose="02010609060101010101" pitchFamily="49" charset="-122"/>
                <a:cs typeface="Times New Roman" panose="02020603050405020304" pitchFamily="18" charset="0"/>
              </a:rPr>
              <a:t>T</a:t>
            </a:r>
            <a:r>
              <a:rPr lang="en-US" altLang="zh-CN" sz="2200" b="0" baseline="-25000" dirty="0">
                <a:ea typeface="楷体" panose="02010609060101010101" pitchFamily="49" charset="-122"/>
                <a:cs typeface="Times New Roman" panose="02020603050405020304" pitchFamily="18" charset="0"/>
              </a:rPr>
              <a:t>2</a:t>
            </a:r>
            <a:r>
              <a:rPr lang="zh-CN" altLang="en-US" sz="2200" b="0" dirty="0">
                <a:ea typeface="楷体" panose="02010609060101010101" pitchFamily="49" charset="-122"/>
                <a:cs typeface="Times New Roman" panose="02020603050405020304" pitchFamily="18" charset="0"/>
              </a:rPr>
              <a:t>的</a:t>
            </a:r>
            <a:r>
              <a:rPr lang="zh-CN" altLang="en-US" sz="2200" dirty="0">
                <a:ea typeface="楷体" panose="02010609060101010101" pitchFamily="49" charset="-122"/>
                <a:cs typeface="Times New Roman" panose="02020603050405020304" pitchFamily="18" charset="0"/>
              </a:rPr>
              <a:t>栅极等效电容</a:t>
            </a:r>
            <a:r>
              <a:rPr lang="zh-CN" altLang="en-US" sz="2200" b="0" dirty="0">
                <a:ea typeface="楷体" panose="02010609060101010101" pitchFamily="49" charset="-122"/>
                <a:cs typeface="Times New Roman" panose="02020603050405020304" pitchFamily="18" charset="0"/>
              </a:rPr>
              <a:t>。</a:t>
            </a:r>
            <a:endParaRPr lang="en-US" altLang="zh-CN" sz="2200" b="0" dirty="0">
              <a:ea typeface="楷体" panose="02010609060101010101" pitchFamily="49" charset="-122"/>
              <a:cs typeface="Times New Roman" panose="02020603050405020304" pitchFamily="18" charset="0"/>
            </a:endParaRPr>
          </a:p>
          <a:p>
            <a:pPr>
              <a:spcBef>
                <a:spcPct val="0"/>
              </a:spcBef>
            </a:pPr>
            <a:r>
              <a:rPr lang="en-US" altLang="zh-CN" sz="2200" b="0" dirty="0">
                <a:ea typeface="楷体" panose="02010609060101010101" pitchFamily="49" charset="-122"/>
                <a:cs typeface="Times New Roman" panose="02020603050405020304" pitchFamily="18" charset="0"/>
              </a:rPr>
              <a:t>R</a:t>
            </a:r>
            <a:r>
              <a:rPr lang="en-US" altLang="zh-CN" sz="2200" b="0" baseline="-25000" dirty="0">
                <a:ea typeface="楷体" panose="02010609060101010101" pitchFamily="49" charset="-122"/>
                <a:cs typeface="Times New Roman" panose="02020603050405020304" pitchFamily="18" charset="0"/>
              </a:rPr>
              <a:t>S</a:t>
            </a:r>
            <a:r>
              <a:rPr lang="zh-CN" altLang="en-US" sz="2200" b="0" dirty="0">
                <a:ea typeface="楷体" panose="02010609060101010101" pitchFamily="49" charset="-122"/>
                <a:cs typeface="Times New Roman" panose="02020603050405020304" pitchFamily="18" charset="0"/>
              </a:rPr>
              <a:t>值一般在</a:t>
            </a:r>
            <a:r>
              <a:rPr lang="en-US" altLang="zh-CN" sz="2200" b="0" dirty="0">
                <a:ea typeface="楷体" panose="02010609060101010101" pitchFamily="49" charset="-122"/>
                <a:cs typeface="Times New Roman" panose="02020603050405020304" pitchFamily="18" charset="0"/>
              </a:rPr>
              <a:t>1.5~2.5KΩ</a:t>
            </a:r>
            <a:r>
              <a:rPr lang="zh-CN" altLang="en-US" sz="2200" b="0" dirty="0">
                <a:ea typeface="楷体" panose="02010609060101010101" pitchFamily="49" charset="-122"/>
                <a:cs typeface="Times New Roman" panose="02020603050405020304" pitchFamily="18" charset="0"/>
              </a:rPr>
              <a:t>之间。</a:t>
            </a:r>
            <a:endParaRPr lang="en-US" altLang="zh-CN" sz="2200" b="0" dirty="0">
              <a:ea typeface="楷体" panose="02010609060101010101" pitchFamily="49" charset="-122"/>
              <a:cs typeface="Times New Roman" panose="02020603050405020304" pitchFamily="18" charset="0"/>
            </a:endParaRPr>
          </a:p>
        </p:txBody>
      </p:sp>
      <p:sp>
        <p:nvSpPr>
          <p:cNvPr id="10" name="Rectangle 12"/>
          <p:cNvSpPr>
            <a:spLocks noChangeArrowheads="1"/>
          </p:cNvSpPr>
          <p:nvPr/>
        </p:nvSpPr>
        <p:spPr bwMode="auto">
          <a:xfrm>
            <a:off x="3668617" y="88136"/>
            <a:ext cx="5393735"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3.3.3 CMOS </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反相器的静态输入和输出特性</a:t>
            </a:r>
          </a:p>
        </p:txBody>
      </p:sp>
      <p:sp>
        <p:nvSpPr>
          <p:cNvPr id="11" name="矩形 10"/>
          <p:cNvSpPr/>
          <p:nvPr/>
        </p:nvSpPr>
        <p:spPr>
          <a:xfrm>
            <a:off x="3504872" y="2811347"/>
            <a:ext cx="1374105" cy="875493"/>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4" name="矩形 13"/>
          <p:cNvSpPr/>
          <p:nvPr/>
        </p:nvSpPr>
        <p:spPr>
          <a:xfrm>
            <a:off x="3501393" y="1648732"/>
            <a:ext cx="1374105" cy="1104093"/>
          </a:xfrm>
          <a:prstGeom prst="rect">
            <a:avLst/>
          </a:prstGeom>
          <a:solidFill>
            <a:schemeClr val="accent5">
              <a:lumMod val="60000"/>
              <a:lumOff val="40000"/>
              <a:alpha val="22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6" name="矩形 15"/>
          <p:cNvSpPr/>
          <p:nvPr/>
        </p:nvSpPr>
        <p:spPr>
          <a:xfrm>
            <a:off x="4975808" y="1743349"/>
            <a:ext cx="469686" cy="1750986"/>
          </a:xfrm>
          <a:prstGeom prst="rect">
            <a:avLst/>
          </a:prstGeom>
          <a:solidFill>
            <a:schemeClr val="accent6">
              <a:lumMod val="60000"/>
              <a:lumOff val="40000"/>
              <a:alpha val="22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8" name="AutoShape 5"/>
          <p:cNvSpPr>
            <a:spLocks noChangeArrowheads="1"/>
          </p:cNvSpPr>
          <p:nvPr/>
        </p:nvSpPr>
        <p:spPr bwMode="auto">
          <a:xfrm>
            <a:off x="749300" y="1047383"/>
            <a:ext cx="1937349" cy="1423256"/>
          </a:xfrm>
          <a:prstGeom prst="wedgeRoundRectCallout">
            <a:avLst>
              <a:gd name="adj1" fmla="val 103896"/>
              <a:gd name="adj2" fmla="val 45814"/>
              <a:gd name="adj3" fmla="val 16667"/>
            </a:avLst>
          </a:prstGeom>
          <a:solidFill>
            <a:srgbClr val="FFFF00"/>
          </a:solidFill>
          <a:ln w="9525">
            <a:solidFill>
              <a:schemeClr val="tx1"/>
            </a:solidFill>
            <a:miter lim="800000"/>
          </a:ln>
        </p:spPr>
        <p:txBody>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r>
              <a:rPr lang="zh-CN" altLang="en-US" sz="20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正向导通压降</a:t>
            </a:r>
            <a:r>
              <a:rPr lang="en-US" altLang="zh-CN" sz="20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V</a:t>
            </a:r>
            <a:r>
              <a:rPr lang="en-US" altLang="zh-CN" sz="2000" b="1"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F</a:t>
            </a:r>
            <a:r>
              <a:rPr lang="en-US" altLang="zh-CN" sz="20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0.5</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0.7V</a:t>
            </a:r>
          </a:p>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反向击穿电压约</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30V</a:t>
            </a:r>
            <a:r>
              <a:rPr lang="en-US" altLang="zh-CN" sz="20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p>
          <a:p>
            <a:pPr eaLnBrk="1" hangingPunct="1">
              <a:buFont typeface="Arial" panose="020B0604020202020204" pitchFamily="34" charset="0"/>
              <a:buNone/>
            </a:pPr>
            <a:endParaRPr lang="en-US" altLang="zh-CN" sz="20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buFont typeface="Arial" panose="020B0604020202020204" pitchFamily="34" charset="0"/>
              <a:buNone/>
            </a:pPr>
            <a:r>
              <a:rPr lang="en-US" altLang="zh-CN" sz="20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endParaRPr lang="zh-CN" altLang="en-US" sz="18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25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357385">
                                            <p:txEl>
                                              <p:pRg st="0" end="0"/>
                                            </p:txEl>
                                          </p:spTgt>
                                        </p:tgtEl>
                                        <p:attrNameLst>
                                          <p:attrName>style.visibility</p:attrName>
                                        </p:attrNameLst>
                                      </p:cBhvr>
                                      <p:to>
                                        <p:strVal val="visible"/>
                                      </p:to>
                                    </p:set>
                                    <p:animEffect transition="in" filter="wipe(down)">
                                      <p:cBhvr>
                                        <p:cTn id="10" dur="500"/>
                                        <p:tgtEl>
                                          <p:spTgt spid="35738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250"/>
                                        <p:tgtEl>
                                          <p:spTgt spid="11"/>
                                        </p:tgtEl>
                                      </p:cBhvr>
                                    </p:animEffect>
                                  </p:childTnLst>
                                </p:cTn>
                              </p:par>
                              <p:par>
                                <p:cTn id="16" presetID="22" presetClass="entr" presetSubtype="4" fill="hold" nodeType="withEffect">
                                  <p:stCondLst>
                                    <p:cond delay="0"/>
                                  </p:stCondLst>
                                  <p:childTnLst>
                                    <p:set>
                                      <p:cBhvr>
                                        <p:cTn id="17" dur="1" fill="hold">
                                          <p:stCondLst>
                                            <p:cond delay="0"/>
                                          </p:stCondLst>
                                        </p:cTn>
                                        <p:tgtEl>
                                          <p:spTgt spid="357385">
                                            <p:txEl>
                                              <p:pRg st="1" end="1"/>
                                            </p:txEl>
                                          </p:spTgt>
                                        </p:tgtEl>
                                        <p:attrNameLst>
                                          <p:attrName>style.visibility</p:attrName>
                                        </p:attrNameLst>
                                      </p:cBhvr>
                                      <p:to>
                                        <p:strVal val="visible"/>
                                      </p:to>
                                    </p:set>
                                    <p:animEffect transition="in" filter="wipe(down)">
                                      <p:cBhvr>
                                        <p:cTn id="18" dur="500"/>
                                        <p:tgtEl>
                                          <p:spTgt spid="35738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500"/>
                                        <p:tgtEl>
                                          <p:spTgt spid="18"/>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250"/>
                                        <p:tgtEl>
                                          <p:spTgt spid="16"/>
                                        </p:tgtEl>
                                      </p:cBhvr>
                                    </p:animEffect>
                                  </p:childTnLst>
                                </p:cTn>
                              </p:par>
                              <p:par>
                                <p:cTn id="27" presetID="22" presetClass="entr" presetSubtype="4" fill="hold" nodeType="withEffect">
                                  <p:stCondLst>
                                    <p:cond delay="0"/>
                                  </p:stCondLst>
                                  <p:childTnLst>
                                    <p:set>
                                      <p:cBhvr>
                                        <p:cTn id="28" dur="1" fill="hold">
                                          <p:stCondLst>
                                            <p:cond delay="0"/>
                                          </p:stCondLst>
                                        </p:cTn>
                                        <p:tgtEl>
                                          <p:spTgt spid="357385">
                                            <p:txEl>
                                              <p:pRg st="2" end="2"/>
                                            </p:txEl>
                                          </p:spTgt>
                                        </p:tgtEl>
                                        <p:attrNameLst>
                                          <p:attrName>style.visibility</p:attrName>
                                        </p:attrNameLst>
                                      </p:cBhvr>
                                      <p:to>
                                        <p:strVal val="visible"/>
                                      </p:to>
                                    </p:set>
                                    <p:animEffect transition="in" filter="wipe(down)">
                                      <p:cBhvr>
                                        <p:cTn id="29" dur="500"/>
                                        <p:tgtEl>
                                          <p:spTgt spid="357385">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357385">
                                            <p:txEl>
                                              <p:pRg st="3" end="3"/>
                                            </p:txEl>
                                          </p:spTgt>
                                        </p:tgtEl>
                                        <p:attrNameLst>
                                          <p:attrName>style.visibility</p:attrName>
                                        </p:attrNameLst>
                                      </p:cBhvr>
                                      <p:to>
                                        <p:strVal val="visible"/>
                                      </p:to>
                                    </p:set>
                                    <p:animEffect transition="in" filter="wipe(down)">
                                      <p:cBhvr>
                                        <p:cTn id="34" dur="500"/>
                                        <p:tgtEl>
                                          <p:spTgt spid="35738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6" grpId="0" animBg="1"/>
      <p:bldP spid="18"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2"/>
          <p:cNvSpPr>
            <a:spLocks noGrp="1" noChangeArrowheads="1"/>
          </p:cNvSpPr>
          <p:nvPr>
            <p:ph type="title"/>
          </p:nvPr>
        </p:nvSpPr>
        <p:spPr>
          <a:xfrm>
            <a:off x="580836" y="4868234"/>
            <a:ext cx="8210174" cy="1404938"/>
          </a:xfrm>
        </p:spPr>
        <p:txBody>
          <a:bodyPr>
            <a:noAutofit/>
          </a:bodyPr>
          <a:lstStyle/>
          <a:p>
            <a:pPr>
              <a:lnSpc>
                <a:spcPct val="100000"/>
              </a:lnSpc>
            </a:pPr>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在输入信号正常工作范围内，即</a:t>
            </a:r>
            <a:r>
              <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rPr>
              <a:t>0≤v</a:t>
            </a:r>
            <a:r>
              <a:rPr kumimoji="1"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I </a:t>
            </a:r>
            <a:r>
              <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rPr>
              <a:t>≤V</a:t>
            </a:r>
            <a:r>
              <a:rPr kumimoji="1"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DD</a:t>
            </a:r>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，输入端保护电路不起作用。</a:t>
            </a:r>
            <a:r>
              <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rPr>
              <a:t/>
            </a:r>
            <a:br>
              <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rPr>
            </a:br>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当</a:t>
            </a:r>
            <a:r>
              <a:rPr kumimoji="1" lang="en-US" altLang="zh-CN" sz="2400" dirty="0" err="1">
                <a:latin typeface="Times New Roman" panose="02020603050405020304" pitchFamily="18" charset="0"/>
                <a:ea typeface="楷体" panose="02010609060101010101" pitchFamily="49" charset="-122"/>
                <a:cs typeface="Times New Roman" panose="02020603050405020304" pitchFamily="18" charset="0"/>
              </a:rPr>
              <a:t>v</a:t>
            </a:r>
            <a:r>
              <a:rPr kumimoji="1"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I</a:t>
            </a:r>
            <a:r>
              <a:rPr kumimoji="1"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 </a:t>
            </a:r>
            <a:r>
              <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rPr>
              <a:t>&gt; V</a:t>
            </a:r>
            <a:r>
              <a:rPr kumimoji="1"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DD</a:t>
            </a:r>
            <a:r>
              <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rPr>
              <a:t>+V</a:t>
            </a:r>
            <a:r>
              <a:rPr kumimoji="1"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F</a:t>
            </a:r>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时，</a:t>
            </a:r>
            <a:r>
              <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rPr>
              <a:t>D</a:t>
            </a:r>
            <a:r>
              <a:rPr kumimoji="1"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导通，将栅极电位</a:t>
            </a:r>
            <a:r>
              <a:rPr kumimoji="1" lang="en-US" altLang="zh-CN" sz="2400" dirty="0" err="1">
                <a:latin typeface="Times New Roman" panose="02020603050405020304" pitchFamily="18" charset="0"/>
                <a:ea typeface="楷体" panose="02010609060101010101" pitchFamily="49" charset="-122"/>
                <a:cs typeface="Times New Roman" panose="02020603050405020304" pitchFamily="18" charset="0"/>
              </a:rPr>
              <a:t>v</a:t>
            </a:r>
            <a:r>
              <a:rPr kumimoji="1"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G</a:t>
            </a:r>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钳位在</a:t>
            </a:r>
            <a:r>
              <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rPr>
              <a:t>V</a:t>
            </a:r>
            <a:r>
              <a:rPr kumimoji="1"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DD</a:t>
            </a:r>
            <a:r>
              <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rPr>
              <a:t>+V</a:t>
            </a:r>
            <a:r>
              <a:rPr kumimoji="1"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F</a:t>
            </a:r>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；当</a:t>
            </a:r>
            <a:r>
              <a:rPr kumimoji="1" lang="en-US" altLang="zh-CN" sz="2400" dirty="0" err="1">
                <a:latin typeface="Times New Roman" panose="02020603050405020304" pitchFamily="18" charset="0"/>
                <a:ea typeface="楷体" panose="02010609060101010101" pitchFamily="49" charset="-122"/>
                <a:cs typeface="Times New Roman" panose="02020603050405020304" pitchFamily="18" charset="0"/>
              </a:rPr>
              <a:t>v</a:t>
            </a:r>
            <a:r>
              <a:rPr kumimoji="1"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I</a:t>
            </a:r>
            <a:r>
              <a:rPr kumimoji="1"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 </a:t>
            </a:r>
            <a:r>
              <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rPr>
              <a:t>&lt; -V</a:t>
            </a:r>
            <a:r>
              <a:rPr kumimoji="1"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F</a:t>
            </a:r>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时， </a:t>
            </a:r>
            <a:r>
              <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rPr>
              <a:t>D</a:t>
            </a:r>
            <a:r>
              <a:rPr kumimoji="1"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导通，将栅极电位</a:t>
            </a:r>
            <a:r>
              <a:rPr kumimoji="1" lang="en-US" altLang="zh-CN" sz="2400" dirty="0" err="1">
                <a:latin typeface="Times New Roman" panose="02020603050405020304" pitchFamily="18" charset="0"/>
                <a:ea typeface="楷体" panose="02010609060101010101" pitchFamily="49" charset="-122"/>
                <a:cs typeface="Times New Roman" panose="02020603050405020304" pitchFamily="18" charset="0"/>
              </a:rPr>
              <a:t>v</a:t>
            </a:r>
            <a:r>
              <a:rPr kumimoji="1"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G</a:t>
            </a:r>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钳位在－</a:t>
            </a:r>
            <a:r>
              <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rPr>
              <a:t>V</a:t>
            </a:r>
            <a:r>
              <a:rPr kumimoji="1"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F</a:t>
            </a:r>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，这样使得</a:t>
            </a:r>
            <a:r>
              <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rPr>
              <a:t>C</a:t>
            </a:r>
            <a:r>
              <a:rPr kumimoji="1"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 </a:t>
            </a:r>
            <a:r>
              <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rPr>
              <a:t>C</a:t>
            </a:r>
            <a:r>
              <a:rPr kumimoji="1"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上的电压不会超过允许值。</a:t>
            </a:r>
            <a:endParaRPr kumimoji="1" lang="zh-CN" altLang="en-US" sz="2400" baseline="-250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 name="Rectangle 12"/>
          <p:cNvSpPr>
            <a:spLocks noChangeArrowheads="1"/>
          </p:cNvSpPr>
          <p:nvPr/>
        </p:nvSpPr>
        <p:spPr bwMode="auto">
          <a:xfrm>
            <a:off x="3668617" y="88136"/>
            <a:ext cx="5393735"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3.3.3 CMOS </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反相器的静态输入和输出特性</a:t>
            </a:r>
          </a:p>
        </p:txBody>
      </p:sp>
      <p:pic>
        <p:nvPicPr>
          <p:cNvPr id="16" name="Picture 4" descr="3-3-16"/>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084" r="51317" b="11784"/>
          <a:stretch>
            <a:fillRect/>
          </a:stretch>
        </p:blipFill>
        <p:spPr bwMode="auto">
          <a:xfrm>
            <a:off x="2925628" y="1009539"/>
            <a:ext cx="4091189" cy="2885474"/>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7" name="矩形 16"/>
          <p:cNvSpPr/>
          <p:nvPr/>
        </p:nvSpPr>
        <p:spPr>
          <a:xfrm>
            <a:off x="3504872" y="2820972"/>
            <a:ext cx="1374105" cy="875493"/>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8" name="矩形 17"/>
          <p:cNvSpPr/>
          <p:nvPr/>
        </p:nvSpPr>
        <p:spPr>
          <a:xfrm>
            <a:off x="3501393" y="1648732"/>
            <a:ext cx="1374105" cy="1104093"/>
          </a:xfrm>
          <a:prstGeom prst="rect">
            <a:avLst/>
          </a:prstGeom>
          <a:solidFill>
            <a:schemeClr val="accent5">
              <a:lumMod val="60000"/>
              <a:lumOff val="40000"/>
              <a:alpha val="22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9" name="矩形 18"/>
          <p:cNvSpPr/>
          <p:nvPr/>
        </p:nvSpPr>
        <p:spPr>
          <a:xfrm>
            <a:off x="4975808" y="1743349"/>
            <a:ext cx="469686" cy="1750986"/>
          </a:xfrm>
          <a:prstGeom prst="rect">
            <a:avLst/>
          </a:prstGeom>
          <a:solidFill>
            <a:schemeClr val="accent6">
              <a:lumMod val="60000"/>
              <a:lumOff val="40000"/>
              <a:alpha val="22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0" name="AutoShape 5"/>
          <p:cNvSpPr>
            <a:spLocks noChangeArrowheads="1"/>
          </p:cNvSpPr>
          <p:nvPr/>
        </p:nvSpPr>
        <p:spPr bwMode="auto">
          <a:xfrm>
            <a:off x="711200" y="1128211"/>
            <a:ext cx="2089749" cy="1423256"/>
          </a:xfrm>
          <a:prstGeom prst="wedgeRoundRectCallout">
            <a:avLst>
              <a:gd name="adj1" fmla="val 90526"/>
              <a:gd name="adj2" fmla="val 19937"/>
              <a:gd name="adj3" fmla="val 16667"/>
            </a:avLst>
          </a:prstGeom>
          <a:solidFill>
            <a:srgbClr val="FFFF00"/>
          </a:solidFill>
          <a:ln w="9525">
            <a:solidFill>
              <a:schemeClr val="tx1"/>
            </a:solidFill>
            <a:miter lim="800000"/>
          </a:ln>
        </p:spPr>
        <p:txBody>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r>
              <a:rPr lang="zh-CN" altLang="en-US" sz="20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正向导通压降</a:t>
            </a:r>
            <a:r>
              <a:rPr lang="en-US" altLang="zh-CN" sz="20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V</a:t>
            </a:r>
            <a:r>
              <a:rPr lang="en-US" altLang="zh-CN" sz="2000" b="1"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F</a:t>
            </a:r>
            <a:r>
              <a:rPr lang="en-US" altLang="zh-CN" sz="20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0.5</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0.7V</a:t>
            </a:r>
          </a:p>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反向击穿电压约</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30V</a:t>
            </a:r>
            <a:r>
              <a:rPr lang="en-US" altLang="zh-CN" sz="20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p>
          <a:p>
            <a:pPr eaLnBrk="1" hangingPunct="1">
              <a:buFont typeface="Arial" panose="020B0604020202020204" pitchFamily="34" charset="0"/>
              <a:buNone/>
            </a:pPr>
            <a:endParaRPr lang="en-US" altLang="zh-CN" sz="20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buFont typeface="Arial" panose="020B0604020202020204" pitchFamily="34" charset="0"/>
              <a:buNone/>
            </a:pPr>
            <a:r>
              <a:rPr lang="en-US" altLang="zh-CN" sz="20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endParaRPr lang="zh-CN" altLang="en-US" sz="18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1" name="Rectangle 7"/>
          <p:cNvSpPr>
            <a:spLocks noChangeArrowheads="1"/>
          </p:cNvSpPr>
          <p:nvPr/>
        </p:nvSpPr>
        <p:spPr bwMode="auto">
          <a:xfrm>
            <a:off x="1546603" y="4054553"/>
            <a:ext cx="579517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pPr eaLnBrk="1" hangingPunct="1">
              <a:spcBef>
                <a:spcPct val="0"/>
              </a:spcBef>
            </a:pPr>
            <a:r>
              <a:rPr kumimoji="1" lang="zh-CN" altLang="en-US" sz="2400" b="0" dirty="0">
                <a:solidFill>
                  <a:schemeClr val="tx1"/>
                </a:solidFill>
                <a:ea typeface="楷体" panose="02010609060101010101" pitchFamily="49" charset="-122"/>
                <a:cs typeface="Times New Roman" panose="02020603050405020304" pitchFamily="18" charset="0"/>
              </a:rPr>
              <a:t>        </a:t>
            </a:r>
            <a:r>
              <a:rPr kumimoji="1" lang="en-US" altLang="zh-CN" sz="2400" b="0" dirty="0">
                <a:solidFill>
                  <a:schemeClr val="tx1"/>
                </a:solidFill>
                <a:ea typeface="楷体" panose="02010609060101010101" pitchFamily="49" charset="-122"/>
                <a:cs typeface="Times New Roman" panose="02020603050405020304" pitchFamily="18" charset="0"/>
              </a:rPr>
              <a:t>CMOS</a:t>
            </a:r>
            <a:r>
              <a:rPr kumimoji="1" lang="zh-CN" altLang="en-US" sz="2400" b="0" dirty="0">
                <a:solidFill>
                  <a:schemeClr val="tx1"/>
                </a:solidFill>
                <a:ea typeface="楷体" panose="02010609060101010101" pitchFamily="49" charset="-122"/>
                <a:cs typeface="Times New Roman" panose="02020603050405020304" pitchFamily="18" charset="0"/>
              </a:rPr>
              <a:t>反相器</a:t>
            </a:r>
            <a:r>
              <a:rPr kumimoji="1" lang="en-US" altLang="zh-CN" sz="2400" b="0" dirty="0">
                <a:solidFill>
                  <a:schemeClr val="tx1"/>
                </a:solidFill>
                <a:ea typeface="楷体" panose="02010609060101010101" pitchFamily="49" charset="-122"/>
                <a:cs typeface="Times New Roman" panose="02020603050405020304" pitchFamily="18" charset="0"/>
              </a:rPr>
              <a:t>74HC</a:t>
            </a:r>
            <a:r>
              <a:rPr kumimoji="1" lang="zh-CN" altLang="en-US" sz="2400" b="0" dirty="0">
                <a:solidFill>
                  <a:schemeClr val="tx1"/>
                </a:solidFill>
                <a:ea typeface="楷体" panose="02010609060101010101" pitchFamily="49" charset="-122"/>
                <a:cs typeface="Times New Roman" panose="02020603050405020304" pitchFamily="18" charset="0"/>
              </a:rPr>
              <a:t>系列输入保护电路</a:t>
            </a:r>
            <a:endParaRPr kumimoji="1" lang="zh-CN" altLang="en-US" sz="2000" b="0" dirty="0">
              <a:solidFill>
                <a:schemeClr val="tx1"/>
              </a:solidFill>
              <a:ea typeface="楷体" panose="02010609060101010101" pitchFamily="49" charset="-122"/>
              <a:cs typeface="Times New Roman" panose="02020603050405020304" pitchFamily="18" charset="0"/>
            </a:endParaRPr>
          </a:p>
        </p:txBody>
      </p:sp>
      <p:sp>
        <p:nvSpPr>
          <p:cNvPr id="10" name="直接连接符 9"/>
          <p:cNvSpPr>
            <a:spLocks noChangeShapeType="1"/>
          </p:cNvSpPr>
          <p:nvPr/>
        </p:nvSpPr>
        <p:spPr bwMode="auto">
          <a:xfrm>
            <a:off x="3817772" y="1743349"/>
            <a:ext cx="0" cy="817007"/>
          </a:xfrm>
          <a:prstGeom prst="line">
            <a:avLst/>
          </a:prstGeom>
          <a:noFill/>
          <a:ln w="38100">
            <a:solidFill>
              <a:srgbClr val="FF0000"/>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en-US">
              <a:latin typeface="楷体" panose="02010609060101010101" pitchFamily="49" charset="-122"/>
              <a:ea typeface="楷体" panose="02010609060101010101" pitchFamily="49" charset="-122"/>
            </a:endParaRPr>
          </a:p>
        </p:txBody>
      </p:sp>
      <p:sp>
        <p:nvSpPr>
          <p:cNvPr id="12" name="直接连接符 11"/>
          <p:cNvSpPr>
            <a:spLocks noChangeShapeType="1"/>
          </p:cNvSpPr>
          <p:nvPr/>
        </p:nvSpPr>
        <p:spPr bwMode="auto">
          <a:xfrm>
            <a:off x="3638289" y="2686315"/>
            <a:ext cx="0" cy="817007"/>
          </a:xfrm>
          <a:prstGeom prst="line">
            <a:avLst/>
          </a:prstGeom>
          <a:noFill/>
          <a:ln w="38100">
            <a:solidFill>
              <a:schemeClr val="accent1"/>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en-US">
              <a:latin typeface="楷体" panose="02010609060101010101" pitchFamily="49" charset="-122"/>
              <a:ea typeface="楷体" panose="02010609060101010101" pitchFamily="49" charset="-122"/>
            </a:endParaRPr>
          </a:p>
        </p:txBody>
      </p:sp>
      <p:sp>
        <p:nvSpPr>
          <p:cNvPr id="13" name="直接连接符 12"/>
          <p:cNvSpPr>
            <a:spLocks noChangeShapeType="1"/>
          </p:cNvSpPr>
          <p:nvPr/>
        </p:nvSpPr>
        <p:spPr bwMode="auto">
          <a:xfrm>
            <a:off x="3278126" y="2719234"/>
            <a:ext cx="311411" cy="0"/>
          </a:xfrm>
          <a:prstGeom prst="line">
            <a:avLst/>
          </a:prstGeom>
          <a:noFill/>
          <a:ln w="38100">
            <a:solidFill>
              <a:schemeClr val="accent1"/>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en-US">
              <a:latin typeface="楷体" panose="02010609060101010101" pitchFamily="49" charset="-122"/>
              <a:ea typeface="楷体" panose="02010609060101010101" pitchFamily="49" charset="-122"/>
            </a:endParaRPr>
          </a:p>
        </p:txBody>
      </p:sp>
      <p:sp>
        <p:nvSpPr>
          <p:cNvPr id="14" name="直接连接符 13"/>
          <p:cNvSpPr>
            <a:spLocks noChangeShapeType="1"/>
          </p:cNvSpPr>
          <p:nvPr/>
        </p:nvSpPr>
        <p:spPr bwMode="auto">
          <a:xfrm flipH="1">
            <a:off x="3295139" y="2519988"/>
            <a:ext cx="419465" cy="0"/>
          </a:xfrm>
          <a:prstGeom prst="line">
            <a:avLst/>
          </a:prstGeom>
          <a:noFill/>
          <a:ln w="38100">
            <a:solidFill>
              <a:srgbClr val="FF0000"/>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en-US">
              <a:latin typeface="楷体" panose="02010609060101010101" pitchFamily="49" charset="-122"/>
              <a:ea typeface="楷体" panose="02010609060101010101" pitchFamily="49" charset="-122"/>
            </a:endParaRPr>
          </a:p>
        </p:txBody>
      </p:sp>
      <p:sp>
        <p:nvSpPr>
          <p:cNvPr id="15" name="矩形 14"/>
          <p:cNvSpPr/>
          <p:nvPr/>
        </p:nvSpPr>
        <p:spPr>
          <a:xfrm>
            <a:off x="3062747" y="2151852"/>
            <a:ext cx="308098" cy="369332"/>
          </a:xfrm>
          <a:prstGeom prst="rect">
            <a:avLst/>
          </a:prstGeom>
        </p:spPr>
        <p:txBody>
          <a:bodyPr wrap="none">
            <a:spAutoFit/>
          </a:bodyPr>
          <a:lstStyle/>
          <a:p>
            <a:r>
              <a:rPr lang="en-US" b="1" i="1" dirty="0" err="1">
                <a:solidFill>
                  <a:srgbClr val="C00000"/>
                </a:solidFill>
                <a:latin typeface="Times New Roman" panose="02020603050405020304" pitchFamily="18" charset="0"/>
                <a:ea typeface="楷体" panose="02010609060101010101" pitchFamily="49" charset="-122"/>
                <a:cs typeface="Times New Roman" panose="02020603050405020304" pitchFamily="18" charset="0"/>
              </a:rPr>
              <a:t>i</a:t>
            </a:r>
            <a:r>
              <a:rPr lang="en-US" b="1" i="1" baseline="-25000" dirty="0" err="1">
                <a:solidFill>
                  <a:srgbClr val="C00000"/>
                </a:solidFill>
                <a:latin typeface="Times New Roman" panose="02020603050405020304" pitchFamily="18" charset="0"/>
                <a:ea typeface="楷体" panose="02010609060101010101" pitchFamily="49" charset="-122"/>
                <a:cs typeface="Times New Roman" panose="02020603050405020304" pitchFamily="18" charset="0"/>
              </a:rPr>
              <a:t>I</a:t>
            </a:r>
            <a:endParaRPr lang="x-none" b="1" i="1" baseline="-25000" dirty="0">
              <a:solidFill>
                <a:srgbClr val="C00000"/>
              </a:solidFill>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358402"/>
                                        </p:tgtEl>
                                        <p:attrNameLst>
                                          <p:attrName>style.visibility</p:attrName>
                                        </p:attrNameLst>
                                      </p:cBhvr>
                                      <p:to>
                                        <p:strVal val="visible"/>
                                      </p:to>
                                    </p:set>
                                    <p:animEffect transition="in" filter="wedge">
                                      <p:cBhvr>
                                        <p:cTn id="7" dur="1000"/>
                                        <p:tgtEl>
                                          <p:spTgt spid="3584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5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25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25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02" grpId="0"/>
      <p:bldP spid="10" grpId="0" animBg="1"/>
      <p:bldP spid="12" grpId="0" animBg="1"/>
      <p:bldP spid="13" grpId="0" animBg="1"/>
      <p:bldP spid="14" grpId="0" animBg="1"/>
      <p:bldP spid="1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2"/>
          <p:cNvSpPr>
            <a:spLocks noGrp="1" noChangeArrowheads="1"/>
          </p:cNvSpPr>
          <p:nvPr>
            <p:ph type="title"/>
          </p:nvPr>
        </p:nvSpPr>
        <p:spPr>
          <a:xfrm>
            <a:off x="1095256" y="1165935"/>
            <a:ext cx="3429000" cy="540544"/>
          </a:xfrm>
        </p:spPr>
        <p:txBody>
          <a:bodyPr>
            <a:normAutofit/>
          </a:bodyPr>
          <a:lstStyle/>
          <a:p>
            <a:pPr algn="l" eaLnBrk="1" hangingPunct="1"/>
            <a:r>
              <a:rPr lang="zh-CN" altLang="en-US" sz="2400" dirty="0">
                <a:latin typeface="华文楷体" panose="02010600040101010101" pitchFamily="2" charset="-122"/>
                <a:ea typeface="华文楷体" panose="02010600040101010101" pitchFamily="2" charset="-122"/>
              </a:rPr>
              <a:t>其输入特性如图所示</a:t>
            </a:r>
          </a:p>
        </p:txBody>
      </p:sp>
      <p:grpSp>
        <p:nvGrpSpPr>
          <p:cNvPr id="359431" name="Group 7"/>
          <p:cNvGrpSpPr/>
          <p:nvPr/>
        </p:nvGrpSpPr>
        <p:grpSpPr bwMode="auto">
          <a:xfrm>
            <a:off x="4292950" y="2225565"/>
            <a:ext cx="5130403" cy="3423047"/>
            <a:chOff x="2189" y="981"/>
            <a:chExt cx="4309" cy="2875"/>
          </a:xfrm>
        </p:grpSpPr>
        <p:pic>
          <p:nvPicPr>
            <p:cNvPr id="62473"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027" b="10441"/>
            <a:stretch>
              <a:fillRect/>
            </a:stretch>
          </p:blipFill>
          <p:spPr bwMode="auto">
            <a:xfrm>
              <a:off x="2820" y="981"/>
              <a:ext cx="2782" cy="2333"/>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62474" name="Rectangle 6"/>
            <p:cNvSpPr>
              <a:spLocks noChangeArrowheads="1"/>
            </p:cNvSpPr>
            <p:nvPr/>
          </p:nvSpPr>
          <p:spPr bwMode="auto">
            <a:xfrm>
              <a:off x="2189" y="3468"/>
              <a:ext cx="4309"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pPr eaLnBrk="1" hangingPunct="1">
                <a:spcBef>
                  <a:spcPct val="0"/>
                </a:spcBef>
              </a:pPr>
              <a:r>
                <a:rPr lang="en-US" altLang="zh-CN" sz="2400" b="0" dirty="0">
                  <a:latin typeface="华文楷体" panose="02010600040101010101" pitchFamily="2" charset="-122"/>
                  <a:ea typeface="华文楷体" panose="02010600040101010101" pitchFamily="2" charset="-122"/>
                </a:rPr>
                <a:t>         CMOS</a:t>
              </a:r>
              <a:r>
                <a:rPr lang="zh-CN" altLang="en-US" sz="2400" b="0" dirty="0">
                  <a:latin typeface="华文楷体" panose="02010600040101010101" pitchFamily="2" charset="-122"/>
                  <a:ea typeface="华文楷体" panose="02010600040101010101" pitchFamily="2" charset="-122"/>
                </a:rPr>
                <a:t>反相器的输入特性</a:t>
              </a:r>
            </a:p>
          </p:txBody>
        </p:sp>
      </p:grpSp>
      <p:sp>
        <p:nvSpPr>
          <p:cNvPr id="359432" name="AutoShape 8"/>
          <p:cNvSpPr>
            <a:spLocks noChangeArrowheads="1"/>
          </p:cNvSpPr>
          <p:nvPr/>
        </p:nvSpPr>
        <p:spPr bwMode="auto">
          <a:xfrm>
            <a:off x="6700393" y="4334738"/>
            <a:ext cx="1134665" cy="810816"/>
          </a:xfrm>
          <a:prstGeom prst="wedgeRoundRectCallout">
            <a:avLst>
              <a:gd name="adj1" fmla="val -68375"/>
              <a:gd name="adj2" fmla="val -118479"/>
              <a:gd name="adj3" fmla="val 16667"/>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pPr algn="ctr" eaLnBrk="1" hangingPunct="1">
              <a:spcBef>
                <a:spcPct val="0"/>
              </a:spcBef>
            </a:pPr>
            <a:r>
              <a:rPr lang="en-US" altLang="zh-CN" sz="2100" dirty="0"/>
              <a:t>D</a:t>
            </a:r>
            <a:r>
              <a:rPr lang="en-US" altLang="zh-CN" sz="2100" baseline="-25000" dirty="0"/>
              <a:t>1</a:t>
            </a:r>
            <a:r>
              <a:rPr lang="zh-CN" altLang="en-US" sz="2100" dirty="0"/>
              <a:t>、</a:t>
            </a:r>
            <a:r>
              <a:rPr lang="en-US" altLang="zh-CN" sz="2100" dirty="0"/>
              <a:t>D</a:t>
            </a:r>
            <a:r>
              <a:rPr lang="en-US" altLang="zh-CN" sz="2100" baseline="-25000" dirty="0"/>
              <a:t>2</a:t>
            </a:r>
            <a:r>
              <a:rPr lang="zh-CN" altLang="en-US" sz="2100" dirty="0"/>
              <a:t>截止</a:t>
            </a:r>
          </a:p>
        </p:txBody>
      </p:sp>
      <p:grpSp>
        <p:nvGrpSpPr>
          <p:cNvPr id="359435" name="Group 11"/>
          <p:cNvGrpSpPr/>
          <p:nvPr/>
        </p:nvGrpSpPr>
        <p:grpSpPr bwMode="auto">
          <a:xfrm>
            <a:off x="6104235" y="1964517"/>
            <a:ext cx="1134665" cy="810815"/>
            <a:chOff x="2121" y="592"/>
            <a:chExt cx="953" cy="681"/>
          </a:xfrm>
        </p:grpSpPr>
        <p:sp>
          <p:nvSpPr>
            <p:cNvPr id="62471" name="AutoShape 9"/>
            <p:cNvSpPr>
              <a:spLocks noChangeArrowheads="1"/>
            </p:cNvSpPr>
            <p:nvPr/>
          </p:nvSpPr>
          <p:spPr bwMode="auto">
            <a:xfrm>
              <a:off x="2121" y="592"/>
              <a:ext cx="953" cy="681"/>
            </a:xfrm>
            <a:prstGeom prst="wedgeRoundRectCallout">
              <a:avLst>
                <a:gd name="adj1" fmla="val 54829"/>
                <a:gd name="adj2" fmla="val 104125"/>
                <a:gd name="adj3" fmla="val 16667"/>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pPr algn="ctr" eaLnBrk="1" hangingPunct="1">
                <a:spcBef>
                  <a:spcPct val="0"/>
                </a:spcBef>
              </a:pPr>
              <a:r>
                <a:rPr lang="en-US" altLang="zh-CN" sz="2100">
                  <a:solidFill>
                    <a:schemeClr val="tx1"/>
                  </a:solidFill>
                </a:rPr>
                <a:t>D</a:t>
              </a:r>
              <a:r>
                <a:rPr lang="en-US" altLang="zh-CN" sz="2100" baseline="-25000">
                  <a:solidFill>
                    <a:schemeClr val="tx1"/>
                  </a:solidFill>
                </a:rPr>
                <a:t>1</a:t>
              </a:r>
              <a:r>
                <a:rPr lang="zh-CN" altLang="en-US" sz="2100">
                  <a:solidFill>
                    <a:schemeClr val="tx1"/>
                  </a:solidFill>
                </a:rPr>
                <a:t>或</a:t>
              </a:r>
              <a:r>
                <a:rPr lang="en-US" altLang="zh-CN" sz="2100">
                  <a:solidFill>
                    <a:schemeClr val="tx1"/>
                  </a:solidFill>
                </a:rPr>
                <a:t>D</a:t>
              </a:r>
              <a:r>
                <a:rPr lang="en-US" altLang="zh-CN" sz="2100" baseline="-25000">
                  <a:solidFill>
                    <a:schemeClr val="tx1"/>
                  </a:solidFill>
                </a:rPr>
                <a:t>2</a:t>
              </a:r>
              <a:r>
                <a:rPr lang="zh-CN" altLang="en-US" sz="2100">
                  <a:solidFill>
                    <a:schemeClr val="tx1"/>
                  </a:solidFill>
                </a:rPr>
                <a:t>导通</a:t>
              </a:r>
            </a:p>
          </p:txBody>
        </p:sp>
        <p:sp>
          <p:nvSpPr>
            <p:cNvPr id="62472" name="AutoShape 10"/>
            <p:cNvSpPr>
              <a:spLocks noChangeArrowheads="1"/>
            </p:cNvSpPr>
            <p:nvPr/>
          </p:nvSpPr>
          <p:spPr bwMode="auto">
            <a:xfrm>
              <a:off x="2121" y="592"/>
              <a:ext cx="953" cy="681"/>
            </a:xfrm>
            <a:prstGeom prst="wedgeRoundRectCallout">
              <a:avLst>
                <a:gd name="adj1" fmla="val -78959"/>
                <a:gd name="adj2" fmla="val 203635"/>
                <a:gd name="adj3" fmla="val 16667"/>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pPr algn="ctr" eaLnBrk="1" hangingPunct="1">
                <a:spcBef>
                  <a:spcPct val="0"/>
                </a:spcBef>
              </a:pPr>
              <a:r>
                <a:rPr lang="en-US" altLang="zh-CN" sz="2100" dirty="0"/>
                <a:t>D</a:t>
              </a:r>
              <a:r>
                <a:rPr lang="en-US" altLang="zh-CN" sz="2100" baseline="-25000" dirty="0"/>
                <a:t>1</a:t>
              </a:r>
              <a:r>
                <a:rPr lang="zh-CN" altLang="en-US" sz="2100" dirty="0"/>
                <a:t>或</a:t>
              </a:r>
              <a:r>
                <a:rPr lang="en-US" altLang="zh-CN" sz="2100" dirty="0"/>
                <a:t>D</a:t>
              </a:r>
              <a:r>
                <a:rPr lang="en-US" altLang="zh-CN" sz="2100" baseline="-25000" dirty="0"/>
                <a:t>2</a:t>
              </a:r>
              <a:r>
                <a:rPr lang="zh-CN" altLang="en-US" sz="2100" dirty="0"/>
                <a:t>导通</a:t>
              </a:r>
            </a:p>
          </p:txBody>
        </p:sp>
      </p:grpSp>
      <p:sp>
        <p:nvSpPr>
          <p:cNvPr id="12" name="Rectangle 12"/>
          <p:cNvSpPr>
            <a:spLocks noChangeArrowheads="1"/>
          </p:cNvSpPr>
          <p:nvPr/>
        </p:nvSpPr>
        <p:spPr bwMode="auto">
          <a:xfrm>
            <a:off x="3668617" y="88136"/>
            <a:ext cx="5393735"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3.3.3 CMOS </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反相器的静态输入和输出特性</a:t>
            </a:r>
          </a:p>
        </p:txBody>
      </p:sp>
      <p:pic>
        <p:nvPicPr>
          <p:cNvPr id="11" name="Picture 4" descr="3-3-16"/>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084" r="51317" b="11784"/>
          <a:stretch>
            <a:fillRect/>
          </a:stretch>
        </p:blipFill>
        <p:spPr bwMode="auto">
          <a:xfrm>
            <a:off x="213094" y="2154024"/>
            <a:ext cx="4091189" cy="2885474"/>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3" name="矩形 12"/>
          <p:cNvSpPr/>
          <p:nvPr/>
        </p:nvSpPr>
        <p:spPr>
          <a:xfrm>
            <a:off x="792338" y="3965457"/>
            <a:ext cx="1374105" cy="875493"/>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4" name="矩形 13"/>
          <p:cNvSpPr/>
          <p:nvPr/>
        </p:nvSpPr>
        <p:spPr>
          <a:xfrm>
            <a:off x="788859" y="2793217"/>
            <a:ext cx="1374105" cy="1104093"/>
          </a:xfrm>
          <a:prstGeom prst="rect">
            <a:avLst/>
          </a:prstGeom>
          <a:solidFill>
            <a:schemeClr val="accent5">
              <a:lumMod val="60000"/>
              <a:lumOff val="40000"/>
              <a:alpha val="22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5" name="矩形 14"/>
          <p:cNvSpPr/>
          <p:nvPr/>
        </p:nvSpPr>
        <p:spPr>
          <a:xfrm>
            <a:off x="2263274" y="2887834"/>
            <a:ext cx="469686" cy="1750986"/>
          </a:xfrm>
          <a:prstGeom prst="rect">
            <a:avLst/>
          </a:prstGeom>
          <a:solidFill>
            <a:schemeClr val="accent6">
              <a:lumMod val="60000"/>
              <a:lumOff val="40000"/>
              <a:alpha val="22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6" name="直接连接符 15"/>
          <p:cNvSpPr>
            <a:spLocks noChangeShapeType="1"/>
          </p:cNvSpPr>
          <p:nvPr/>
        </p:nvSpPr>
        <p:spPr bwMode="auto">
          <a:xfrm>
            <a:off x="1099972" y="2887834"/>
            <a:ext cx="0" cy="817007"/>
          </a:xfrm>
          <a:prstGeom prst="line">
            <a:avLst/>
          </a:prstGeom>
          <a:noFill/>
          <a:ln w="38100">
            <a:solidFill>
              <a:srgbClr val="FF0000"/>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en-US">
              <a:latin typeface="楷体" panose="02010609060101010101" pitchFamily="49" charset="-122"/>
              <a:ea typeface="楷体" panose="02010609060101010101" pitchFamily="49" charset="-122"/>
            </a:endParaRPr>
          </a:p>
        </p:txBody>
      </p:sp>
      <p:sp>
        <p:nvSpPr>
          <p:cNvPr id="17" name="直接连接符 16"/>
          <p:cNvSpPr>
            <a:spLocks noChangeShapeType="1"/>
          </p:cNvSpPr>
          <p:nvPr/>
        </p:nvSpPr>
        <p:spPr bwMode="auto">
          <a:xfrm>
            <a:off x="920489" y="3830800"/>
            <a:ext cx="0" cy="817007"/>
          </a:xfrm>
          <a:prstGeom prst="line">
            <a:avLst/>
          </a:prstGeom>
          <a:noFill/>
          <a:ln w="38100">
            <a:solidFill>
              <a:schemeClr val="accent1"/>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en-US">
              <a:latin typeface="楷体" panose="02010609060101010101" pitchFamily="49" charset="-122"/>
              <a:ea typeface="楷体" panose="02010609060101010101" pitchFamily="49" charset="-122"/>
            </a:endParaRPr>
          </a:p>
        </p:txBody>
      </p:sp>
      <p:sp>
        <p:nvSpPr>
          <p:cNvPr id="18" name="直接连接符 17"/>
          <p:cNvSpPr>
            <a:spLocks noChangeShapeType="1"/>
          </p:cNvSpPr>
          <p:nvPr/>
        </p:nvSpPr>
        <p:spPr bwMode="auto">
          <a:xfrm>
            <a:off x="560326" y="3863719"/>
            <a:ext cx="311411" cy="0"/>
          </a:xfrm>
          <a:prstGeom prst="line">
            <a:avLst/>
          </a:prstGeom>
          <a:noFill/>
          <a:ln w="38100">
            <a:solidFill>
              <a:schemeClr val="accent1"/>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en-US">
              <a:latin typeface="楷体" panose="02010609060101010101" pitchFamily="49" charset="-122"/>
              <a:ea typeface="楷体" panose="02010609060101010101" pitchFamily="49" charset="-122"/>
            </a:endParaRPr>
          </a:p>
        </p:txBody>
      </p:sp>
      <p:sp>
        <p:nvSpPr>
          <p:cNvPr id="19" name="直接连接符 18"/>
          <p:cNvSpPr>
            <a:spLocks noChangeShapeType="1"/>
          </p:cNvSpPr>
          <p:nvPr/>
        </p:nvSpPr>
        <p:spPr bwMode="auto">
          <a:xfrm flipH="1">
            <a:off x="577339" y="3664473"/>
            <a:ext cx="419465" cy="0"/>
          </a:xfrm>
          <a:prstGeom prst="line">
            <a:avLst/>
          </a:prstGeom>
          <a:noFill/>
          <a:ln w="38100">
            <a:solidFill>
              <a:srgbClr val="FF0000"/>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en-US">
              <a:latin typeface="楷体" panose="02010609060101010101" pitchFamily="49" charset="-122"/>
              <a:ea typeface="楷体" panose="02010609060101010101" pitchFamily="49" charset="-122"/>
            </a:endParaRPr>
          </a:p>
        </p:txBody>
      </p:sp>
      <p:sp>
        <p:nvSpPr>
          <p:cNvPr id="2" name="矩形 1"/>
          <p:cNvSpPr/>
          <p:nvPr/>
        </p:nvSpPr>
        <p:spPr>
          <a:xfrm>
            <a:off x="277257" y="3295141"/>
            <a:ext cx="308098" cy="369332"/>
          </a:xfrm>
          <a:prstGeom prst="rect">
            <a:avLst/>
          </a:prstGeom>
        </p:spPr>
        <p:txBody>
          <a:bodyPr wrap="none">
            <a:spAutoFit/>
          </a:bodyPr>
          <a:lstStyle/>
          <a:p>
            <a:r>
              <a:rPr lang="en-US" b="1" i="1" dirty="0" err="1">
                <a:solidFill>
                  <a:srgbClr val="C00000"/>
                </a:solidFill>
                <a:latin typeface="Times New Roman" panose="02020603050405020304" pitchFamily="18" charset="0"/>
                <a:ea typeface="楷体" panose="02010609060101010101" pitchFamily="49" charset="-122"/>
                <a:cs typeface="Times New Roman" panose="02020603050405020304" pitchFamily="18" charset="0"/>
              </a:rPr>
              <a:t>i</a:t>
            </a:r>
            <a:r>
              <a:rPr lang="en-US" b="1" i="1" baseline="-25000" dirty="0" err="1">
                <a:solidFill>
                  <a:srgbClr val="C00000"/>
                </a:solidFill>
                <a:latin typeface="Times New Roman" panose="02020603050405020304" pitchFamily="18" charset="0"/>
                <a:ea typeface="楷体" panose="02010609060101010101" pitchFamily="49" charset="-122"/>
                <a:cs typeface="Times New Roman" panose="02020603050405020304" pitchFamily="18" charset="0"/>
              </a:rPr>
              <a:t>I</a:t>
            </a:r>
            <a:endParaRPr lang="x-none" b="1" i="1" baseline="-25000" dirty="0">
              <a:solidFill>
                <a:srgbClr val="C00000"/>
              </a:solidFill>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9426"/>
                                        </p:tgtEl>
                                        <p:attrNameLst>
                                          <p:attrName>style.visibility</p:attrName>
                                        </p:attrNameLst>
                                      </p:cBhvr>
                                      <p:to>
                                        <p:strVal val="visible"/>
                                      </p:to>
                                    </p:set>
                                    <p:animEffect transition="in" filter="wipe(left)">
                                      <p:cBhvr>
                                        <p:cTn id="7" dur="500"/>
                                        <p:tgtEl>
                                          <p:spTgt spid="35942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59432"/>
                                        </p:tgtEl>
                                        <p:attrNameLst>
                                          <p:attrName>style.visibility</p:attrName>
                                        </p:attrNameLst>
                                      </p:cBhvr>
                                      <p:to>
                                        <p:strVal val="visible"/>
                                      </p:to>
                                    </p:set>
                                    <p:animEffect transition="in" filter="dissolve">
                                      <p:cBhvr>
                                        <p:cTn id="12" dur="1000"/>
                                        <p:tgtEl>
                                          <p:spTgt spid="35943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59435"/>
                                        </p:tgtEl>
                                        <p:attrNameLst>
                                          <p:attrName>style.visibility</p:attrName>
                                        </p:attrNameLst>
                                      </p:cBhvr>
                                      <p:to>
                                        <p:strVal val="visible"/>
                                      </p:to>
                                    </p:set>
                                    <p:animEffect transition="in" filter="dissolve">
                                      <p:cBhvr>
                                        <p:cTn id="17" dur="1000"/>
                                        <p:tgtEl>
                                          <p:spTgt spid="359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426" grpId="0"/>
      <p:bldP spid="35943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9" name="Text Box 11"/>
          <p:cNvSpPr txBox="1">
            <a:spLocks noChangeArrowheads="1"/>
          </p:cNvSpPr>
          <p:nvPr/>
        </p:nvSpPr>
        <p:spPr bwMode="auto">
          <a:xfrm>
            <a:off x="107951" y="1661620"/>
            <a:ext cx="864076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latin typeface="楷体" panose="02010609060101010101" pitchFamily="49" charset="-122"/>
                <a:ea typeface="楷体" panose="02010609060101010101" pitchFamily="49" charset="-122"/>
                <a:cs typeface="Times New Roman" panose="02020603050405020304" pitchFamily="18" charset="0"/>
              </a:rPr>
              <a:t>    </a:t>
            </a:r>
            <a:r>
              <a:rPr lang="zh-CN" altLang="en-US" sz="2400" dirty="0">
                <a:latin typeface="楷体" panose="02010609060101010101" pitchFamily="49" charset="-122"/>
                <a:ea typeface="楷体" panose="02010609060101010101" pitchFamily="49" charset="-122"/>
                <a:cs typeface="Times New Roman" panose="02020603050405020304" pitchFamily="18" charset="0"/>
              </a:rPr>
              <a:t>输出特性为从反相器输出端看输出电压和输出电流的关系，包括输出为低电平输出特性和输出为高电平输出特性</a:t>
            </a:r>
          </a:p>
        </p:txBody>
      </p:sp>
      <p:sp>
        <p:nvSpPr>
          <p:cNvPr id="360460" name="Text Box 12"/>
          <p:cNvSpPr txBox="1">
            <a:spLocks noChangeArrowheads="1"/>
          </p:cNvSpPr>
          <p:nvPr/>
        </p:nvSpPr>
        <p:spPr bwMode="auto">
          <a:xfrm>
            <a:off x="107951" y="2779243"/>
            <a:ext cx="32416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低电平输出特性</a:t>
            </a:r>
          </a:p>
        </p:txBody>
      </p:sp>
      <p:sp>
        <p:nvSpPr>
          <p:cNvPr id="360461" name="Text Box 13"/>
          <p:cNvSpPr txBox="1">
            <a:spLocks noChangeArrowheads="1"/>
          </p:cNvSpPr>
          <p:nvPr/>
        </p:nvSpPr>
        <p:spPr bwMode="auto">
          <a:xfrm>
            <a:off x="107951" y="3587876"/>
            <a:ext cx="48260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在输入为高电平，即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I</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IH</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DD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时，此时</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截止，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导通，如图所示，电流从负载注入</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，输出电压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OL</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随电流增加而提高。</a:t>
            </a:r>
          </a:p>
        </p:txBody>
      </p:sp>
      <p:grpSp>
        <p:nvGrpSpPr>
          <p:cNvPr id="360468" name="Group 20"/>
          <p:cNvGrpSpPr/>
          <p:nvPr/>
        </p:nvGrpSpPr>
        <p:grpSpPr bwMode="auto">
          <a:xfrm>
            <a:off x="4572000" y="2708275"/>
            <a:ext cx="4572000" cy="3846513"/>
            <a:chOff x="2880" y="1706"/>
            <a:chExt cx="2880" cy="2423"/>
          </a:xfrm>
        </p:grpSpPr>
        <p:pic>
          <p:nvPicPr>
            <p:cNvPr id="360462" name="Picture 14" descr="3-3-18"/>
            <p:cNvPicPr>
              <a:picLocks noChangeAspect="1" noChangeArrowheads="1"/>
            </p:cNvPicPr>
            <p:nvPr/>
          </p:nvPicPr>
          <p:blipFill>
            <a:blip r:embed="rId2" cstate="print">
              <a:extLst>
                <a:ext uri="{28A0092B-C50C-407E-A947-70E740481C1C}">
                  <a14:useLocalDpi xmlns:a14="http://schemas.microsoft.com/office/drawing/2010/main" val="0"/>
                </a:ext>
              </a:extLst>
            </a:blip>
            <a:srcRect l="3857" t="6299" r="3857" b="3381"/>
            <a:stretch>
              <a:fillRect/>
            </a:stretch>
          </p:blipFill>
          <p:spPr bwMode="auto">
            <a:xfrm>
              <a:off x="3198" y="1706"/>
              <a:ext cx="2313" cy="2072"/>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360467" name="Rectangle 19"/>
            <p:cNvSpPr>
              <a:spLocks noChangeArrowheads="1"/>
            </p:cNvSpPr>
            <p:nvPr/>
          </p:nvSpPr>
          <p:spPr bwMode="auto">
            <a:xfrm>
              <a:off x="2880" y="3838"/>
              <a:ext cx="288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输出为低电平时的电路</a:t>
              </a:r>
            </a:p>
          </p:txBody>
        </p:sp>
      </p:grpSp>
      <p:sp>
        <p:nvSpPr>
          <p:cNvPr id="10" name="Rectangle 12"/>
          <p:cNvSpPr>
            <a:spLocks noChangeArrowheads="1"/>
          </p:cNvSpPr>
          <p:nvPr/>
        </p:nvSpPr>
        <p:spPr bwMode="auto">
          <a:xfrm>
            <a:off x="3668617" y="88136"/>
            <a:ext cx="5393735"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3.3.3 CMOS </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反相器的静态输入和输出特性</a:t>
            </a:r>
          </a:p>
        </p:txBody>
      </p:sp>
      <p:sp>
        <p:nvSpPr>
          <p:cNvPr id="12" name="Text Box 5"/>
          <p:cNvSpPr txBox="1">
            <a:spLocks noChangeArrowheads="1"/>
          </p:cNvSpPr>
          <p:nvPr/>
        </p:nvSpPr>
        <p:spPr bwMode="auto">
          <a:xfrm>
            <a:off x="107951" y="1109525"/>
            <a:ext cx="341339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r>
              <a:rPr lang="en-US" altLang="zh-CN" b="0" u="sng" dirty="0">
                <a:latin typeface="楷体" panose="02010609060101010101" pitchFamily="49" charset="-122"/>
                <a:ea typeface="楷体" panose="02010609060101010101" pitchFamily="49" charset="-122"/>
                <a:cs typeface="Times New Roman" panose="02020603050405020304" pitchFamily="18" charset="0"/>
              </a:rPr>
              <a:t>2.</a:t>
            </a:r>
            <a:r>
              <a:rPr lang="zh-CN" altLang="en-US" b="0" u="sng" dirty="0">
                <a:latin typeface="楷体" panose="02010609060101010101" pitchFamily="49" charset="-122"/>
                <a:ea typeface="楷体" panose="02010609060101010101" pitchFamily="49" charset="-122"/>
                <a:cs typeface="Times New Roman" panose="02020603050405020304" pitchFamily="18" charset="0"/>
              </a:rPr>
              <a:t>输出特性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60459"/>
                                        </p:tgtEl>
                                        <p:attrNameLst>
                                          <p:attrName>style.visibility</p:attrName>
                                        </p:attrNameLst>
                                      </p:cBhvr>
                                      <p:to>
                                        <p:strVal val="visible"/>
                                      </p:to>
                                    </p:set>
                                    <p:animEffect transition="in" filter="wipe(down)">
                                      <p:cBhvr>
                                        <p:cTn id="7" dur="500"/>
                                        <p:tgtEl>
                                          <p:spTgt spid="3604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0460"/>
                                        </p:tgtEl>
                                        <p:attrNameLst>
                                          <p:attrName>style.visibility</p:attrName>
                                        </p:attrNameLst>
                                      </p:cBhvr>
                                      <p:to>
                                        <p:strVal val="visible"/>
                                      </p:to>
                                    </p:set>
                                    <p:animEffect transition="in" filter="wipe(left)">
                                      <p:cBhvr>
                                        <p:cTn id="12" dur="500"/>
                                        <p:tgtEl>
                                          <p:spTgt spid="360460"/>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360461"/>
                                        </p:tgtEl>
                                        <p:attrNameLst>
                                          <p:attrName>style.visibility</p:attrName>
                                        </p:attrNameLst>
                                      </p:cBhvr>
                                      <p:to>
                                        <p:strVal val="visible"/>
                                      </p:to>
                                    </p:set>
                                    <p:animEffect transition="in" filter="diamond(in)">
                                      <p:cBhvr>
                                        <p:cTn id="17" dur="1000"/>
                                        <p:tgtEl>
                                          <p:spTgt spid="36046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60468"/>
                                        </p:tgtEl>
                                        <p:attrNameLst>
                                          <p:attrName>style.visibility</p:attrName>
                                        </p:attrNameLst>
                                      </p:cBhvr>
                                      <p:to>
                                        <p:strVal val="visible"/>
                                      </p:to>
                                    </p:set>
                                    <p:animEffect transition="in" filter="dissolve">
                                      <p:cBhvr>
                                        <p:cTn id="22" dur="1000"/>
                                        <p:tgtEl>
                                          <p:spTgt spid="3604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459" grpId="0"/>
      <p:bldP spid="360460" grpId="0"/>
      <p:bldP spid="36046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a:xfrm>
            <a:off x="250825" y="1125538"/>
            <a:ext cx="4608513" cy="671512"/>
          </a:xfrm>
        </p:spPr>
        <p:txBody>
          <a:bodyPr>
            <a:normAutofit/>
          </a:bodyPr>
          <a:lstStyle/>
          <a:p>
            <a:pPr algn="l"/>
            <a:r>
              <a:rPr lang="zh-CN" altLang="en-US" sz="2400" dirty="0">
                <a:latin typeface="华文楷体" panose="02010600040101010101" pitchFamily="2" charset="-122"/>
                <a:ea typeface="华文楷体" panose="02010600040101010101" pitchFamily="2" charset="-122"/>
              </a:rPr>
              <a:t>输出</a:t>
            </a:r>
            <a:r>
              <a:rPr lang="zh-CN" altLang="en-US" sz="2400" dirty="0">
                <a:effectLst/>
                <a:latin typeface="华文楷体" panose="02010600040101010101" pitchFamily="2" charset="-122"/>
                <a:ea typeface="华文楷体" panose="02010600040101010101" pitchFamily="2" charset="-122"/>
              </a:rPr>
              <a:t>特性曲线如图所示</a:t>
            </a:r>
          </a:p>
        </p:txBody>
      </p:sp>
      <p:graphicFrame>
        <p:nvGraphicFramePr>
          <p:cNvPr id="361478" name="Object 6"/>
          <p:cNvGraphicFramePr>
            <a:graphicFrameLocks noChangeAspect="1"/>
          </p:cNvGraphicFramePr>
          <p:nvPr/>
        </p:nvGraphicFramePr>
        <p:xfrm>
          <a:off x="4859338" y="3526632"/>
          <a:ext cx="3816350" cy="3198813"/>
        </p:xfrm>
        <a:graphic>
          <a:graphicData uri="http://schemas.openxmlformats.org/presentationml/2006/ole">
            <mc:AlternateContent xmlns:mc="http://schemas.openxmlformats.org/markup-compatibility/2006">
              <mc:Choice xmlns:v="urn:schemas-microsoft-com:vml" Requires="v">
                <p:oleObj spid="_x0000_s15416" name="Photo Editor 照片" r:id="rId3" imgW="13877925" imgH="11210925" progId="MSPhotoEd.3">
                  <p:embed/>
                </p:oleObj>
              </mc:Choice>
              <mc:Fallback>
                <p:oleObj name="Photo Editor 照片" r:id="rId3" imgW="13877925" imgH="11210925" progId="MSPhotoEd.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r="3647"/>
                      <a:stretch>
                        <a:fillRect/>
                      </a:stretch>
                    </p:blipFill>
                    <p:spPr bwMode="auto">
                      <a:xfrm>
                        <a:off x="4859338" y="3526632"/>
                        <a:ext cx="3816350" cy="3198813"/>
                      </a:xfrm>
                      <a:prstGeom prst="rect">
                        <a:avLst/>
                      </a:prstGeom>
                      <a:solidFill>
                        <a:schemeClr val="tx1"/>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1483" name="Text Box 11"/>
          <p:cNvSpPr txBox="1">
            <a:spLocks noChangeArrowheads="1"/>
          </p:cNvSpPr>
          <p:nvPr/>
        </p:nvSpPr>
        <p:spPr bwMode="auto">
          <a:xfrm>
            <a:off x="319089" y="5970078"/>
            <a:ext cx="409257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400" dirty="0">
                <a:latin typeface="华文楷体" panose="02010600040101010101" pitchFamily="2" charset="-122"/>
                <a:ea typeface="华文楷体" panose="02010600040101010101" pitchFamily="2" charset="-122"/>
              </a:rPr>
              <a:t>实际上是</a:t>
            </a:r>
            <a:r>
              <a:rPr lang="en-US" altLang="zh-CN" sz="2400" dirty="0">
                <a:latin typeface="华文楷体" panose="02010600040101010101" pitchFamily="2" charset="-122"/>
                <a:ea typeface="华文楷体" panose="02010600040101010101" pitchFamily="2" charset="-122"/>
              </a:rPr>
              <a:t>T</a:t>
            </a:r>
            <a:r>
              <a:rPr lang="en-US" altLang="zh-CN" sz="2400" baseline="-25000" dirty="0">
                <a:latin typeface="华文楷体" panose="02010600040101010101" pitchFamily="2" charset="-122"/>
                <a:ea typeface="华文楷体" panose="02010600040101010101" pitchFamily="2" charset="-122"/>
              </a:rPr>
              <a:t>2</a:t>
            </a:r>
            <a:r>
              <a:rPr lang="zh-CN" altLang="en-US" sz="2400" dirty="0">
                <a:latin typeface="华文楷体" panose="02010600040101010101" pitchFamily="2" charset="-122"/>
                <a:ea typeface="华文楷体" panose="02010600040101010101" pitchFamily="2" charset="-122"/>
              </a:rPr>
              <a:t>管漏极电流</a:t>
            </a:r>
            <a:r>
              <a:rPr lang="en-US" altLang="zh-CN" sz="2400" dirty="0" err="1">
                <a:latin typeface="华文楷体" panose="02010600040101010101" pitchFamily="2" charset="-122"/>
                <a:ea typeface="华文楷体" panose="02010600040101010101" pitchFamily="2" charset="-122"/>
              </a:rPr>
              <a:t>i</a:t>
            </a:r>
            <a:r>
              <a:rPr lang="en-US" altLang="zh-CN" sz="2400" baseline="-25000" dirty="0" err="1">
                <a:latin typeface="华文楷体" panose="02010600040101010101" pitchFamily="2" charset="-122"/>
                <a:ea typeface="华文楷体" panose="02010600040101010101" pitchFamily="2" charset="-122"/>
              </a:rPr>
              <a:t>D</a:t>
            </a:r>
            <a:r>
              <a:rPr lang="zh-CN" altLang="en-US" sz="2400" dirty="0">
                <a:latin typeface="华文楷体" panose="02010600040101010101" pitchFamily="2" charset="-122"/>
                <a:ea typeface="华文楷体" panose="02010600040101010101" pitchFamily="2" charset="-122"/>
              </a:rPr>
              <a:t>和漏源电压</a:t>
            </a:r>
            <a:r>
              <a:rPr lang="en-US" altLang="zh-CN" sz="2400" dirty="0" err="1">
                <a:latin typeface="华文楷体" panose="02010600040101010101" pitchFamily="2" charset="-122"/>
                <a:ea typeface="华文楷体" panose="02010600040101010101" pitchFamily="2" charset="-122"/>
              </a:rPr>
              <a:t>v</a:t>
            </a:r>
            <a:r>
              <a:rPr lang="en-US" altLang="zh-CN" sz="2400" baseline="-25000" dirty="0" err="1">
                <a:latin typeface="华文楷体" panose="02010600040101010101" pitchFamily="2" charset="-122"/>
                <a:ea typeface="华文楷体" panose="02010600040101010101" pitchFamily="2" charset="-122"/>
              </a:rPr>
              <a:t>DS</a:t>
            </a:r>
            <a:r>
              <a:rPr lang="zh-CN" altLang="en-US" sz="2400" dirty="0">
                <a:latin typeface="华文楷体" panose="02010600040101010101" pitchFamily="2" charset="-122"/>
                <a:ea typeface="华文楷体" panose="02010600040101010101" pitchFamily="2" charset="-122"/>
              </a:rPr>
              <a:t>之间的关系</a:t>
            </a:r>
          </a:p>
        </p:txBody>
      </p:sp>
      <p:grpSp>
        <p:nvGrpSpPr>
          <p:cNvPr id="361489" name="Group 17"/>
          <p:cNvGrpSpPr/>
          <p:nvPr/>
        </p:nvGrpSpPr>
        <p:grpSpPr bwMode="auto">
          <a:xfrm>
            <a:off x="250826" y="1906588"/>
            <a:ext cx="5184775" cy="3879851"/>
            <a:chOff x="158" y="1201"/>
            <a:chExt cx="3266" cy="2444"/>
          </a:xfrm>
        </p:grpSpPr>
        <p:pic>
          <p:nvPicPr>
            <p:cNvPr id="36147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b="1875"/>
            <a:stretch>
              <a:fillRect/>
            </a:stretch>
          </p:blipFill>
          <p:spPr bwMode="auto">
            <a:xfrm>
              <a:off x="243" y="1201"/>
              <a:ext cx="2677" cy="2041"/>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361488" name="Rectangle 16"/>
            <p:cNvSpPr>
              <a:spLocks noChangeArrowheads="1"/>
            </p:cNvSpPr>
            <p:nvPr/>
          </p:nvSpPr>
          <p:spPr bwMode="auto">
            <a:xfrm>
              <a:off x="158" y="3357"/>
              <a:ext cx="326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pPr>
              <a:r>
                <a:rPr lang="zh-CN" altLang="en-US" sz="2400" dirty="0">
                  <a:latin typeface="华文楷体" panose="02010600040101010101" pitchFamily="2" charset="-122"/>
                  <a:ea typeface="华文楷体" panose="02010600040101010101" pitchFamily="2" charset="-122"/>
                </a:rPr>
                <a:t>     输出为低电平时的输出特性</a:t>
              </a:r>
            </a:p>
          </p:txBody>
        </p:sp>
      </p:grpSp>
      <p:pic>
        <p:nvPicPr>
          <p:cNvPr id="361487" name="Picture 15" descr="3-3-1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02312" y="1244204"/>
            <a:ext cx="3097212" cy="2835275"/>
          </a:xfrm>
          <a:prstGeom prst="rect">
            <a:avLst/>
          </a:prstGeom>
          <a:noFill/>
          <a:ln w="57150" cmpd="thickThin">
            <a:solidFill>
              <a:srgbClr val="FF0000"/>
            </a:solidFill>
          </a:ln>
          <a:extLst>
            <a:ext uri="{909E8E84-426E-40DD-AFC4-6F175D3DCCD1}">
              <a14:hiddenFill xmlns:a14="http://schemas.microsoft.com/office/drawing/2010/main">
                <a:solidFill>
                  <a:srgbClr val="FFFFFF"/>
                </a:solidFill>
              </a14:hiddenFill>
            </a:ext>
          </a:extLst>
        </p:spPr>
      </p:pic>
      <p:sp>
        <p:nvSpPr>
          <p:cNvPr id="11" name="Rectangle 12"/>
          <p:cNvSpPr>
            <a:spLocks noChangeArrowheads="1"/>
          </p:cNvSpPr>
          <p:nvPr/>
        </p:nvSpPr>
        <p:spPr bwMode="auto">
          <a:xfrm>
            <a:off x="3668617" y="88136"/>
            <a:ext cx="5393735"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3.3.3 CMOS </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反相器的静态输入和输出特性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61474"/>
                                        </p:tgtEl>
                                        <p:attrNameLst>
                                          <p:attrName>style.visibility</p:attrName>
                                        </p:attrNameLst>
                                      </p:cBhvr>
                                      <p:to>
                                        <p:strVal val="visible"/>
                                      </p:to>
                                    </p:set>
                                    <p:animEffect transition="in" filter="box(in)">
                                      <p:cBhvr>
                                        <p:cTn id="7" dur="500"/>
                                        <p:tgtEl>
                                          <p:spTgt spid="36147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61489"/>
                                        </p:tgtEl>
                                        <p:attrNameLst>
                                          <p:attrName>style.visibility</p:attrName>
                                        </p:attrNameLst>
                                      </p:cBhvr>
                                      <p:to>
                                        <p:strVal val="visible"/>
                                      </p:to>
                                    </p:set>
                                    <p:animEffect transition="in" filter="dissolve">
                                      <p:cBhvr>
                                        <p:cTn id="12" dur="1000"/>
                                        <p:tgtEl>
                                          <p:spTgt spid="361489"/>
                                        </p:tgtEl>
                                      </p:cBhvr>
                                    </p:animEffect>
                                  </p:childTnLst>
                                </p:cTn>
                              </p:par>
                              <p:par>
                                <p:cTn id="13" presetID="9" presetClass="entr" presetSubtype="0" fill="hold" nodeType="withEffect">
                                  <p:stCondLst>
                                    <p:cond delay="0"/>
                                  </p:stCondLst>
                                  <p:childTnLst>
                                    <p:set>
                                      <p:cBhvr>
                                        <p:cTn id="14" dur="1" fill="hold">
                                          <p:stCondLst>
                                            <p:cond delay="0"/>
                                          </p:stCondLst>
                                        </p:cTn>
                                        <p:tgtEl>
                                          <p:spTgt spid="361478"/>
                                        </p:tgtEl>
                                        <p:attrNameLst>
                                          <p:attrName>style.visibility</p:attrName>
                                        </p:attrNameLst>
                                      </p:cBhvr>
                                      <p:to>
                                        <p:strVal val="visible"/>
                                      </p:to>
                                    </p:set>
                                    <p:animEffect transition="in" filter="dissolve">
                                      <p:cBhvr>
                                        <p:cTn id="15" dur="1000"/>
                                        <p:tgtEl>
                                          <p:spTgt spid="361478"/>
                                        </p:tgtEl>
                                      </p:cBhvr>
                                    </p:animEffect>
                                  </p:childTnLst>
                                </p:cTn>
                              </p:par>
                            </p:childTnLst>
                          </p:cTn>
                        </p:par>
                      </p:childTnLst>
                    </p:cTn>
                  </p:par>
                  <p:par>
                    <p:cTn id="16" fill="hold">
                      <p:stCondLst>
                        <p:cond delay="indefinite"/>
                      </p:stCondLst>
                      <p:childTnLst>
                        <p:par>
                          <p:cTn id="17" fill="hold">
                            <p:stCondLst>
                              <p:cond delay="0"/>
                            </p:stCondLst>
                            <p:childTnLst>
                              <p:par>
                                <p:cTn id="18" presetID="20" presetClass="entr" presetSubtype="0" fill="hold" grpId="0" nodeType="clickEffect">
                                  <p:stCondLst>
                                    <p:cond delay="0"/>
                                  </p:stCondLst>
                                  <p:childTnLst>
                                    <p:set>
                                      <p:cBhvr>
                                        <p:cTn id="19" dur="1" fill="hold">
                                          <p:stCondLst>
                                            <p:cond delay="0"/>
                                          </p:stCondLst>
                                        </p:cTn>
                                        <p:tgtEl>
                                          <p:spTgt spid="361483"/>
                                        </p:tgtEl>
                                        <p:attrNameLst>
                                          <p:attrName>style.visibility</p:attrName>
                                        </p:attrNameLst>
                                      </p:cBhvr>
                                      <p:to>
                                        <p:strVal val="visible"/>
                                      </p:to>
                                    </p:set>
                                    <p:animEffect transition="in" filter="wedge">
                                      <p:cBhvr>
                                        <p:cTn id="20" dur="1000"/>
                                        <p:tgtEl>
                                          <p:spTgt spid="361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474" grpId="0"/>
      <p:bldP spid="36148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5" name="Text Box 5"/>
          <p:cNvSpPr txBox="1">
            <a:spLocks noGrp="1" noChangeArrowheads="1"/>
          </p:cNvSpPr>
          <p:nvPr>
            <p:ph type="title"/>
          </p:nvPr>
        </p:nvSpPr>
        <p:spPr>
          <a:xfrm>
            <a:off x="250825" y="947738"/>
            <a:ext cx="3384550" cy="431800"/>
          </a:xfrm>
          <a:noFill/>
          <a:extLst>
            <a:ext uri="{91240B29-F687-4F45-9708-019B960494DF}">
              <a14:hiddenLine xmlns:a14="http://schemas.microsoft.com/office/drawing/2010/main" w="12700">
                <a:solidFill>
                  <a:schemeClr val="tx1"/>
                </a:solidFill>
                <a:prstDash val="solid"/>
                <a:miter lim="800000"/>
                <a:headEnd type="none" w="sm" len="sm"/>
                <a:tailEnd type="none" w="sm" len="sm"/>
              </a14:hiddenLine>
            </a:ext>
          </a:extLst>
        </p:spPr>
        <p:txBody>
          <a:bodyPr>
            <a:normAutofit/>
          </a:bodyPr>
          <a:lstStyle/>
          <a:p>
            <a:pPr algn="l">
              <a:spcBef>
                <a:spcPct val="50000"/>
              </a:spcBef>
            </a:pPr>
            <a:r>
              <a:rPr lang="zh-CN" altLang="en-US" sz="2400" b="1" dirty="0">
                <a:effectLst/>
                <a:latin typeface="华文楷体" panose="02010600040101010101" pitchFamily="2" charset="-122"/>
                <a:ea typeface="华文楷体" panose="02010600040101010101" pitchFamily="2" charset="-122"/>
              </a:rPr>
              <a:t>高电平输出特性</a:t>
            </a:r>
          </a:p>
        </p:txBody>
      </p:sp>
      <p:sp>
        <p:nvSpPr>
          <p:cNvPr id="373766" name="Text Box 6"/>
          <p:cNvSpPr txBox="1">
            <a:spLocks noChangeArrowheads="1"/>
          </p:cNvSpPr>
          <p:nvPr/>
        </p:nvSpPr>
        <p:spPr bwMode="auto">
          <a:xfrm>
            <a:off x="169177" y="1506359"/>
            <a:ext cx="889317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latin typeface="华文楷体" panose="02010600040101010101" pitchFamily="2" charset="-122"/>
                <a:ea typeface="华文楷体" panose="02010600040101010101" pitchFamily="2" charset="-122"/>
              </a:rPr>
              <a:t>       </a:t>
            </a:r>
            <a:r>
              <a:rPr lang="zh-CN" altLang="en-US" sz="2400" dirty="0">
                <a:latin typeface="华文楷体" panose="02010600040101010101" pitchFamily="2" charset="-122"/>
                <a:ea typeface="华文楷体" panose="02010600040101010101" pitchFamily="2" charset="-122"/>
              </a:rPr>
              <a:t>在输入为低电平，即 </a:t>
            </a:r>
            <a:r>
              <a:rPr lang="en-US" altLang="zh-CN" sz="2400" dirty="0" err="1">
                <a:latin typeface="华文楷体" panose="02010600040101010101" pitchFamily="2" charset="-122"/>
                <a:ea typeface="华文楷体" panose="02010600040101010101" pitchFamily="2" charset="-122"/>
              </a:rPr>
              <a:t>v</a:t>
            </a:r>
            <a:r>
              <a:rPr lang="en-US" altLang="zh-CN" sz="2400" baseline="-25000" dirty="0" err="1">
                <a:latin typeface="华文楷体" panose="02010600040101010101" pitchFamily="2" charset="-122"/>
                <a:ea typeface="华文楷体" panose="02010600040101010101" pitchFamily="2" charset="-122"/>
              </a:rPr>
              <a:t>I</a:t>
            </a:r>
            <a:r>
              <a:rPr lang="zh-CN" altLang="en-US" sz="2400" dirty="0">
                <a:latin typeface="华文楷体" panose="02010600040101010101" pitchFamily="2" charset="-122"/>
                <a:ea typeface="华文楷体" panose="02010600040101010101" pitchFamily="2" charset="-122"/>
              </a:rPr>
              <a:t>＝</a:t>
            </a:r>
            <a:r>
              <a:rPr lang="en-US" altLang="zh-CN" sz="2400" dirty="0">
                <a:latin typeface="华文楷体" panose="02010600040101010101" pitchFamily="2" charset="-122"/>
                <a:ea typeface="华文楷体" panose="02010600040101010101" pitchFamily="2" charset="-122"/>
              </a:rPr>
              <a:t>V</a:t>
            </a:r>
            <a:r>
              <a:rPr lang="en-US" altLang="zh-CN" sz="2400" baseline="-25000" dirty="0">
                <a:latin typeface="华文楷体" panose="02010600040101010101" pitchFamily="2" charset="-122"/>
                <a:ea typeface="华文楷体" panose="02010600040101010101" pitchFamily="2" charset="-122"/>
              </a:rPr>
              <a:t>IL</a:t>
            </a:r>
            <a:r>
              <a:rPr lang="zh-CN" altLang="en-US" sz="2400" dirty="0">
                <a:latin typeface="华文楷体" panose="02010600040101010101" pitchFamily="2" charset="-122"/>
                <a:ea typeface="华文楷体" panose="02010600040101010101" pitchFamily="2" charset="-122"/>
              </a:rPr>
              <a:t>＝</a:t>
            </a:r>
            <a:r>
              <a:rPr lang="en-US" altLang="zh-CN" sz="2400" dirty="0">
                <a:latin typeface="华文楷体" panose="02010600040101010101" pitchFamily="2" charset="-122"/>
                <a:ea typeface="华文楷体" panose="02010600040101010101" pitchFamily="2" charset="-122"/>
              </a:rPr>
              <a:t>0</a:t>
            </a:r>
            <a:r>
              <a:rPr lang="zh-CN" altLang="en-US" sz="2400" dirty="0">
                <a:latin typeface="华文楷体" panose="02010600040101010101" pitchFamily="2" charset="-122"/>
                <a:ea typeface="华文楷体" panose="02010600040101010101" pitchFamily="2" charset="-122"/>
              </a:rPr>
              <a:t>时，此时</a:t>
            </a:r>
            <a:r>
              <a:rPr lang="en-US" altLang="zh-CN" sz="2400" dirty="0">
                <a:latin typeface="华文楷体" panose="02010600040101010101" pitchFamily="2" charset="-122"/>
                <a:ea typeface="华文楷体" panose="02010600040101010101" pitchFamily="2" charset="-122"/>
              </a:rPr>
              <a:t>T</a:t>
            </a:r>
            <a:r>
              <a:rPr lang="en-US" altLang="zh-CN" sz="2400" baseline="-25000" dirty="0">
                <a:latin typeface="华文楷体" panose="02010600040101010101" pitchFamily="2" charset="-122"/>
                <a:ea typeface="华文楷体" panose="02010600040101010101" pitchFamily="2" charset="-122"/>
              </a:rPr>
              <a:t>1</a:t>
            </a:r>
            <a:r>
              <a:rPr lang="zh-CN" altLang="en-US" sz="2400" dirty="0">
                <a:latin typeface="华文楷体" panose="02010600040101010101" pitchFamily="2" charset="-122"/>
                <a:ea typeface="华文楷体" panose="02010600040101010101" pitchFamily="2" charset="-122"/>
              </a:rPr>
              <a:t>导通， </a:t>
            </a:r>
            <a:r>
              <a:rPr lang="en-US" altLang="zh-CN" sz="2400" dirty="0">
                <a:latin typeface="华文楷体" panose="02010600040101010101" pitchFamily="2" charset="-122"/>
                <a:ea typeface="华文楷体" panose="02010600040101010101" pitchFamily="2" charset="-122"/>
              </a:rPr>
              <a:t>T</a:t>
            </a:r>
            <a:r>
              <a:rPr lang="en-US" altLang="zh-CN" sz="2400" baseline="-25000" dirty="0">
                <a:latin typeface="华文楷体" panose="02010600040101010101" pitchFamily="2" charset="-122"/>
                <a:ea typeface="华文楷体" panose="02010600040101010101" pitchFamily="2" charset="-122"/>
              </a:rPr>
              <a:t>2</a:t>
            </a:r>
            <a:r>
              <a:rPr lang="zh-CN" altLang="en-US" sz="2400" dirty="0">
                <a:latin typeface="华文楷体" panose="02010600040101010101" pitchFamily="2" charset="-122"/>
                <a:ea typeface="华文楷体" panose="02010600040101010101" pitchFamily="2" charset="-122"/>
              </a:rPr>
              <a:t>截止，如图所示，电流从</a:t>
            </a:r>
            <a:r>
              <a:rPr lang="en-US" altLang="zh-CN" sz="2400" dirty="0">
                <a:latin typeface="华文楷体" panose="02010600040101010101" pitchFamily="2" charset="-122"/>
                <a:ea typeface="华文楷体" panose="02010600040101010101" pitchFamily="2" charset="-122"/>
              </a:rPr>
              <a:t>T</a:t>
            </a:r>
            <a:r>
              <a:rPr lang="en-US" altLang="zh-CN" sz="2400" baseline="-25000" dirty="0">
                <a:latin typeface="华文楷体" panose="02010600040101010101" pitchFamily="2" charset="-122"/>
                <a:ea typeface="华文楷体" panose="02010600040101010101" pitchFamily="2" charset="-122"/>
              </a:rPr>
              <a:t>1</a:t>
            </a:r>
            <a:r>
              <a:rPr lang="zh-CN" altLang="en-US" sz="2400" dirty="0">
                <a:latin typeface="华文楷体" panose="02010600040101010101" pitchFamily="2" charset="-122"/>
                <a:ea typeface="华文楷体" panose="02010600040101010101" pitchFamily="2" charset="-122"/>
              </a:rPr>
              <a:t>管流出到负载，输出电压</a:t>
            </a:r>
            <a:r>
              <a:rPr lang="en-US" altLang="zh-CN" sz="2400" dirty="0">
                <a:latin typeface="华文楷体" panose="02010600040101010101" pitchFamily="2" charset="-122"/>
                <a:ea typeface="华文楷体" panose="02010600040101010101" pitchFamily="2" charset="-122"/>
              </a:rPr>
              <a:t>V</a:t>
            </a:r>
            <a:r>
              <a:rPr lang="en-US" altLang="zh-CN" sz="2400" baseline="-25000" dirty="0">
                <a:latin typeface="华文楷体" panose="02010600040101010101" pitchFamily="2" charset="-122"/>
                <a:ea typeface="华文楷体" panose="02010600040101010101" pitchFamily="2" charset="-122"/>
              </a:rPr>
              <a:t>OH</a:t>
            </a:r>
            <a:r>
              <a:rPr lang="zh-CN" altLang="en-US" sz="2400" dirty="0">
                <a:latin typeface="华文楷体" panose="02010600040101010101" pitchFamily="2" charset="-122"/>
                <a:ea typeface="华文楷体" panose="02010600040101010101" pitchFamily="2" charset="-122"/>
              </a:rPr>
              <a:t>＝</a:t>
            </a:r>
            <a:r>
              <a:rPr lang="en-US" altLang="zh-CN" sz="2400" dirty="0">
                <a:latin typeface="华文楷体" panose="02010600040101010101" pitchFamily="2" charset="-122"/>
                <a:ea typeface="华文楷体" panose="02010600040101010101" pitchFamily="2" charset="-122"/>
              </a:rPr>
              <a:t>V</a:t>
            </a:r>
            <a:r>
              <a:rPr lang="en-US" altLang="zh-CN" sz="2400" baseline="-25000" dirty="0">
                <a:latin typeface="华文楷体" panose="02010600040101010101" pitchFamily="2" charset="-122"/>
                <a:ea typeface="华文楷体" panose="02010600040101010101" pitchFamily="2" charset="-122"/>
              </a:rPr>
              <a:t>DD</a:t>
            </a:r>
            <a:r>
              <a:rPr lang="zh-CN" altLang="en-US" sz="2400" dirty="0">
                <a:latin typeface="华文楷体" panose="02010600040101010101" pitchFamily="2" charset="-122"/>
                <a:ea typeface="华文楷体" panose="02010600040101010101" pitchFamily="2" charset="-122"/>
              </a:rPr>
              <a:t>－</a:t>
            </a:r>
            <a:r>
              <a:rPr lang="en-US" altLang="zh-CN" sz="2400" dirty="0">
                <a:latin typeface="华文楷体" panose="02010600040101010101" pitchFamily="2" charset="-122"/>
                <a:ea typeface="华文楷体" panose="02010600040101010101" pitchFamily="2" charset="-122"/>
              </a:rPr>
              <a:t>V</a:t>
            </a:r>
            <a:r>
              <a:rPr lang="en-US" altLang="zh-CN" sz="2400" baseline="-25000" dirty="0">
                <a:latin typeface="华文楷体" panose="02010600040101010101" pitchFamily="2" charset="-122"/>
                <a:ea typeface="华文楷体" panose="02010600040101010101" pitchFamily="2" charset="-122"/>
              </a:rPr>
              <a:t>DS </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随电流增加而下降。</a:t>
            </a:r>
          </a:p>
        </p:txBody>
      </p:sp>
      <p:grpSp>
        <p:nvGrpSpPr>
          <p:cNvPr id="373771" name="Group 11"/>
          <p:cNvGrpSpPr/>
          <p:nvPr/>
        </p:nvGrpSpPr>
        <p:grpSpPr bwMode="auto">
          <a:xfrm>
            <a:off x="4356099" y="2871788"/>
            <a:ext cx="4248150" cy="3990974"/>
            <a:chOff x="2835" y="1434"/>
            <a:chExt cx="2676" cy="2514"/>
          </a:xfrm>
        </p:grpSpPr>
        <p:pic>
          <p:nvPicPr>
            <p:cNvPr id="373767" name="Picture 7" descr="3-3-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16" y="1434"/>
              <a:ext cx="2495" cy="2172"/>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373770" name="Rectangle 10"/>
            <p:cNvSpPr>
              <a:spLocks noChangeArrowheads="1"/>
            </p:cNvSpPr>
            <p:nvPr/>
          </p:nvSpPr>
          <p:spPr bwMode="auto">
            <a:xfrm>
              <a:off x="2835" y="3657"/>
              <a:ext cx="249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pPr>
              <a:r>
                <a:rPr lang="zh-CN" altLang="en-US" sz="2400" dirty="0">
                  <a:solidFill>
                    <a:schemeClr val="tx1"/>
                  </a:solidFill>
                  <a:latin typeface="华文楷体" panose="02010600040101010101" pitchFamily="2" charset="-122"/>
                  <a:ea typeface="华文楷体" panose="02010600040101010101" pitchFamily="2" charset="-122"/>
                </a:rPr>
                <a:t>         输出为高电平时的电路</a:t>
              </a:r>
            </a:p>
          </p:txBody>
        </p:sp>
      </p:grpSp>
      <p:graphicFrame>
        <p:nvGraphicFramePr>
          <p:cNvPr id="373768" name="Object 8"/>
          <p:cNvGraphicFramePr>
            <a:graphicFrameLocks noChangeAspect="1"/>
          </p:cNvGraphicFramePr>
          <p:nvPr/>
        </p:nvGraphicFramePr>
        <p:xfrm>
          <a:off x="250825" y="2819400"/>
          <a:ext cx="2554287" cy="3716337"/>
        </p:xfrm>
        <a:graphic>
          <a:graphicData uri="http://schemas.openxmlformats.org/presentationml/2006/ole">
            <mc:AlternateContent xmlns:mc="http://schemas.openxmlformats.org/markup-compatibility/2006">
              <mc:Choice xmlns:v="urn:schemas-microsoft-com:vml" Requires="v">
                <p:oleObj spid="_x0000_s16440" name="Photo Editor 照片" r:id="rId4" imgW="7820025" imgH="12125325" progId="MSPhotoEd.3">
                  <p:embed/>
                </p:oleObj>
              </mc:Choice>
              <mc:Fallback>
                <p:oleObj name="Photo Editor 照片" r:id="rId4" imgW="7820025" imgH="12125325" progId="MSPhotoEd.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b="6168"/>
                      <a:stretch>
                        <a:fillRect/>
                      </a:stretch>
                    </p:blipFill>
                    <p:spPr bwMode="auto">
                      <a:xfrm>
                        <a:off x="250825" y="2819400"/>
                        <a:ext cx="2554287" cy="3716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3772" name="AutoShape 12"/>
          <p:cNvSpPr>
            <a:spLocks noChangeArrowheads="1"/>
          </p:cNvSpPr>
          <p:nvPr/>
        </p:nvSpPr>
        <p:spPr bwMode="auto">
          <a:xfrm>
            <a:off x="4882243" y="5084763"/>
            <a:ext cx="1705882" cy="1150937"/>
          </a:xfrm>
          <a:prstGeom prst="wedgeRoundRectCallout">
            <a:avLst>
              <a:gd name="adj1" fmla="val 63903"/>
              <a:gd name="adj2" fmla="val -31519"/>
              <a:gd name="adj3" fmla="val 16667"/>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0"/>
              </a:spcBef>
            </a:pPr>
            <a:r>
              <a:rPr lang="zh-CN" altLang="en-US" sz="2000">
                <a:latin typeface="华文楷体" panose="02010600040101010101" pitchFamily="2" charset="-122"/>
                <a:ea typeface="华文楷体" panose="02010600040101010101" pitchFamily="2" charset="-122"/>
              </a:rPr>
              <a:t>电流的实际方向与所设方向相反</a:t>
            </a:r>
          </a:p>
        </p:txBody>
      </p:sp>
      <p:sp>
        <p:nvSpPr>
          <p:cNvPr id="11" name="Rectangle 12"/>
          <p:cNvSpPr>
            <a:spLocks noChangeArrowheads="1"/>
          </p:cNvSpPr>
          <p:nvPr/>
        </p:nvSpPr>
        <p:spPr bwMode="auto">
          <a:xfrm>
            <a:off x="3668617" y="88136"/>
            <a:ext cx="5393735"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3.3.3 CMOS </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反相器的静态输入和输出特性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3765"/>
                                        </p:tgtEl>
                                        <p:attrNameLst>
                                          <p:attrName>style.visibility</p:attrName>
                                        </p:attrNameLst>
                                      </p:cBhvr>
                                      <p:to>
                                        <p:strVal val="visible"/>
                                      </p:to>
                                    </p:set>
                                    <p:animEffect transition="in" filter="wipe(left)">
                                      <p:cBhvr>
                                        <p:cTn id="7" dur="500"/>
                                        <p:tgtEl>
                                          <p:spTgt spid="373765"/>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373766"/>
                                        </p:tgtEl>
                                        <p:attrNameLst>
                                          <p:attrName>style.visibility</p:attrName>
                                        </p:attrNameLst>
                                      </p:cBhvr>
                                      <p:to>
                                        <p:strVal val="visible"/>
                                      </p:to>
                                    </p:set>
                                    <p:animEffect transition="in" filter="diamond(in)">
                                      <p:cBhvr>
                                        <p:cTn id="12" dur="1000"/>
                                        <p:tgtEl>
                                          <p:spTgt spid="373766"/>
                                        </p:tgtEl>
                                      </p:cBhvr>
                                    </p:animEffect>
                                  </p:childTnLst>
                                </p:cTn>
                              </p:par>
                              <p:par>
                                <p:cTn id="13" presetID="9" presetClass="entr" presetSubtype="0" fill="hold" nodeType="withEffect">
                                  <p:stCondLst>
                                    <p:cond delay="0"/>
                                  </p:stCondLst>
                                  <p:childTnLst>
                                    <p:set>
                                      <p:cBhvr>
                                        <p:cTn id="14" dur="1" fill="hold">
                                          <p:stCondLst>
                                            <p:cond delay="0"/>
                                          </p:stCondLst>
                                        </p:cTn>
                                        <p:tgtEl>
                                          <p:spTgt spid="373768"/>
                                        </p:tgtEl>
                                        <p:attrNameLst>
                                          <p:attrName>style.visibility</p:attrName>
                                        </p:attrNameLst>
                                      </p:cBhvr>
                                      <p:to>
                                        <p:strVal val="visible"/>
                                      </p:to>
                                    </p:set>
                                    <p:animEffect transition="in" filter="dissolve">
                                      <p:cBhvr>
                                        <p:cTn id="15" dur="1000"/>
                                        <p:tgtEl>
                                          <p:spTgt spid="373768"/>
                                        </p:tgtEl>
                                      </p:cBhvr>
                                    </p:animEffect>
                                  </p:childTnLst>
                                </p:cTn>
                              </p:par>
                              <p:par>
                                <p:cTn id="16" presetID="9" presetClass="entr" presetSubtype="0" fill="hold" nodeType="withEffect">
                                  <p:stCondLst>
                                    <p:cond delay="0"/>
                                  </p:stCondLst>
                                  <p:childTnLst>
                                    <p:set>
                                      <p:cBhvr>
                                        <p:cTn id="17" dur="1" fill="hold">
                                          <p:stCondLst>
                                            <p:cond delay="0"/>
                                          </p:stCondLst>
                                        </p:cTn>
                                        <p:tgtEl>
                                          <p:spTgt spid="373771"/>
                                        </p:tgtEl>
                                        <p:attrNameLst>
                                          <p:attrName>style.visibility</p:attrName>
                                        </p:attrNameLst>
                                      </p:cBhvr>
                                      <p:to>
                                        <p:strVal val="visible"/>
                                      </p:to>
                                    </p:set>
                                    <p:animEffect transition="in" filter="dissolve">
                                      <p:cBhvr>
                                        <p:cTn id="18" dur="1000"/>
                                        <p:tgtEl>
                                          <p:spTgt spid="373771"/>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73772"/>
                                        </p:tgtEl>
                                        <p:attrNameLst>
                                          <p:attrName>style.visibility</p:attrName>
                                        </p:attrNameLst>
                                      </p:cBhvr>
                                      <p:to>
                                        <p:strVal val="visible"/>
                                      </p:to>
                                    </p:set>
                                    <p:animEffect transition="in" filter="dissolve">
                                      <p:cBhvr>
                                        <p:cTn id="21" dur="1000"/>
                                        <p:tgtEl>
                                          <p:spTgt spid="3737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3765" grpId="0" animBg="1"/>
      <p:bldP spid="373766" grpId="0"/>
      <p:bldP spid="37377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4789" name="Object 5"/>
          <p:cNvGraphicFramePr>
            <a:graphicFrameLocks noChangeAspect="1"/>
          </p:cNvGraphicFramePr>
          <p:nvPr/>
        </p:nvGraphicFramePr>
        <p:xfrm>
          <a:off x="4756377" y="2612572"/>
          <a:ext cx="4287460" cy="3543754"/>
        </p:xfrm>
        <a:graphic>
          <a:graphicData uri="http://schemas.openxmlformats.org/presentationml/2006/ole">
            <mc:AlternateContent xmlns:mc="http://schemas.openxmlformats.org/markup-compatibility/2006">
              <mc:Choice xmlns:v="urn:schemas-microsoft-com:vml" Requires="v">
                <p:oleObj spid="_x0000_s17464" name="Photo Editor 照片" r:id="rId3" imgW="13382625" imgH="11058525" progId="MSPhotoEd.3">
                  <p:embed/>
                </p:oleObj>
              </mc:Choice>
              <mc:Fallback>
                <p:oleObj name="Photo Editor 照片" r:id="rId3" imgW="13382625" imgH="11058525" progId="MSPhotoEd.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6377" y="2612572"/>
                        <a:ext cx="4287460" cy="3543754"/>
                      </a:xfrm>
                      <a:prstGeom prst="rect">
                        <a:avLst/>
                      </a:prstGeom>
                      <a:noFill/>
                      <a:ln>
                        <a:noFill/>
                      </a:ln>
                      <a:effectLst/>
                    </p:spPr>
                  </p:pic>
                </p:oleObj>
              </mc:Fallback>
            </mc:AlternateContent>
          </a:graphicData>
        </a:graphic>
      </p:graphicFrame>
      <p:sp>
        <p:nvSpPr>
          <p:cNvPr id="374790" name="Rectangle 6"/>
          <p:cNvSpPr>
            <a:spLocks noGrp="1" noChangeArrowheads="1"/>
          </p:cNvSpPr>
          <p:nvPr>
            <p:ph type="title"/>
          </p:nvPr>
        </p:nvSpPr>
        <p:spPr>
          <a:xfrm>
            <a:off x="745899" y="879165"/>
            <a:ext cx="4762500" cy="744538"/>
          </a:xfrm>
          <a:noFill/>
        </p:spPr>
        <p:txBody>
          <a:bodyPr/>
          <a:lstStyle/>
          <a:p>
            <a:pPr algn="l"/>
            <a:r>
              <a:rPr lang="zh-CN" altLang="en-US" sz="2800" dirty="0">
                <a:effectLst/>
                <a:latin typeface="华文楷体" panose="02010600040101010101" pitchFamily="2" charset="-122"/>
                <a:ea typeface="华文楷体" panose="02010600040101010101" pitchFamily="2" charset="-122"/>
              </a:rPr>
              <a:t>其特性曲线如图所示</a:t>
            </a:r>
          </a:p>
        </p:txBody>
      </p:sp>
      <p:grpSp>
        <p:nvGrpSpPr>
          <p:cNvPr id="374793" name="Group 9"/>
          <p:cNvGrpSpPr/>
          <p:nvPr/>
        </p:nvGrpSpPr>
        <p:grpSpPr bwMode="auto">
          <a:xfrm>
            <a:off x="0" y="1712913"/>
            <a:ext cx="4608512" cy="4905374"/>
            <a:chOff x="113" y="935"/>
            <a:chExt cx="2903" cy="3090"/>
          </a:xfrm>
        </p:grpSpPr>
        <p:pic>
          <p:nvPicPr>
            <p:cNvPr id="37478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l="6436" t="1656"/>
            <a:stretch>
              <a:fillRect/>
            </a:stretch>
          </p:blipFill>
          <p:spPr bwMode="auto">
            <a:xfrm>
              <a:off x="385" y="935"/>
              <a:ext cx="2631" cy="2674"/>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374792" name="Rectangle 8"/>
            <p:cNvSpPr>
              <a:spLocks noChangeArrowheads="1"/>
            </p:cNvSpPr>
            <p:nvPr/>
          </p:nvSpPr>
          <p:spPr bwMode="auto">
            <a:xfrm>
              <a:off x="113" y="3734"/>
              <a:ext cx="287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pPr>
              <a:r>
                <a:rPr lang="zh-CN" altLang="en-US" sz="2400" dirty="0">
                  <a:latin typeface="华文楷体" panose="02010600040101010101" pitchFamily="2" charset="-122"/>
                  <a:ea typeface="华文楷体" panose="02010600040101010101" pitchFamily="2" charset="-122"/>
                </a:rPr>
                <a:t>         输出为高电平时的输出特性</a:t>
              </a:r>
            </a:p>
          </p:txBody>
        </p:sp>
      </p:grpSp>
      <p:sp>
        <p:nvSpPr>
          <p:cNvPr id="9" name="Rectangle 12"/>
          <p:cNvSpPr>
            <a:spLocks noChangeArrowheads="1"/>
          </p:cNvSpPr>
          <p:nvPr/>
        </p:nvSpPr>
        <p:spPr bwMode="auto">
          <a:xfrm>
            <a:off x="3668617" y="88136"/>
            <a:ext cx="5393735"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3.3.3 CMOS </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反相器的静态输入和输出特性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74790"/>
                                        </p:tgtEl>
                                        <p:attrNameLst>
                                          <p:attrName>style.visibility</p:attrName>
                                        </p:attrNameLst>
                                      </p:cBhvr>
                                      <p:to>
                                        <p:strVal val="visible"/>
                                      </p:to>
                                    </p:set>
                                    <p:animEffect transition="in" filter="box(in)">
                                      <p:cBhvr>
                                        <p:cTn id="7" dur="500"/>
                                        <p:tgtEl>
                                          <p:spTgt spid="37479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74793"/>
                                        </p:tgtEl>
                                        <p:attrNameLst>
                                          <p:attrName>style.visibility</p:attrName>
                                        </p:attrNameLst>
                                      </p:cBhvr>
                                      <p:to>
                                        <p:strVal val="visible"/>
                                      </p:to>
                                    </p:set>
                                    <p:animEffect transition="in" filter="dissolve">
                                      <p:cBhvr>
                                        <p:cTn id="12" dur="1000"/>
                                        <p:tgtEl>
                                          <p:spTgt spid="374793"/>
                                        </p:tgtEl>
                                      </p:cBhvr>
                                    </p:animEffect>
                                  </p:childTnLst>
                                </p:cTn>
                              </p:par>
                              <p:par>
                                <p:cTn id="13" presetID="9" presetClass="entr" presetSubtype="0" fill="hold" nodeType="withEffect">
                                  <p:stCondLst>
                                    <p:cond delay="0"/>
                                  </p:stCondLst>
                                  <p:childTnLst>
                                    <p:set>
                                      <p:cBhvr>
                                        <p:cTn id="14" dur="1" fill="hold">
                                          <p:stCondLst>
                                            <p:cond delay="0"/>
                                          </p:stCondLst>
                                        </p:cTn>
                                        <p:tgtEl>
                                          <p:spTgt spid="374789"/>
                                        </p:tgtEl>
                                        <p:attrNameLst>
                                          <p:attrName>style.visibility</p:attrName>
                                        </p:attrNameLst>
                                      </p:cBhvr>
                                      <p:to>
                                        <p:strVal val="visible"/>
                                      </p:to>
                                    </p:set>
                                    <p:animEffect transition="in" filter="dissolve">
                                      <p:cBhvr>
                                        <p:cTn id="15" dur="1000"/>
                                        <p:tgtEl>
                                          <p:spTgt spid="3747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79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91" name="Picture 9" descr="3-3-22"/>
          <p:cNvPicPr>
            <a:picLocks noGrp="1" noChangeAspect="1" noChangeArrowheads="1"/>
          </p:cNvPicPr>
          <p:nvPr>
            <p:ph sz="half" idx="2"/>
          </p:nvPr>
        </p:nvPicPr>
        <p:blipFill rotWithShape="1">
          <a:blip r:embed="rId3" cstate="print">
            <a:extLst>
              <a:ext uri="{28A0092B-C50C-407E-A947-70E740481C1C}">
                <a14:useLocalDpi xmlns:a14="http://schemas.microsoft.com/office/drawing/2010/main" val="0"/>
              </a:ext>
            </a:extLst>
          </a:blip>
          <a:srcRect b="18943"/>
          <a:stretch>
            <a:fillRect/>
          </a:stretch>
        </p:blipFill>
        <p:spPr>
          <a:xfrm>
            <a:off x="1083281" y="4469528"/>
            <a:ext cx="6351559" cy="2388472"/>
          </a:xfrm>
        </p:spPr>
      </p:pic>
      <p:sp>
        <p:nvSpPr>
          <p:cNvPr id="9" name="Rectangle 12"/>
          <p:cNvSpPr>
            <a:spLocks noChangeArrowheads="1"/>
          </p:cNvSpPr>
          <p:nvPr/>
        </p:nvSpPr>
        <p:spPr bwMode="auto">
          <a:xfrm>
            <a:off x="3668617" y="88136"/>
            <a:ext cx="547538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3.3.4   CMOS</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反相器的动态特性</a:t>
            </a:r>
          </a:p>
        </p:txBody>
      </p:sp>
      <p:sp>
        <p:nvSpPr>
          <p:cNvPr id="10" name="Text Box 5"/>
          <p:cNvSpPr txBox="1">
            <a:spLocks noChangeArrowheads="1"/>
          </p:cNvSpPr>
          <p:nvPr/>
        </p:nvSpPr>
        <p:spPr bwMode="auto">
          <a:xfrm>
            <a:off x="107951" y="940147"/>
            <a:ext cx="341339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r>
              <a:rPr lang="en-US" altLang="zh-CN" b="0" u="sng" dirty="0">
                <a:latin typeface="楷体" panose="02010609060101010101" pitchFamily="49" charset="-122"/>
                <a:ea typeface="楷体" panose="02010609060101010101" pitchFamily="49" charset="-122"/>
                <a:cs typeface="Times New Roman" panose="02020603050405020304" pitchFamily="18" charset="0"/>
              </a:rPr>
              <a:t>1.</a:t>
            </a:r>
            <a:r>
              <a:rPr lang="zh-CN" altLang="en-US" b="0" u="sng" dirty="0">
                <a:latin typeface="楷体" panose="02010609060101010101" pitchFamily="49" charset="-122"/>
                <a:ea typeface="楷体" panose="02010609060101010101" pitchFamily="49" charset="-122"/>
                <a:cs typeface="Times New Roman" panose="02020603050405020304" pitchFamily="18" charset="0"/>
              </a:rPr>
              <a:t>传输延迟时间</a:t>
            </a:r>
          </a:p>
        </p:txBody>
      </p:sp>
      <p:sp>
        <p:nvSpPr>
          <p:cNvPr id="11" name="Text Box 12"/>
          <p:cNvSpPr txBox="1">
            <a:spLocks noChangeArrowheads="1"/>
          </p:cNvSpPr>
          <p:nvPr/>
        </p:nvSpPr>
        <p:spPr>
          <a:xfrm>
            <a:off x="257928" y="5275653"/>
            <a:ext cx="8595096" cy="1073881"/>
          </a:xfrm>
          <a:prstGeom prst="rect">
            <a:avLst/>
          </a:prstGeom>
          <a:solidFill>
            <a:schemeClr val="tx2">
              <a:lumMod val="20000"/>
              <a:lumOff val="80000"/>
            </a:schemeClr>
          </a:solidFill>
          <a:ln w="76200" cmpd="tri">
            <a:solidFill>
              <a:schemeClr val="tx2"/>
            </a:solidFill>
            <a:miter lim="800000"/>
            <a:headEnd type="none" w="sm" len="sm"/>
            <a:tailEnd type="none" w="sm" len="sm"/>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由于负载电容和寄生电容的存在，输入信号状态变化的时候必须有足够的变化幅度和作用时间才能使输出状态改变。</a:t>
            </a:r>
          </a:p>
        </p:txBody>
      </p:sp>
      <p:sp>
        <p:nvSpPr>
          <p:cNvPr id="13" name="Text Box 11"/>
          <p:cNvSpPr txBox="1">
            <a:spLocks noChangeArrowheads="1"/>
          </p:cNvSpPr>
          <p:nvPr/>
        </p:nvSpPr>
        <p:spPr bwMode="auto">
          <a:xfrm>
            <a:off x="348880" y="1526867"/>
            <a:ext cx="838779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defRPr/>
            </a:pPr>
            <a:r>
              <a:rPr lang="zh-CN" altLang="en-US" sz="24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输入寄生电容</a:t>
            </a:r>
            <a:r>
              <a:rPr lang="en-US" altLang="zh-CN" sz="2400" i="1"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u="sng"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I</a:t>
            </a:r>
            <a:r>
              <a:rPr lang="zh-CN" altLang="en-US" sz="24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和负载电容</a:t>
            </a:r>
            <a:r>
              <a:rPr lang="en-US" altLang="zh-CN" sz="2400" i="1"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u="sng"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L</a:t>
            </a:r>
            <a:r>
              <a:rPr lang="zh-CN" altLang="en-US" sz="24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充放电</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，当输入信号发生跳变时，</a:t>
            </a:r>
            <a:r>
              <a:rPr lang="en-US" altLang="zh-CN" sz="2400" i="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R</a:t>
            </a:r>
            <a:r>
              <a:rPr lang="en-US" altLang="zh-CN" sz="24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ON</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与电容组成的</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RC</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时间常数不可忽略，输出电压的变化必然滞后于输入电压的变化。</a:t>
            </a:r>
            <a:endPar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2" name="Text Box 11"/>
          <p:cNvSpPr txBox="1">
            <a:spLocks noChangeArrowheads="1"/>
          </p:cNvSpPr>
          <p:nvPr/>
        </p:nvSpPr>
        <p:spPr bwMode="auto">
          <a:xfrm>
            <a:off x="361579" y="2727196"/>
            <a:ext cx="8387795"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defRPr/>
            </a:pP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传输延迟时间：输出电压变化落后于输入电压变化的时间，</a:t>
            </a:r>
            <a:r>
              <a:rPr lang="en-US" altLang="zh-CN" sz="2400" i="1"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baseline="-250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pd</a:t>
            </a:r>
            <a:r>
              <a:rPr lang="en-US" altLang="zh-CN"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=1/2(</a:t>
            </a:r>
            <a:r>
              <a:rPr lang="en-US" altLang="zh-CN" sz="2400" i="1"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baseline="-250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PHL</a:t>
            </a:r>
            <a:r>
              <a:rPr lang="en-US" altLang="zh-CN" sz="24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i="1"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baseline="-250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PLH</a:t>
            </a:r>
            <a:r>
              <a:rPr lang="en-US" altLang="zh-CN"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p>
          <a:p>
            <a:pPr algn="just">
              <a:spcBef>
                <a:spcPct val="50000"/>
              </a:spcBef>
              <a:defRPr/>
            </a:pP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为缩短传输延迟时间，可减小负载电容、</a:t>
            </a:r>
            <a:r>
              <a:rPr lang="en-US" altLang="zh-CN" sz="2400" i="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R</a:t>
            </a:r>
            <a:r>
              <a:rPr lang="en-US" altLang="zh-CN" sz="24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ON </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。因此可尽可能地提升电源电压和输入信号的高电平。</a:t>
            </a: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9508" y="1463367"/>
            <a:ext cx="2942492" cy="18464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1991"/>
                                        </p:tgtEl>
                                        <p:attrNameLst>
                                          <p:attrName>style.visibility</p:attrName>
                                        </p:attrNameLst>
                                      </p:cBhvr>
                                      <p:to>
                                        <p:strVal val="visible"/>
                                      </p:to>
                                    </p:set>
                                    <p:animEffect transition="in" filter="fade">
                                      <p:cBhvr>
                                        <p:cTn id="19" dur="500"/>
                                        <p:tgtEl>
                                          <p:spTgt spid="41991"/>
                                        </p:tgtEl>
                                      </p:cBhvr>
                                    </p:animEffect>
                                    <p:anim calcmode="lin" valueType="num">
                                      <p:cBhvr>
                                        <p:cTn id="20" dur="500" fill="hold"/>
                                        <p:tgtEl>
                                          <p:spTgt spid="41991"/>
                                        </p:tgtEl>
                                        <p:attrNameLst>
                                          <p:attrName>ppt_x</p:attrName>
                                        </p:attrNameLst>
                                      </p:cBhvr>
                                      <p:tavLst>
                                        <p:tav tm="0">
                                          <p:val>
                                            <p:strVal val="#ppt_x"/>
                                          </p:val>
                                        </p:tav>
                                        <p:tav tm="100000">
                                          <p:val>
                                            <p:strVal val="#ppt_x"/>
                                          </p:val>
                                        </p:tav>
                                      </p:tavLst>
                                    </p:anim>
                                    <p:anim calcmode="lin" valueType="num">
                                      <p:cBhvr>
                                        <p:cTn id="21" dur="500" fill="hold"/>
                                        <p:tgtEl>
                                          <p:spTgt spid="4199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3" presetClass="entr" presetSubtype="272"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p:cTn id="41" dur="500" fill="hold"/>
                                        <p:tgtEl>
                                          <p:spTgt spid="11"/>
                                        </p:tgtEl>
                                        <p:attrNameLst>
                                          <p:attrName>ppt_w</p:attrName>
                                        </p:attrNameLst>
                                      </p:cBhvr>
                                      <p:tavLst>
                                        <p:tav tm="0">
                                          <p:val>
                                            <p:strVal val="2/3*#ppt_w"/>
                                          </p:val>
                                        </p:tav>
                                        <p:tav tm="100000">
                                          <p:val>
                                            <p:strVal val="#ppt_w"/>
                                          </p:val>
                                        </p:tav>
                                      </p:tavLst>
                                    </p:anim>
                                    <p:anim calcmode="lin" valueType="num">
                                      <p:cBhvr>
                                        <p:cTn id="42" dur="500" fill="hold"/>
                                        <p:tgtEl>
                                          <p:spTgt spid="11"/>
                                        </p:tgtEl>
                                        <p:attrNameLst>
                                          <p:attrName>ppt_h</p:attrName>
                                        </p:attrNameLst>
                                      </p:cBhvr>
                                      <p:tavLst>
                                        <p:tav tm="0">
                                          <p:val>
                                            <p:strVal val="2/3*#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ppt_x"/>
                                          </p:val>
                                        </p:tav>
                                        <p:tav tm="100000">
                                          <p:val>
                                            <p:strVal val="#ppt_x"/>
                                          </p:val>
                                        </p:tav>
                                      </p:tavLst>
                                    </p:anim>
                                    <p:anim calcmode="lin" valueType="num">
                                      <p:cBhvr additive="base">
                                        <p:cTn id="4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animBg="1" autoUpdateAnimBg="0"/>
      <p:bldP spid="13" grpId="0"/>
      <p:bldP spid="1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3"/>
          <p:cNvSpPr>
            <a:spLocks noChangeArrowheads="1"/>
          </p:cNvSpPr>
          <p:nvPr/>
        </p:nvSpPr>
        <p:spPr bwMode="auto">
          <a:xfrm>
            <a:off x="236538" y="1696853"/>
            <a:ext cx="8499475" cy="1815882"/>
          </a:xfrm>
          <a:prstGeom prst="rect">
            <a:avLst/>
          </a:prstGeom>
          <a:solidFill>
            <a:schemeClr val="bg1"/>
          </a:solidFill>
          <a:ln w="57150" cap="sq" cmpd="thickThin">
            <a:solidFill>
              <a:srgbClr val="FF0000"/>
            </a:solidFill>
            <a:miter lim="800000"/>
            <a:headEnd type="none" w="sm" len="sm"/>
            <a:tailEnd type="none" w="sm" len="sm"/>
          </a:ln>
          <a:effectLst/>
        </p:spPr>
        <p:txBody>
          <a:bodyPr wrap="square" anchor="ctr">
            <a:spAutoFit/>
          </a:bodyPr>
          <a:lstStyle/>
          <a:p>
            <a:pPr eaLnBrk="1" hangingPunct="1">
              <a:defRPr/>
            </a:pPr>
            <a:r>
              <a:rPr kumimoji="1" lang="zh-CN" altLang="en-US" sz="2800" b="1" dirty="0">
                <a:solidFill>
                  <a:srgbClr val="000000"/>
                </a:solidFill>
                <a:latin typeface="楷体" panose="02010609060101010101" pitchFamily="49" charset="-122"/>
                <a:ea typeface="楷体" panose="02010609060101010101" pitchFamily="49" charset="-122"/>
              </a:rPr>
              <a:t>当输入脉冲信号的宽度接近于门电路传输延迟时间的情况下，则需要较大的输入脉冲幅度才能使电路的输出发生变化。也就是说门电路对窄脉冲的噪声容限要高于直流噪声容限。 </a:t>
            </a:r>
          </a:p>
        </p:txBody>
      </p:sp>
      <p:pic>
        <p:nvPicPr>
          <p:cNvPr id="57352" name="Picture 6" descr="3-3-23"/>
          <p:cNvPicPr>
            <a:picLocks noChangeAspect="1" noChangeArrowheads="1"/>
          </p:cNvPicPr>
          <p:nvPr/>
        </p:nvPicPr>
        <p:blipFill>
          <a:blip r:embed="rId3" cstate="print">
            <a:extLst>
              <a:ext uri="{28A0092B-C50C-407E-A947-70E740481C1C}">
                <a14:useLocalDpi xmlns:a14="http://schemas.microsoft.com/office/drawing/2010/main" val="0"/>
              </a:ext>
            </a:extLst>
          </a:blip>
          <a:srcRect r="1480" b="7974"/>
          <a:stretch>
            <a:fillRect/>
          </a:stretch>
        </p:blipFill>
        <p:spPr bwMode="auto">
          <a:xfrm>
            <a:off x="4737367" y="981075"/>
            <a:ext cx="4011346" cy="3525001"/>
          </a:xfrm>
          <a:prstGeom prst="rect">
            <a:avLst/>
          </a:prstGeom>
          <a:noFill/>
          <a:ln w="57150" cmpd="thickThin">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14" name="Rectangle 9"/>
          <p:cNvSpPr>
            <a:spLocks noChangeArrowheads="1"/>
          </p:cNvSpPr>
          <p:nvPr/>
        </p:nvSpPr>
        <p:spPr bwMode="auto">
          <a:xfrm>
            <a:off x="325304" y="4421014"/>
            <a:ext cx="435848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defRPr/>
            </a:pPr>
            <a:r>
              <a:rPr kumimoji="1"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其中</a:t>
            </a:r>
            <a:r>
              <a:rPr kumimoji="1" lang="en-US" altLang="zh-CN" sz="2400"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a:t>
            </a:r>
            <a:r>
              <a:rPr kumimoji="1" lang="en-US" altLang="zh-CN" sz="2400" baseline="-25000"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w</a:t>
            </a:r>
            <a:r>
              <a:rPr kumimoji="1"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kumimoji="1"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是脉冲宽度。传输延迟时间越长，交流噪声容限越大。传输延迟时间受电源电压、负载电容的影响。</a:t>
            </a:r>
            <a:endParaRPr kumimoji="1"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a:defRPr/>
            </a:pPr>
            <a:r>
              <a:rPr kumimoji="1"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它反映</a:t>
            </a:r>
            <a:r>
              <a:rPr kumimoji="1"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CMOS</a:t>
            </a:r>
            <a:r>
              <a:rPr kumimoji="1"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反相器的动态抗干扰能力。</a:t>
            </a:r>
          </a:p>
        </p:txBody>
      </p:sp>
      <p:sp>
        <p:nvSpPr>
          <p:cNvPr id="15" name="Text Box 10"/>
          <p:cNvSpPr txBox="1">
            <a:spLocks noChangeArrowheads="1"/>
          </p:cNvSpPr>
          <p:nvPr/>
        </p:nvSpPr>
        <p:spPr bwMode="auto">
          <a:xfrm>
            <a:off x="250558" y="1558066"/>
            <a:ext cx="423571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defRPr/>
            </a:pP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交流噪声容限是在窄脉冲作用下，输入电压允许变化的范围，右图是输入为不同宽度窄脉冲时</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CMOS</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反相器的交流噪声容限曲线。即</a:t>
            </a:r>
          </a:p>
        </p:txBody>
      </p:sp>
      <p:sp>
        <p:nvSpPr>
          <p:cNvPr id="16" name="Rectangle 12"/>
          <p:cNvSpPr>
            <a:spLocks noChangeArrowheads="1"/>
          </p:cNvSpPr>
          <p:nvPr/>
        </p:nvSpPr>
        <p:spPr bwMode="auto">
          <a:xfrm>
            <a:off x="452304" y="3734847"/>
            <a:ext cx="2130425" cy="523875"/>
          </a:xfrm>
          <a:prstGeom prst="rect">
            <a:avLst/>
          </a:prstGeom>
          <a:solidFill>
            <a:srgbClr val="FFFFCC"/>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1" lang="en-US" altLang="zh-CN" sz="2800" b="1" dirty="0">
                <a:solidFill>
                  <a:srgbClr val="000000"/>
                </a:solidFill>
                <a:latin typeface="Times New Roman" panose="02020603050405020304" pitchFamily="18" charset="0"/>
                <a:ea typeface="+mj-ea"/>
                <a:cs typeface="Times New Roman" panose="02020603050405020304" pitchFamily="18" charset="0"/>
              </a:rPr>
              <a:t>V</a:t>
            </a:r>
            <a:r>
              <a:rPr kumimoji="1" lang="en-US" altLang="zh-CN" sz="2800" b="1" baseline="-25000" dirty="0">
                <a:solidFill>
                  <a:srgbClr val="000000"/>
                </a:solidFill>
                <a:latin typeface="Times New Roman" panose="02020603050405020304" pitchFamily="18" charset="0"/>
                <a:ea typeface="+mj-ea"/>
                <a:cs typeface="Times New Roman" panose="02020603050405020304" pitchFamily="18" charset="0"/>
              </a:rPr>
              <a:t>NA</a:t>
            </a:r>
            <a:r>
              <a:rPr kumimoji="1" lang="en-US" altLang="zh-CN" sz="2800" b="1" dirty="0">
                <a:solidFill>
                  <a:srgbClr val="000000"/>
                </a:solidFill>
                <a:latin typeface="Times New Roman" panose="02020603050405020304" pitchFamily="18" charset="0"/>
                <a:ea typeface="+mj-ea"/>
                <a:cs typeface="Times New Roman" panose="02020603050405020304" pitchFamily="18" charset="0"/>
              </a:rPr>
              <a:t>=f</a:t>
            </a:r>
            <a:r>
              <a:rPr kumimoji="1" lang="zh-CN" altLang="en-US" sz="2800" b="1" dirty="0">
                <a:solidFill>
                  <a:srgbClr val="000000"/>
                </a:solidFill>
                <a:latin typeface="Times New Roman" panose="02020603050405020304" pitchFamily="18" charset="0"/>
                <a:ea typeface="+mj-ea"/>
                <a:cs typeface="Times New Roman" panose="02020603050405020304" pitchFamily="18" charset="0"/>
              </a:rPr>
              <a:t>（</a:t>
            </a:r>
            <a:r>
              <a:rPr kumimoji="1" lang="en-US" altLang="zh-CN" sz="2800" b="1" dirty="0" err="1">
                <a:solidFill>
                  <a:srgbClr val="000000"/>
                </a:solidFill>
                <a:latin typeface="Times New Roman" panose="02020603050405020304" pitchFamily="18" charset="0"/>
                <a:ea typeface="+mj-ea"/>
                <a:cs typeface="Times New Roman" panose="02020603050405020304" pitchFamily="18" charset="0"/>
              </a:rPr>
              <a:t>t</a:t>
            </a:r>
            <a:r>
              <a:rPr kumimoji="1" lang="en-US" altLang="zh-CN" sz="2800" b="1" baseline="-25000" dirty="0" err="1">
                <a:solidFill>
                  <a:srgbClr val="000000"/>
                </a:solidFill>
                <a:latin typeface="Times New Roman" panose="02020603050405020304" pitchFamily="18" charset="0"/>
                <a:ea typeface="+mj-ea"/>
                <a:cs typeface="Times New Roman" panose="02020603050405020304" pitchFamily="18" charset="0"/>
              </a:rPr>
              <a:t>w</a:t>
            </a:r>
            <a:r>
              <a:rPr kumimoji="1" lang="zh-CN" altLang="en-US" sz="2800" b="1" dirty="0">
                <a:solidFill>
                  <a:srgbClr val="000000"/>
                </a:solidFill>
                <a:latin typeface="Times New Roman" panose="02020603050405020304" pitchFamily="18" charset="0"/>
                <a:ea typeface="+mj-ea"/>
                <a:cs typeface="Times New Roman" panose="02020603050405020304" pitchFamily="18" charset="0"/>
              </a:rPr>
              <a:t>）</a:t>
            </a:r>
          </a:p>
        </p:txBody>
      </p:sp>
      <p:pic>
        <p:nvPicPr>
          <p:cNvPr id="10" name="Content Placeholder 9" descr="3-3-22"/>
          <p:cNvPicPr>
            <a:picLocks noGrp="1" noChangeAspect="1" noChangeArrowheads="1"/>
          </p:cNvPicPr>
          <p:nvPr>
            <p:ph sz="half" idx="4294967295"/>
          </p:nvPr>
        </p:nvPicPr>
        <p:blipFill rotWithShape="1">
          <a:blip r:embed="rId4" cstate="print">
            <a:extLst>
              <a:ext uri="{28A0092B-C50C-407E-A947-70E740481C1C}">
                <a14:useLocalDpi xmlns:a14="http://schemas.microsoft.com/office/drawing/2010/main" val="0"/>
              </a:ext>
            </a:extLst>
          </a:blip>
          <a:srcRect l="40161" b="18943"/>
          <a:stretch>
            <a:fillRect/>
          </a:stretch>
        </p:blipFill>
        <p:spPr>
          <a:xfrm>
            <a:off x="4948015" y="4492174"/>
            <a:ext cx="3512321" cy="2207247"/>
          </a:xfrm>
          <a:prstGeom prst="rect">
            <a:avLst/>
          </a:prstGeom>
        </p:spPr>
      </p:pic>
      <p:sp>
        <p:nvSpPr>
          <p:cNvPr id="11" name="Rectangle 12"/>
          <p:cNvSpPr>
            <a:spLocks noChangeArrowheads="1"/>
          </p:cNvSpPr>
          <p:nvPr/>
        </p:nvSpPr>
        <p:spPr bwMode="auto">
          <a:xfrm>
            <a:off x="3668617" y="88136"/>
            <a:ext cx="547538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3.3.4   CMOS</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反相器的动态特性</a:t>
            </a:r>
          </a:p>
        </p:txBody>
      </p:sp>
      <p:sp>
        <p:nvSpPr>
          <p:cNvPr id="12" name="Text Box 5"/>
          <p:cNvSpPr txBox="1">
            <a:spLocks noChangeArrowheads="1"/>
          </p:cNvSpPr>
          <p:nvPr/>
        </p:nvSpPr>
        <p:spPr bwMode="auto">
          <a:xfrm>
            <a:off x="452304" y="939177"/>
            <a:ext cx="341339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r>
              <a:rPr lang="en-US" altLang="zh-CN" b="0" u="sng" dirty="0">
                <a:latin typeface="楷体" panose="02010609060101010101" pitchFamily="49" charset="-122"/>
                <a:ea typeface="楷体" panose="02010609060101010101" pitchFamily="49" charset="-122"/>
                <a:cs typeface="Times New Roman" panose="02020603050405020304" pitchFamily="18" charset="0"/>
              </a:rPr>
              <a:t>2.</a:t>
            </a:r>
            <a:r>
              <a:rPr lang="zh-CN" altLang="en-US" b="0" u="sng" dirty="0">
                <a:latin typeface="楷体" panose="02010609060101010101" pitchFamily="49" charset="-122"/>
                <a:ea typeface="楷体" panose="02010609060101010101" pitchFamily="49" charset="-122"/>
              </a:rPr>
              <a:t>交流噪声容限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edge">
                                      <p:cBhvr>
                                        <p:cTn id="12" dur="20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1" nodeType="clickEffect">
                                  <p:stCondLst>
                                    <p:cond delay="0"/>
                                  </p:stCondLst>
                                  <p:childTnLst>
                                    <p:animEffect transition="out" filter="wipe(down)">
                                      <p:cBhvr>
                                        <p:cTn id="16" dur="500"/>
                                        <p:tgtEl>
                                          <p:spTgt spid="17"/>
                                        </p:tgtEl>
                                      </p:cBhvr>
                                    </p:animEffect>
                                    <p:set>
                                      <p:cBhvr>
                                        <p:cTn id="17" dur="1" fill="hold">
                                          <p:stCondLst>
                                            <p:cond delay="499"/>
                                          </p:stCondLst>
                                        </p:cTn>
                                        <p:tgtEl>
                                          <p:spTgt spid="1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ox(i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7352"/>
                                        </p:tgtEl>
                                        <p:attrNameLst>
                                          <p:attrName>style.visibility</p:attrName>
                                        </p:attrNameLst>
                                      </p:cBhvr>
                                      <p:to>
                                        <p:strVal val="visible"/>
                                      </p:to>
                                    </p:set>
                                    <p:animEffect transition="in" filter="wipe(down)">
                                      <p:cBhvr>
                                        <p:cTn id="27" dur="500"/>
                                        <p:tgtEl>
                                          <p:spTgt spid="57352"/>
                                        </p:tgtEl>
                                      </p:cBhvr>
                                    </p:animEffect>
                                  </p:childTnLst>
                                </p:cTn>
                              </p:par>
                              <p:par>
                                <p:cTn id="28" presetID="22" presetClass="entr" presetSubtype="4"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dissolve">
                                      <p:cBhvr>
                                        <p:cTn id="35" dur="10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4">
                                            <p:txEl>
                                              <p:pRg st="0" end="0"/>
                                            </p:txEl>
                                          </p:spTgt>
                                        </p:tgtEl>
                                        <p:attrNameLst>
                                          <p:attrName>style.visibility</p:attrName>
                                        </p:attrNameLst>
                                      </p:cBhvr>
                                      <p:to>
                                        <p:strVal val="visible"/>
                                      </p:to>
                                    </p:set>
                                    <p:anim calcmode="lin" valueType="num">
                                      <p:cBhvr additive="base">
                                        <p:cTn id="40"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14">
                                            <p:txEl>
                                              <p:pRg st="1" end="1"/>
                                            </p:txEl>
                                          </p:spTgt>
                                        </p:tgtEl>
                                        <p:attrNameLst>
                                          <p:attrName>style.visibility</p:attrName>
                                        </p:attrNameLst>
                                      </p:cBhvr>
                                      <p:to>
                                        <p:strVal val="visible"/>
                                      </p:to>
                                    </p:set>
                                    <p:anim calcmode="lin" valueType="num">
                                      <p:cBhvr additive="base">
                                        <p:cTn id="46"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1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5" grpId="0"/>
      <p:bldP spid="16" grpId="0" animBg="1"/>
      <p:bldP spid="1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4"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67338" y="2358394"/>
            <a:ext cx="3168650" cy="265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6"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9237" y="2119657"/>
            <a:ext cx="4897438" cy="282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3013" name="Object 6"/>
          <p:cNvGraphicFramePr>
            <a:graphicFrameLocks noChangeAspect="1"/>
          </p:cNvGraphicFramePr>
          <p:nvPr/>
        </p:nvGraphicFramePr>
        <p:xfrm>
          <a:off x="452304" y="5219086"/>
          <a:ext cx="7186613" cy="1381125"/>
        </p:xfrm>
        <a:graphic>
          <a:graphicData uri="http://schemas.openxmlformats.org/presentationml/2006/ole">
            <mc:AlternateContent xmlns:mc="http://schemas.openxmlformats.org/markup-compatibility/2006">
              <mc:Choice xmlns:v="urn:schemas-microsoft-com:vml" Requires="v">
                <p:oleObj spid="_x0000_s18488" name="公式" r:id="rId6" imgW="65227200" imgH="15240000" progId="Equation.3">
                  <p:embed/>
                </p:oleObj>
              </mc:Choice>
              <mc:Fallback>
                <p:oleObj name="公式" r:id="rId6" imgW="65227200" imgH="15240000" progId="Equation.3">
                  <p:embed/>
                  <p:pic>
                    <p:nvPicPr>
                      <p:cNvPr id="0" name="Object 6"/>
                      <p:cNvPicPr>
                        <a:picLocks noChangeAspect="1" noChangeArrowheads="1"/>
                      </p:cNvPicPr>
                      <p:nvPr/>
                    </p:nvPicPr>
                    <p:blipFill>
                      <a:blip r:embed="rId7"/>
                      <a:srcRect/>
                      <a:stretch>
                        <a:fillRect/>
                      </a:stretch>
                    </p:blipFill>
                    <p:spPr bwMode="auto">
                      <a:xfrm>
                        <a:off x="452304" y="5219086"/>
                        <a:ext cx="7186613" cy="1381125"/>
                      </a:xfrm>
                      <a:prstGeom prst="rect">
                        <a:avLst/>
                      </a:prstGeom>
                      <a:noFill/>
                      <a:effectLst/>
                    </p:spPr>
                  </p:pic>
                </p:oleObj>
              </mc:Fallback>
            </mc:AlternateContent>
          </a:graphicData>
        </a:graphic>
      </p:graphicFrame>
      <p:sp>
        <p:nvSpPr>
          <p:cNvPr id="9" name="Rectangle 12"/>
          <p:cNvSpPr>
            <a:spLocks noChangeArrowheads="1"/>
          </p:cNvSpPr>
          <p:nvPr/>
        </p:nvSpPr>
        <p:spPr bwMode="auto">
          <a:xfrm>
            <a:off x="3668617" y="88136"/>
            <a:ext cx="547538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3.3.4   CMOS</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反相器的动态特性</a:t>
            </a:r>
          </a:p>
        </p:txBody>
      </p:sp>
      <p:sp>
        <p:nvSpPr>
          <p:cNvPr id="10" name="Text Box 5"/>
          <p:cNvSpPr txBox="1">
            <a:spLocks noChangeArrowheads="1"/>
          </p:cNvSpPr>
          <p:nvPr/>
        </p:nvSpPr>
        <p:spPr bwMode="auto">
          <a:xfrm>
            <a:off x="452304" y="991874"/>
            <a:ext cx="341339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2800" b="1">
                <a:solidFill>
                  <a:srgbClr val="000000"/>
                </a:solidFill>
                <a:latin typeface="Times New Roman" panose="02020603050405020304" pitchFamily="18" charset="0"/>
                <a:ea typeface="楷体_GB2312" pitchFamily="49" charset="-122"/>
              </a:defRPr>
            </a:lvl1pPr>
            <a:lvl2pPr marL="742950" indent="-285750">
              <a:spcBef>
                <a:spcPct val="50000"/>
              </a:spcBef>
              <a:defRPr sz="2800" b="1">
                <a:solidFill>
                  <a:srgbClr val="000000"/>
                </a:solidFill>
                <a:latin typeface="Times New Roman" panose="02020603050405020304" pitchFamily="18" charset="0"/>
                <a:ea typeface="楷体_GB2312" pitchFamily="49" charset="-122"/>
              </a:defRPr>
            </a:lvl2pPr>
            <a:lvl3pPr marL="1143000" indent="-228600">
              <a:spcBef>
                <a:spcPct val="50000"/>
              </a:spcBef>
              <a:defRPr sz="2800" b="1">
                <a:solidFill>
                  <a:srgbClr val="000000"/>
                </a:solidFill>
                <a:latin typeface="Times New Roman" panose="02020603050405020304" pitchFamily="18" charset="0"/>
                <a:ea typeface="楷体_GB2312" pitchFamily="49" charset="-122"/>
              </a:defRPr>
            </a:lvl3pPr>
            <a:lvl4pPr marL="1600200" indent="-228600">
              <a:spcBef>
                <a:spcPct val="50000"/>
              </a:spcBef>
              <a:defRPr sz="2800" b="1">
                <a:solidFill>
                  <a:srgbClr val="000000"/>
                </a:solidFill>
                <a:latin typeface="Times New Roman" panose="02020603050405020304" pitchFamily="18" charset="0"/>
                <a:ea typeface="楷体_GB2312" pitchFamily="49" charset="-122"/>
              </a:defRPr>
            </a:lvl4pPr>
            <a:lvl5pPr marL="2057400" indent="-228600">
              <a:spcBef>
                <a:spcPct val="50000"/>
              </a:spcBef>
              <a:defRPr sz="28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sz="2800" b="1">
                <a:solidFill>
                  <a:srgbClr val="000000"/>
                </a:solidFill>
                <a:latin typeface="Times New Roman" panose="02020603050405020304" pitchFamily="18" charset="0"/>
                <a:ea typeface="楷体_GB2312" pitchFamily="49" charset="-122"/>
              </a:defRPr>
            </a:lvl9pPr>
          </a:lstStyle>
          <a:p>
            <a:r>
              <a:rPr lang="en-US" altLang="zh-CN" b="0" u="sng" dirty="0">
                <a:latin typeface="楷体" panose="02010609060101010101" pitchFamily="49" charset="-122"/>
                <a:ea typeface="楷体" panose="02010609060101010101" pitchFamily="49" charset="-122"/>
                <a:cs typeface="Times New Roman" panose="02020603050405020304" pitchFamily="18" charset="0"/>
              </a:rPr>
              <a:t>3.</a:t>
            </a:r>
            <a:r>
              <a:rPr lang="zh-CN" altLang="en-US" b="0" u="sng" dirty="0">
                <a:latin typeface="楷体" panose="02010609060101010101" pitchFamily="49" charset="-122"/>
                <a:ea typeface="楷体" panose="02010609060101010101" pitchFamily="49" charset="-122"/>
                <a:cs typeface="Times New Roman" panose="02020603050405020304" pitchFamily="18" charset="0"/>
              </a:rPr>
              <a:t>动态功耗</a:t>
            </a:r>
            <a:endParaRPr lang="zh-CN" altLang="en-US" b="0" u="sng" dirty="0">
              <a:latin typeface="楷体" panose="02010609060101010101" pitchFamily="49" charset="-122"/>
              <a:ea typeface="楷体" panose="02010609060101010101" pitchFamily="49" charset="-122"/>
            </a:endParaRPr>
          </a:p>
        </p:txBody>
      </p:sp>
      <p:sp>
        <p:nvSpPr>
          <p:cNvPr id="8" name="矩形 7"/>
          <p:cNvSpPr/>
          <p:nvPr/>
        </p:nvSpPr>
        <p:spPr>
          <a:xfrm>
            <a:off x="2265807" y="5245113"/>
            <a:ext cx="6085320" cy="461665"/>
          </a:xfrm>
          <a:prstGeom prst="rect">
            <a:avLst/>
          </a:prstGeom>
        </p:spPr>
        <p:txBody>
          <a:bodyPr wrap="none">
            <a:spAutoFit/>
          </a:bodyPr>
          <a:lstStyle/>
          <a:p>
            <a:r>
              <a:rPr lang="zh-CN" altLang="en-US" sz="2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上下</a:t>
            </a:r>
            <a:r>
              <a:rPr lang="en-US" altLang="zh-CN" sz="2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MOS</a:t>
            </a:r>
            <a:r>
              <a:rPr lang="zh-CN" altLang="en-US" sz="2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管同时导通所消耗的瞬时导通功耗</a:t>
            </a:r>
            <a:endParaRPr lang="x-none" sz="2400" dirty="0">
              <a:solidFill>
                <a:srgbClr val="C00000"/>
              </a:solidFill>
              <a:cs typeface="Times New Roman" panose="02020603050405020304" pitchFamily="18" charset="0"/>
            </a:endParaRPr>
          </a:p>
        </p:txBody>
      </p:sp>
      <p:sp>
        <p:nvSpPr>
          <p:cNvPr id="11" name="矩形 10"/>
          <p:cNvSpPr/>
          <p:nvPr/>
        </p:nvSpPr>
        <p:spPr>
          <a:xfrm>
            <a:off x="2697956" y="3905378"/>
            <a:ext cx="480688" cy="875493"/>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2" name="矩形 11"/>
          <p:cNvSpPr/>
          <p:nvPr/>
        </p:nvSpPr>
        <p:spPr>
          <a:xfrm>
            <a:off x="3625352" y="3887496"/>
            <a:ext cx="480688" cy="875493"/>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3" name="矩形 12"/>
          <p:cNvSpPr/>
          <p:nvPr/>
        </p:nvSpPr>
        <p:spPr>
          <a:xfrm>
            <a:off x="582692" y="1657992"/>
            <a:ext cx="6101350" cy="461665"/>
          </a:xfrm>
          <a:prstGeom prst="rect">
            <a:avLst/>
          </a:prstGeom>
        </p:spPr>
        <p:txBody>
          <a:bodyPr wrap="none">
            <a:spAutoFit/>
          </a:bodyPr>
          <a:lstStyle/>
          <a:p>
            <a:r>
              <a:rPr lang="zh-CN" altLang="en-US"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动态功耗 </a:t>
            </a:r>
            <a:r>
              <a:rPr lang="en-US" altLang="zh-CN"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导通功耗 </a:t>
            </a:r>
            <a:r>
              <a:rPr lang="en-US" altLang="zh-CN"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负载电容充放电功耗</a:t>
            </a:r>
            <a:endParaRPr lang="x-none" sz="2400" b="1" dirty="0">
              <a:solidFill>
                <a:srgbClr val="C00000"/>
              </a:solidFill>
              <a:cs typeface="Times New Roman" panose="02020603050405020304" pitchFamily="18" charset="0"/>
            </a:endParaRPr>
          </a:p>
        </p:txBody>
      </p:sp>
      <p:sp>
        <p:nvSpPr>
          <p:cNvPr id="14" name="矩形 13"/>
          <p:cNvSpPr/>
          <p:nvPr/>
        </p:nvSpPr>
        <p:spPr>
          <a:xfrm>
            <a:off x="2697956" y="2656245"/>
            <a:ext cx="480688" cy="875493"/>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5" name="矩形 14"/>
          <p:cNvSpPr/>
          <p:nvPr/>
        </p:nvSpPr>
        <p:spPr>
          <a:xfrm>
            <a:off x="3570559" y="2656244"/>
            <a:ext cx="480688" cy="875493"/>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7" name="矩形 16"/>
          <p:cNvSpPr/>
          <p:nvPr/>
        </p:nvSpPr>
        <p:spPr>
          <a:xfrm>
            <a:off x="249237" y="3525344"/>
            <a:ext cx="480688" cy="875493"/>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9" name="矩形 18"/>
          <p:cNvSpPr/>
          <p:nvPr/>
        </p:nvSpPr>
        <p:spPr>
          <a:xfrm>
            <a:off x="1361524" y="3467631"/>
            <a:ext cx="232813" cy="875493"/>
          </a:xfrm>
          <a:prstGeom prst="rect">
            <a:avLst/>
          </a:prstGeom>
          <a:solidFill>
            <a:schemeClr val="accent2">
              <a:lumMod val="40000"/>
              <a:lumOff val="60000"/>
              <a:alpha val="19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0" name="矩形 19"/>
          <p:cNvSpPr/>
          <p:nvPr/>
        </p:nvSpPr>
        <p:spPr>
          <a:xfrm>
            <a:off x="5367338" y="5858237"/>
            <a:ext cx="480688" cy="875493"/>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1" name="矩形 20"/>
          <p:cNvSpPr/>
          <p:nvPr/>
        </p:nvSpPr>
        <p:spPr>
          <a:xfrm>
            <a:off x="6711539" y="5858236"/>
            <a:ext cx="480688" cy="875493"/>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additive="base">
                                        <p:cTn id="10" dur="500" fill="hold"/>
                                        <p:tgtEl>
                                          <p:spTgt spid="13"/>
                                        </p:tgtEl>
                                        <p:attrNameLst>
                                          <p:attrName>ppt_x</p:attrName>
                                        </p:attrNameLst>
                                      </p:cBhvr>
                                      <p:tavLst>
                                        <p:tav tm="0">
                                          <p:val>
                                            <p:strVal val="#ppt_x"/>
                                          </p:val>
                                        </p:tav>
                                        <p:tav tm="100000">
                                          <p:val>
                                            <p:strVal val="#ppt_x"/>
                                          </p:val>
                                        </p:tav>
                                      </p:tavLst>
                                    </p:anim>
                                    <p:anim calcmode="lin" valueType="num">
                                      <p:cBhvr additive="base">
                                        <p:cTn id="1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3016"/>
                                        </p:tgtEl>
                                        <p:attrNameLst>
                                          <p:attrName>style.visibility</p:attrName>
                                        </p:attrNameLst>
                                      </p:cBhvr>
                                      <p:to>
                                        <p:strVal val="visible"/>
                                      </p:to>
                                    </p:set>
                                    <p:animEffect transition="in" filter="fade">
                                      <p:cBhvr>
                                        <p:cTn id="16" dur="500"/>
                                        <p:tgtEl>
                                          <p:spTgt spid="43016"/>
                                        </p:tgtEl>
                                      </p:cBhvr>
                                    </p:animEffect>
                                  </p:childTnLst>
                                </p:cTn>
                              </p:par>
                              <p:par>
                                <p:cTn id="17" presetID="10" presetClass="entr" presetSubtype="0" fill="hold" nodeType="withEffect">
                                  <p:stCondLst>
                                    <p:cond delay="0"/>
                                  </p:stCondLst>
                                  <p:childTnLst>
                                    <p:set>
                                      <p:cBhvr>
                                        <p:cTn id="18" dur="1" fill="hold">
                                          <p:stCondLst>
                                            <p:cond delay="0"/>
                                          </p:stCondLst>
                                        </p:cTn>
                                        <p:tgtEl>
                                          <p:spTgt spid="43014"/>
                                        </p:tgtEl>
                                        <p:attrNameLst>
                                          <p:attrName>style.visibility</p:attrName>
                                        </p:attrNameLst>
                                      </p:cBhvr>
                                      <p:to>
                                        <p:strVal val="visible"/>
                                      </p:to>
                                    </p:set>
                                    <p:animEffect transition="in" filter="fade">
                                      <p:cBhvr>
                                        <p:cTn id="19" dur="500"/>
                                        <p:tgtEl>
                                          <p:spTgt spid="4301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3013"/>
                                        </p:tgtEl>
                                        <p:attrNameLst>
                                          <p:attrName>style.visibility</p:attrName>
                                        </p:attrNameLst>
                                      </p:cBhvr>
                                      <p:to>
                                        <p:strVal val="visible"/>
                                      </p:to>
                                    </p:set>
                                    <p:anim calcmode="lin" valueType="num">
                                      <p:cBhvr additive="base">
                                        <p:cTn id="24" dur="500" fill="hold"/>
                                        <p:tgtEl>
                                          <p:spTgt spid="43013"/>
                                        </p:tgtEl>
                                        <p:attrNameLst>
                                          <p:attrName>ppt_x</p:attrName>
                                        </p:attrNameLst>
                                      </p:cBhvr>
                                      <p:tavLst>
                                        <p:tav tm="0">
                                          <p:val>
                                            <p:strVal val="#ppt_x"/>
                                          </p:val>
                                        </p:tav>
                                        <p:tav tm="100000">
                                          <p:val>
                                            <p:strVal val="#ppt_x"/>
                                          </p:val>
                                        </p:tav>
                                      </p:tavLst>
                                    </p:anim>
                                    <p:anim calcmode="lin" valueType="num">
                                      <p:cBhvr additive="base">
                                        <p:cTn id="25" dur="500" fill="hold"/>
                                        <p:tgtEl>
                                          <p:spTgt spid="43013"/>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down)">
                                      <p:cBhvr>
                                        <p:cTn id="34" dur="25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down)">
                                      <p:cBhvr>
                                        <p:cTn id="39" dur="25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down)">
                                      <p:cBhvr>
                                        <p:cTn id="44" dur="25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additive="base">
                                        <p:cTn id="49" dur="500" fill="hold"/>
                                        <p:tgtEl>
                                          <p:spTgt spid="19"/>
                                        </p:tgtEl>
                                        <p:attrNameLst>
                                          <p:attrName>ppt_x</p:attrName>
                                        </p:attrNameLst>
                                      </p:cBhvr>
                                      <p:tavLst>
                                        <p:tav tm="0">
                                          <p:val>
                                            <p:strVal val="#ppt_x"/>
                                          </p:val>
                                        </p:tav>
                                        <p:tav tm="100000">
                                          <p:val>
                                            <p:strVal val="#ppt_x"/>
                                          </p:val>
                                        </p:tav>
                                      </p:tavLst>
                                    </p:anim>
                                    <p:anim calcmode="lin" valueType="num">
                                      <p:cBhvr additive="base">
                                        <p:cTn id="5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wipe(down)">
                                      <p:cBhvr>
                                        <p:cTn id="55" dur="250"/>
                                        <p:tgtEl>
                                          <p:spTgt spid="11"/>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wipe(down)">
                                      <p:cBhvr>
                                        <p:cTn id="58" dur="250"/>
                                        <p:tgtEl>
                                          <p:spTgt spid="12"/>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wipe(down)">
                                      <p:cBhvr>
                                        <p:cTn id="63" dur="250"/>
                                        <p:tgtEl>
                                          <p:spTgt spid="20"/>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wipe(down)">
                                      <p:cBhvr>
                                        <p:cTn id="66"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11" grpId="0" animBg="1"/>
      <p:bldP spid="12" grpId="0" animBg="1"/>
      <p:bldP spid="13" grpId="0"/>
      <p:bldP spid="14" grpId="0" animBg="1"/>
      <p:bldP spid="15" grpId="0" animBg="1"/>
      <p:bldP spid="17" grpId="0" animBg="1"/>
      <p:bldP spid="19" grpId="0" animBg="1"/>
      <p:bldP spid="20" grpId="0" animBg="1"/>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91" name="矩形 250890"/>
          <p:cNvSpPr/>
          <p:nvPr/>
        </p:nvSpPr>
        <p:spPr>
          <a:xfrm>
            <a:off x="279934" y="1010689"/>
            <a:ext cx="8413750" cy="1044575"/>
          </a:xfrm>
          <a:prstGeom prst="rect">
            <a:avLst/>
          </a:prstGeom>
          <a:noFill/>
          <a:ln w="57150" cap="flat" cmpd="thickThin">
            <a:solidFill>
              <a:schemeClr val="accent5">
                <a:lumMod val="50000"/>
              </a:schemeClr>
            </a:solidFill>
            <a:prstDash val="solid"/>
            <a:miter/>
            <a:headEnd type="none" w="med" len="med"/>
            <a:tailEnd type="none" w="med" len="med"/>
          </a:ln>
          <a:extLst>
            <a:ext uri="{909E8E84-426E-40DD-AFC4-6F175D3DCCD1}">
              <a14:hiddenFill xmlns:a14="http://schemas.microsoft.com/office/drawing/2010/main">
                <a:solidFill>
                  <a:srgbClr val="FFFFCC"/>
                </a:solidFill>
              </a14:hiddenFill>
            </a:ext>
          </a:extLst>
        </p:spPr>
        <p:txBody>
          <a:bodyPr/>
          <a:lstStyle>
            <a:lvl1pPr marL="0" lvl="0" indent="0" algn="ctr" defTabSz="914400" rtl="0" eaLnBrk="1" fontAlgn="base" latinLnBrk="0" hangingPunct="1">
              <a:lnSpc>
                <a:spcPct val="100000"/>
              </a:lnSpc>
              <a:spcBef>
                <a:spcPct val="0"/>
              </a:spcBef>
              <a:spcAft>
                <a:spcPct val="0"/>
              </a:spcAft>
              <a:buNone/>
              <a:defRPr sz="4400" u="none" kern="1200" baseline="0">
                <a:solidFill>
                  <a:srgbClr val="000000"/>
                </a:solidFill>
                <a:effectLst>
                  <a:outerShdw blurRad="38100" dist="38100" dir="2700000">
                    <a:srgbClr val="C0C0C0"/>
                  </a:outerShdw>
                </a:effectLst>
                <a:latin typeface="Tahoma" panose="020B0604030504040204" pitchFamily="34" charset="0"/>
                <a:ea typeface="宋体" panose="02010600030101010101" pitchFamily="2" charset="-122"/>
              </a:defRPr>
            </a:lvl1pPr>
          </a:lstStyle>
          <a:p>
            <a:pPr algn="l">
              <a:spcBef>
                <a:spcPct val="50000"/>
              </a:spcBef>
              <a:buFont typeface="Arial" panose="020B0604020202020204" pitchFamily="34" charset="0"/>
              <a:buNone/>
              <a:defRPr/>
            </a:pPr>
            <a:r>
              <a:rPr lang="zh-CN" altLang="en-US" sz="2800" b="1" noProof="1">
                <a:latin typeface="楷体" panose="02010609060101010101" pitchFamily="49" charset="-122"/>
                <a:ea typeface="楷体" panose="02010609060101010101" pitchFamily="49" charset="-122"/>
                <a:sym typeface="Wingdings" panose="05000000000000000000" pitchFamily="2" charset="2"/>
              </a:rPr>
              <a:t>同一逻辑电路</a:t>
            </a:r>
            <a:r>
              <a:rPr lang="zh-CN" altLang="en-US" sz="2800" b="1" noProof="1">
                <a:latin typeface="楷体" panose="02010609060101010101" pitchFamily="49" charset="-122"/>
                <a:ea typeface="楷体" panose="02010609060101010101" pitchFamily="49" charset="-122"/>
              </a:rPr>
              <a:t>采用不同的逻辑关系，其逻辑功能是完全不同的，如下表正负逻辑对应的逻辑电路。</a:t>
            </a:r>
          </a:p>
        </p:txBody>
      </p:sp>
      <p:graphicFrame>
        <p:nvGraphicFramePr>
          <p:cNvPr id="253958" name="对象 253957"/>
          <p:cNvGraphicFramePr/>
          <p:nvPr/>
        </p:nvGraphicFramePr>
        <p:xfrm>
          <a:off x="6019818" y="2335357"/>
          <a:ext cx="2790825" cy="3960812"/>
        </p:xfrm>
        <a:graphic>
          <a:graphicData uri="http://schemas.openxmlformats.org/presentationml/2006/ole">
            <mc:AlternateContent xmlns:mc="http://schemas.openxmlformats.org/markup-compatibility/2006">
              <mc:Choice xmlns:v="urn:schemas-microsoft-com:vml" Requires="v">
                <p:oleObj spid="_x0000_s1080" name="Visio" r:id="rId4" imgW="1717040" imgH="2096135" progId="Visio.Drawing.11">
                  <p:embed/>
                </p:oleObj>
              </mc:Choice>
              <mc:Fallback>
                <p:oleObj name="Visio" r:id="rId4" imgW="1717040" imgH="2096135" progId="Visio.Drawing.11">
                  <p:embed/>
                  <p:pic>
                    <p:nvPicPr>
                      <p:cNvPr id="0" name="对象 253957"/>
                      <p:cNvPicPr>
                        <a:picLocks noChangeArrowheads="1"/>
                      </p:cNvPicPr>
                      <p:nvPr/>
                    </p:nvPicPr>
                    <p:blipFill>
                      <a:blip r:embed="rId5"/>
                      <a:srcRect l="7899" r="7465"/>
                      <a:stretch>
                        <a:fillRect/>
                      </a:stretch>
                    </p:blipFill>
                    <p:spPr bwMode="auto">
                      <a:xfrm>
                        <a:off x="6019818" y="2335357"/>
                        <a:ext cx="2790825" cy="3960812"/>
                      </a:xfrm>
                      <a:prstGeom prst="rect">
                        <a:avLst/>
                      </a:prstGeom>
                      <a:solidFill>
                        <a:srgbClr val="FFFFFF"/>
                      </a:solidFill>
                      <a:ln w="57150" cmpd="thickThin">
                        <a:solidFill>
                          <a:srgbClr val="FF3300"/>
                        </a:solidFill>
                        <a:miter lim="800000"/>
                        <a:headEnd type="none" w="sm" len="sm"/>
                        <a:tailEnd type="none" w="sm" len="sm"/>
                      </a:ln>
                    </p:spPr>
                  </p:pic>
                </p:oleObj>
              </mc:Fallback>
            </mc:AlternateContent>
          </a:graphicData>
        </a:graphic>
      </p:graphicFrame>
      <p:sp>
        <p:nvSpPr>
          <p:cNvPr id="5" name="文本框 4"/>
          <p:cNvSpPr txBox="1"/>
          <p:nvPr/>
        </p:nvSpPr>
        <p:spPr>
          <a:xfrm>
            <a:off x="205506" y="2335357"/>
            <a:ext cx="5631768" cy="2015936"/>
          </a:xfrm>
          <a:prstGeom prst="rect">
            <a:avLst/>
          </a:prstGeom>
          <a:noFill/>
        </p:spPr>
        <p:txBody>
          <a:bodyPr wrap="square">
            <a:spAutoFit/>
          </a:bodyPr>
          <a:lstStyle/>
          <a:p>
            <a:pPr algn="just" eaLnBrk="1" hangingPunct="1">
              <a:buFont typeface="Arial" panose="020B0604020202020204" pitchFamily="34" charset="0"/>
              <a:buNone/>
              <a:defRPr/>
            </a:pPr>
            <a:r>
              <a:rPr lang="zh-CN" altLang="en-US" sz="2500" noProof="1">
                <a:latin typeface="Times New Roman" panose="02020603050405020304" pitchFamily="18" charset="0"/>
                <a:ea typeface="楷体" panose="02010609060101010101" pitchFamily="49" charset="-122"/>
                <a:cs typeface="Times New Roman" panose="02020603050405020304" pitchFamily="18" charset="0"/>
                <a:sym typeface="+mn-ea"/>
              </a:rPr>
              <a:t>可见：正负逻辑式互为</a:t>
            </a:r>
            <a:r>
              <a:rPr lang="zh-CN" altLang="en-US" sz="2500" b="1" u="sng" noProof="1">
                <a:latin typeface="Times New Roman" panose="02020603050405020304" pitchFamily="18" charset="0"/>
                <a:ea typeface="楷体" panose="02010609060101010101" pitchFamily="49" charset="-122"/>
                <a:cs typeface="Times New Roman" panose="02020603050405020304" pitchFamily="18" charset="0"/>
                <a:sym typeface="+mn-ea"/>
              </a:rPr>
              <a:t>对偶式</a:t>
            </a:r>
            <a:r>
              <a:rPr lang="zh-CN" altLang="en-US" sz="2500" noProof="1">
                <a:latin typeface="Times New Roman" panose="02020603050405020304" pitchFamily="18" charset="0"/>
                <a:ea typeface="楷体" panose="02010609060101010101" pitchFamily="49" charset="-122"/>
                <a:cs typeface="Times New Roman" panose="02020603050405020304" pitchFamily="18" charset="0"/>
                <a:sym typeface="+mn-ea"/>
              </a:rPr>
              <a:t>，即若给出一个正逻辑的逻辑式，则对偶式即为负逻辑的逻辑式，如正逻辑为或门，即</a:t>
            </a:r>
            <a:r>
              <a:rPr lang="en-US" altLang="zh-CN" sz="2500" noProof="1">
                <a:latin typeface="Times New Roman" panose="02020603050405020304" pitchFamily="18" charset="0"/>
                <a:ea typeface="楷体" panose="02010609060101010101" pitchFamily="49" charset="-122"/>
                <a:cs typeface="Times New Roman" panose="02020603050405020304" pitchFamily="18" charset="0"/>
                <a:sym typeface="+mn-ea"/>
              </a:rPr>
              <a:t>Y=A+B</a:t>
            </a:r>
            <a:r>
              <a:rPr lang="zh-CN" altLang="en-US" sz="2500" noProof="1">
                <a:latin typeface="Times New Roman" panose="02020603050405020304" pitchFamily="18" charset="0"/>
                <a:ea typeface="楷体" panose="02010609060101010101" pitchFamily="49" charset="-122"/>
                <a:cs typeface="Times New Roman" panose="02020603050405020304" pitchFamily="18" charset="0"/>
                <a:sym typeface="+mn-ea"/>
              </a:rPr>
              <a:t>，对偶式为</a:t>
            </a:r>
            <a:r>
              <a:rPr lang="en-US" altLang="zh-CN" sz="2500" noProof="1">
                <a:latin typeface="Times New Roman" panose="02020603050405020304" pitchFamily="18" charset="0"/>
                <a:ea typeface="楷体" panose="02010609060101010101" pitchFamily="49" charset="-122"/>
                <a:cs typeface="Times New Roman" panose="02020603050405020304" pitchFamily="18" charset="0"/>
                <a:sym typeface="+mn-ea"/>
              </a:rPr>
              <a:t>Y</a:t>
            </a:r>
            <a:r>
              <a:rPr lang="en-US" altLang="zh-CN" sz="2500" baseline="30000" noProof="1">
                <a:latin typeface="Times New Roman" panose="02020603050405020304" pitchFamily="18" charset="0"/>
                <a:ea typeface="楷体" panose="02010609060101010101" pitchFamily="49" charset="-122"/>
                <a:cs typeface="Times New Roman" panose="02020603050405020304" pitchFamily="18" charset="0"/>
                <a:sym typeface="+mn-ea"/>
              </a:rPr>
              <a:t>D</a:t>
            </a:r>
            <a:r>
              <a:rPr lang="zh-CN" altLang="en-US" sz="2500" noProof="1">
                <a:latin typeface="Times New Roman" panose="02020603050405020304" pitchFamily="18" charset="0"/>
                <a:ea typeface="楷体" panose="02010609060101010101" pitchFamily="49" charset="-122"/>
                <a:cs typeface="Times New Roman" panose="02020603050405020304" pitchFamily="18" charset="0"/>
                <a:sym typeface="+mn-ea"/>
              </a:rPr>
              <a:t>＝</a:t>
            </a:r>
            <a:r>
              <a:rPr lang="en-US" altLang="zh-CN" sz="2500" noProof="1">
                <a:latin typeface="Times New Roman" panose="02020603050405020304" pitchFamily="18" charset="0"/>
                <a:ea typeface="楷体" panose="02010609060101010101" pitchFamily="49" charset="-122"/>
                <a:cs typeface="Times New Roman" panose="02020603050405020304" pitchFamily="18" charset="0"/>
                <a:sym typeface="+mn-ea"/>
              </a:rPr>
              <a:t>AB</a:t>
            </a:r>
            <a:r>
              <a:rPr lang="zh-CN" altLang="en-US" sz="2500" noProof="1">
                <a:latin typeface="Times New Roman" panose="02020603050405020304" pitchFamily="18" charset="0"/>
                <a:ea typeface="楷体" panose="02010609060101010101" pitchFamily="49" charset="-122"/>
                <a:cs typeface="Times New Roman" panose="02020603050405020304" pitchFamily="18" charset="0"/>
                <a:sym typeface="+mn-ea"/>
              </a:rPr>
              <a:t>。同一系统中采用一种逻辑关系，</a:t>
            </a:r>
            <a:r>
              <a:rPr lang="zh-CN" altLang="en-US" sz="2500" b="1" u="sng" noProof="1">
                <a:solidFill>
                  <a:srgbClr val="C00000"/>
                </a:solidFill>
                <a:latin typeface="Times New Roman" panose="02020603050405020304" pitchFamily="18" charset="0"/>
                <a:ea typeface="楷体" panose="02010609060101010101" pitchFamily="49" charset="-122"/>
                <a:cs typeface="Times New Roman" panose="02020603050405020304" pitchFamily="18" charset="0"/>
                <a:sym typeface="+mn-ea"/>
              </a:rPr>
              <a:t>本书采用正逻辑</a:t>
            </a:r>
            <a:r>
              <a:rPr lang="zh-CN" altLang="en-US" sz="2500" b="1" noProof="1">
                <a:solidFill>
                  <a:srgbClr val="C00000"/>
                </a:solidFill>
                <a:latin typeface="Times New Roman" panose="02020603050405020304" pitchFamily="18" charset="0"/>
                <a:ea typeface="楷体" panose="02010609060101010101" pitchFamily="49" charset="-122"/>
                <a:cs typeface="Times New Roman" panose="02020603050405020304" pitchFamily="18" charset="0"/>
                <a:sym typeface="+mn-ea"/>
              </a:rPr>
              <a:t>。</a:t>
            </a:r>
          </a:p>
        </p:txBody>
      </p:sp>
      <p:sp>
        <p:nvSpPr>
          <p:cNvPr id="6" name="文本框 4"/>
          <p:cNvSpPr txBox="1"/>
          <p:nvPr/>
        </p:nvSpPr>
        <p:spPr>
          <a:xfrm>
            <a:off x="279934" y="4714883"/>
            <a:ext cx="5557340" cy="1446550"/>
          </a:xfrm>
          <a:prstGeom prst="rect">
            <a:avLst/>
          </a:prstGeom>
          <a:noFill/>
        </p:spPr>
        <p:txBody>
          <a:bodyPr wrap="square">
            <a:spAutoFit/>
          </a:bodyPr>
          <a:lstStyle/>
          <a:p>
            <a:pPr algn="just">
              <a:defRPr/>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如果将一个逻辑函数</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Y</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中所有的“</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换成与“</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换成与“</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 ,</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1” </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换成与“</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0”,</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0” </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换成与“</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1”</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a:t>
            </a:r>
            <a:r>
              <a:rPr lang="zh-CN" altLang="en-US" sz="2200" b="1"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而变量保持不变</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，则所得的新的逻辑式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Y</a:t>
            </a:r>
            <a:r>
              <a:rPr lang="en-US" altLang="zh-CN" sz="2200" baseline="300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D </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称为</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Y</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的</a:t>
            </a:r>
            <a:r>
              <a:rPr lang="zh-CN" altLang="en-US" sz="2200" u="sng"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对偶式</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a:t>
            </a:r>
            <a:endParaRPr lang="zh-CN" altLang="en-US" sz="22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0891"/>
                                        </p:tgtEl>
                                        <p:attrNameLst>
                                          <p:attrName>style.visibility</p:attrName>
                                        </p:attrNameLst>
                                      </p:cBhvr>
                                      <p:to>
                                        <p:strVal val="visible"/>
                                      </p:to>
                                    </p:set>
                                    <p:animEffect transition="in" filter="blinds(horizontal)">
                                      <p:cBhvr>
                                        <p:cTn id="7" dur="500"/>
                                        <p:tgtEl>
                                          <p:spTgt spid="25089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53958"/>
                                        </p:tgtEl>
                                        <p:attrNameLst>
                                          <p:attrName>style.visibility</p:attrName>
                                        </p:attrNameLst>
                                      </p:cBhvr>
                                      <p:to>
                                        <p:strVal val="visible"/>
                                      </p:to>
                                    </p:set>
                                    <p:animEffect transition="in" filter="dissolve">
                                      <p:cBhvr>
                                        <p:cTn id="12" dur="500"/>
                                        <p:tgtEl>
                                          <p:spTgt spid="25395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91" grpId="0" bldLvl="0" animBg="1"/>
      <p:bldP spid="5" grpId="0"/>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4310" r="60367" b="23575"/>
          <a:stretch>
            <a:fillRect/>
          </a:stretch>
        </p:blipFill>
        <p:spPr bwMode="auto">
          <a:xfrm>
            <a:off x="4063811" y="2210830"/>
            <a:ext cx="2184590" cy="246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8"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5624" r="2995"/>
          <a:stretch>
            <a:fillRect/>
          </a:stretch>
        </p:blipFill>
        <p:spPr bwMode="auto">
          <a:xfrm>
            <a:off x="6248401" y="891411"/>
            <a:ext cx="2832100" cy="4727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4035" name="Object 4"/>
          <p:cNvGraphicFramePr>
            <a:graphicFrameLocks noChangeAspect="1"/>
          </p:cNvGraphicFramePr>
          <p:nvPr/>
        </p:nvGraphicFramePr>
        <p:xfrm>
          <a:off x="0" y="1067623"/>
          <a:ext cx="4830762" cy="2965450"/>
        </p:xfrm>
        <a:graphic>
          <a:graphicData uri="http://schemas.openxmlformats.org/presentationml/2006/ole">
            <mc:AlternateContent xmlns:mc="http://schemas.openxmlformats.org/markup-compatibility/2006">
              <mc:Choice xmlns:v="urn:schemas-microsoft-com:vml" Requires="v">
                <p:oleObj spid="_x0000_s19616" name="公式" r:id="rId5" imgW="53949600" imgH="34137600" progId="Equation.3">
                  <p:embed/>
                </p:oleObj>
              </mc:Choice>
              <mc:Fallback>
                <p:oleObj name="公式" r:id="rId5" imgW="53949600" imgH="34137600" progId="Equation.3">
                  <p:embed/>
                  <p:pic>
                    <p:nvPicPr>
                      <p:cNvPr id="0" name="Object 4"/>
                      <p:cNvPicPr>
                        <a:picLocks noChangeAspect="1" noChangeArrowheads="1"/>
                      </p:cNvPicPr>
                      <p:nvPr/>
                    </p:nvPicPr>
                    <p:blipFill>
                      <a:blip r:embed="rId6"/>
                      <a:srcRect/>
                      <a:stretch>
                        <a:fillRect/>
                      </a:stretch>
                    </p:blipFill>
                    <p:spPr bwMode="auto">
                      <a:xfrm>
                        <a:off x="0" y="1067623"/>
                        <a:ext cx="4830762" cy="2965450"/>
                      </a:xfrm>
                      <a:prstGeom prst="rect">
                        <a:avLst/>
                      </a:prstGeom>
                      <a:noFill/>
                      <a:effectLst/>
                    </p:spPr>
                  </p:pic>
                </p:oleObj>
              </mc:Fallback>
            </mc:AlternateContent>
          </a:graphicData>
        </a:graphic>
      </p:graphicFrame>
      <p:graphicFrame>
        <p:nvGraphicFramePr>
          <p:cNvPr id="44036" name="Object 5"/>
          <p:cNvGraphicFramePr>
            <a:graphicFrameLocks noChangeAspect="1"/>
          </p:cNvGraphicFramePr>
          <p:nvPr/>
        </p:nvGraphicFramePr>
        <p:xfrm>
          <a:off x="0" y="5791200"/>
          <a:ext cx="2447925" cy="989012"/>
        </p:xfrm>
        <a:graphic>
          <a:graphicData uri="http://schemas.openxmlformats.org/presentationml/2006/ole">
            <mc:AlternateContent xmlns:mc="http://schemas.openxmlformats.org/markup-compatibility/2006">
              <mc:Choice xmlns:v="urn:schemas-microsoft-com:vml" Requires="v">
                <p:oleObj spid="_x0000_s19617" name="公式" r:id="rId7" imgW="1130300" imgH="457200" progId="Equation.3">
                  <p:embed/>
                </p:oleObj>
              </mc:Choice>
              <mc:Fallback>
                <p:oleObj name="公式" r:id="rId7" imgW="1130300" imgH="45720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5791200"/>
                        <a:ext cx="2447925" cy="989012"/>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7" name="Rectangle 12"/>
          <p:cNvSpPr>
            <a:spLocks noChangeArrowheads="1"/>
          </p:cNvSpPr>
          <p:nvPr/>
        </p:nvSpPr>
        <p:spPr bwMode="auto">
          <a:xfrm>
            <a:off x="3668617" y="88136"/>
            <a:ext cx="547538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3.3.4   CMOS</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反相器的动态特性</a:t>
            </a:r>
          </a:p>
        </p:txBody>
      </p:sp>
      <p:graphicFrame>
        <p:nvGraphicFramePr>
          <p:cNvPr id="2" name="对象 1"/>
          <p:cNvGraphicFramePr>
            <a:graphicFrameLocks noChangeAspect="1"/>
          </p:cNvGraphicFramePr>
          <p:nvPr/>
        </p:nvGraphicFramePr>
        <p:xfrm>
          <a:off x="15496" y="3255214"/>
          <a:ext cx="4048315" cy="2424755"/>
        </p:xfrm>
        <a:graphic>
          <a:graphicData uri="http://schemas.openxmlformats.org/presentationml/2006/ole">
            <mc:AlternateContent xmlns:mc="http://schemas.openxmlformats.org/markup-compatibility/2006">
              <mc:Choice xmlns:v="urn:schemas-microsoft-com:vml" Requires="v">
                <p:oleObj spid="_x0000_s19618" name="Equation" r:id="rId9" imgW="60045600" imgH="35966400" progId="Equation.DSMT4">
                  <p:embed/>
                </p:oleObj>
              </mc:Choice>
              <mc:Fallback>
                <p:oleObj name="Equation" r:id="rId9" imgW="60045600" imgH="35966400" progId="Equation.DSMT4">
                  <p:embed/>
                  <p:pic>
                    <p:nvPicPr>
                      <p:cNvPr id="0" name="图片 19603"/>
                      <p:cNvPicPr/>
                      <p:nvPr/>
                    </p:nvPicPr>
                    <p:blipFill>
                      <a:blip r:embed="rId10"/>
                      <a:stretch>
                        <a:fillRect/>
                      </a:stretch>
                    </p:blipFill>
                    <p:spPr>
                      <a:xfrm>
                        <a:off x="15496" y="3255214"/>
                        <a:ext cx="4048315" cy="2424755"/>
                      </a:xfrm>
                      <a:prstGeom prst="rect">
                        <a:avLst/>
                      </a:prstGeom>
                    </p:spPr>
                  </p:pic>
                </p:oleObj>
              </mc:Fallback>
            </mc:AlternateContent>
          </a:graphicData>
        </a:graphic>
      </p:graphicFrame>
      <p:sp>
        <p:nvSpPr>
          <p:cNvPr id="10" name="矩形 9"/>
          <p:cNvSpPr/>
          <p:nvPr/>
        </p:nvSpPr>
        <p:spPr>
          <a:xfrm>
            <a:off x="6190409" y="4363097"/>
            <a:ext cx="480688" cy="375033"/>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1" name="矩形 10"/>
          <p:cNvSpPr/>
          <p:nvPr/>
        </p:nvSpPr>
        <p:spPr>
          <a:xfrm>
            <a:off x="4431948" y="1631620"/>
            <a:ext cx="480688" cy="375033"/>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2" name="矩形 11"/>
          <p:cNvSpPr/>
          <p:nvPr/>
        </p:nvSpPr>
        <p:spPr>
          <a:xfrm>
            <a:off x="5162613" y="2870517"/>
            <a:ext cx="480688" cy="375033"/>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3" name="矩形 12"/>
          <p:cNvSpPr/>
          <p:nvPr/>
        </p:nvSpPr>
        <p:spPr>
          <a:xfrm>
            <a:off x="3636483" y="2210829"/>
            <a:ext cx="480688" cy="375033"/>
          </a:xfrm>
          <a:prstGeom prst="rect">
            <a:avLst/>
          </a:prstGeom>
          <a:solidFill>
            <a:schemeClr val="accent6">
              <a:lumMod val="75000"/>
              <a:alpha val="19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4" name="矩形 13"/>
          <p:cNvSpPr/>
          <p:nvPr/>
        </p:nvSpPr>
        <p:spPr>
          <a:xfrm>
            <a:off x="5193686" y="3988064"/>
            <a:ext cx="480688" cy="375033"/>
          </a:xfrm>
          <a:prstGeom prst="rect">
            <a:avLst/>
          </a:prstGeom>
          <a:solidFill>
            <a:schemeClr val="accent6">
              <a:lumMod val="75000"/>
              <a:alpha val="19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5" name="矩形 14"/>
          <p:cNvSpPr/>
          <p:nvPr/>
        </p:nvSpPr>
        <p:spPr>
          <a:xfrm>
            <a:off x="6165964" y="3237998"/>
            <a:ext cx="480688" cy="375033"/>
          </a:xfrm>
          <a:prstGeom prst="rect">
            <a:avLst/>
          </a:prstGeom>
          <a:solidFill>
            <a:schemeClr val="accent6">
              <a:lumMod val="75000"/>
              <a:alpha val="19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4035"/>
                                        </p:tgtEl>
                                        <p:attrNameLst>
                                          <p:attrName>style.visibility</p:attrName>
                                        </p:attrNameLst>
                                      </p:cBhvr>
                                      <p:to>
                                        <p:strVal val="visible"/>
                                      </p:to>
                                    </p:set>
                                    <p:anim calcmode="lin" valueType="num">
                                      <p:cBhvr additive="base">
                                        <p:cTn id="7" dur="500" fill="hold"/>
                                        <p:tgtEl>
                                          <p:spTgt spid="44035"/>
                                        </p:tgtEl>
                                        <p:attrNameLst>
                                          <p:attrName>ppt_x</p:attrName>
                                        </p:attrNameLst>
                                      </p:cBhvr>
                                      <p:tavLst>
                                        <p:tav tm="0">
                                          <p:val>
                                            <p:strVal val="#ppt_x"/>
                                          </p:val>
                                        </p:tav>
                                        <p:tav tm="100000">
                                          <p:val>
                                            <p:strVal val="#ppt_x"/>
                                          </p:val>
                                        </p:tav>
                                      </p:tavLst>
                                    </p:anim>
                                    <p:anim calcmode="lin" valueType="num">
                                      <p:cBhvr additive="base">
                                        <p:cTn id="8" dur="500" fill="hold"/>
                                        <p:tgtEl>
                                          <p:spTgt spid="4403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4038"/>
                                        </p:tgtEl>
                                        <p:attrNameLst>
                                          <p:attrName>style.visibility</p:attrName>
                                        </p:attrNameLst>
                                      </p:cBhvr>
                                      <p:to>
                                        <p:strVal val="visible"/>
                                      </p:to>
                                    </p:set>
                                    <p:animEffect transition="in" filter="fade">
                                      <p:cBhvr>
                                        <p:cTn id="13" dur="500"/>
                                        <p:tgtEl>
                                          <p:spTgt spid="4403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anim calcmode="lin" valueType="num">
                                      <p:cBhvr>
                                        <p:cTn id="24" dur="500" fill="hold"/>
                                        <p:tgtEl>
                                          <p:spTgt spid="2"/>
                                        </p:tgtEl>
                                        <p:attrNameLst>
                                          <p:attrName>ppt_x</p:attrName>
                                        </p:attrNameLst>
                                      </p:cBhvr>
                                      <p:tavLst>
                                        <p:tav tm="0">
                                          <p:val>
                                            <p:strVal val="#ppt_x"/>
                                          </p:val>
                                        </p:tav>
                                        <p:tav tm="100000">
                                          <p:val>
                                            <p:strVal val="#ppt_x"/>
                                          </p:val>
                                        </p:tav>
                                      </p:tavLst>
                                    </p:anim>
                                    <p:anim calcmode="lin" valueType="num">
                                      <p:cBhvr>
                                        <p:cTn id="25"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down)">
                                      <p:cBhvr>
                                        <p:cTn id="30" dur="25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25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25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down)">
                                      <p:cBhvr>
                                        <p:cTn id="45" dur="250"/>
                                        <p:tgtEl>
                                          <p:spTgt spid="1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down)">
                                      <p:cBhvr>
                                        <p:cTn id="50" dur="25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wipe(down)">
                                      <p:cBhvr>
                                        <p:cTn id="55" dur="250"/>
                                        <p:tgtEl>
                                          <p:spTgt spid="15"/>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44036"/>
                                        </p:tgtEl>
                                        <p:attrNameLst>
                                          <p:attrName>style.visibility</p:attrName>
                                        </p:attrNameLst>
                                      </p:cBhvr>
                                      <p:to>
                                        <p:strVal val="visible"/>
                                      </p:to>
                                    </p:set>
                                    <p:anim calcmode="lin" valueType="num">
                                      <p:cBhvr additive="base">
                                        <p:cTn id="60" dur="500" fill="hold"/>
                                        <p:tgtEl>
                                          <p:spTgt spid="44036"/>
                                        </p:tgtEl>
                                        <p:attrNameLst>
                                          <p:attrName>ppt_x</p:attrName>
                                        </p:attrNameLst>
                                      </p:cBhvr>
                                      <p:tavLst>
                                        <p:tav tm="0">
                                          <p:val>
                                            <p:strVal val="#ppt_x"/>
                                          </p:val>
                                        </p:tav>
                                        <p:tav tm="100000">
                                          <p:val>
                                            <p:strVal val="#ppt_x"/>
                                          </p:val>
                                        </p:tav>
                                      </p:tavLst>
                                    </p:anim>
                                    <p:anim calcmode="lin" valueType="num">
                                      <p:cBhvr additive="base">
                                        <p:cTn id="61" dur="500" fill="hold"/>
                                        <p:tgtEl>
                                          <p:spTgt spid="440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7235" y="2501932"/>
            <a:ext cx="4703885" cy="3880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文本框 2"/>
          <p:cNvSpPr txBox="1">
            <a:spLocks noChangeArrowheads="1"/>
          </p:cNvSpPr>
          <p:nvPr/>
        </p:nvSpPr>
        <p:spPr bwMode="auto">
          <a:xfrm>
            <a:off x="969295" y="949325"/>
            <a:ext cx="216058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r>
              <a:rPr lang="zh-CN" altLang="en-US" sz="2800" b="1">
                <a:latin typeface="楷体" panose="02010609060101010101" pitchFamily="49" charset="-122"/>
                <a:ea typeface="楷体" panose="02010609060101010101" pitchFamily="49" charset="-122"/>
              </a:rPr>
              <a:t>四、扇出</a:t>
            </a:r>
          </a:p>
        </p:txBody>
      </p:sp>
      <p:sp>
        <p:nvSpPr>
          <p:cNvPr id="4" name="文本框 3"/>
          <p:cNvSpPr txBox="1">
            <a:spLocks noChangeArrowheads="1"/>
          </p:cNvSpPr>
          <p:nvPr/>
        </p:nvSpPr>
        <p:spPr bwMode="auto">
          <a:xfrm>
            <a:off x="985170" y="1471613"/>
            <a:ext cx="746366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r>
              <a:rPr lang="zh-CN" altLang="en-US" sz="2800" dirty="0">
                <a:latin typeface="楷体" panose="02010609060101010101" pitchFamily="49" charset="-122"/>
                <a:ea typeface="楷体" panose="02010609060101010101" pitchFamily="49" charset="-122"/>
              </a:rPr>
              <a:t>扇出：用数字表示门电路的带载能力</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门电路驱动同类型负载电路的数目</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a:t>
            </a:r>
          </a:p>
        </p:txBody>
      </p:sp>
      <p:sp>
        <p:nvSpPr>
          <p:cNvPr id="10" name="对话气泡: 圆角矩形 9"/>
          <p:cNvSpPr>
            <a:spLocks noChangeArrowheads="1"/>
          </p:cNvSpPr>
          <p:nvPr/>
        </p:nvSpPr>
        <p:spPr bwMode="auto">
          <a:xfrm>
            <a:off x="985170" y="3118152"/>
            <a:ext cx="1368425" cy="576262"/>
          </a:xfrm>
          <a:prstGeom prst="wedgeRoundRectCallout">
            <a:avLst>
              <a:gd name="adj1" fmla="val 70509"/>
              <a:gd name="adj2" fmla="val 127759"/>
              <a:gd name="adj3" fmla="val 16667"/>
            </a:avLst>
          </a:prstGeom>
          <a:solidFill>
            <a:schemeClr val="accent1"/>
          </a:solidFill>
          <a:ln w="9525" algn="ctr">
            <a:solidFill>
              <a:schemeClr val="tx1"/>
            </a:solidFill>
            <a:round/>
          </a:ln>
          <a:effectLst>
            <a:prstShdw prst="shdw17" dist="17961" dir="2700000">
              <a:schemeClr val="bg2"/>
            </a:prstShdw>
          </a:effectLst>
        </p:spPr>
        <p:txBody>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a:latin typeface="楷体" panose="02010609060101010101" pitchFamily="49" charset="-122"/>
                <a:ea typeface="楷体" panose="02010609060101010101" pitchFamily="49" charset="-122"/>
              </a:rPr>
              <a:t>驱动门</a:t>
            </a:r>
          </a:p>
        </p:txBody>
      </p:sp>
      <p:sp>
        <p:nvSpPr>
          <p:cNvPr id="11" name="对话气泡: 圆角矩形 10"/>
          <p:cNvSpPr>
            <a:spLocks noChangeArrowheads="1"/>
          </p:cNvSpPr>
          <p:nvPr/>
        </p:nvSpPr>
        <p:spPr bwMode="auto">
          <a:xfrm>
            <a:off x="6831175" y="3018945"/>
            <a:ext cx="1368425" cy="576262"/>
          </a:xfrm>
          <a:prstGeom prst="wedgeRoundRectCallout">
            <a:avLst>
              <a:gd name="adj1" fmla="val -128631"/>
              <a:gd name="adj2" fmla="val -26006"/>
              <a:gd name="adj3" fmla="val 16667"/>
            </a:avLst>
          </a:prstGeom>
          <a:solidFill>
            <a:schemeClr val="accent1"/>
          </a:solidFill>
          <a:ln w="9525" algn="ctr">
            <a:solidFill>
              <a:schemeClr val="tx1"/>
            </a:solidFill>
            <a:round/>
          </a:ln>
          <a:effectLst>
            <a:prstShdw prst="shdw17" dist="17961" dir="2700000">
              <a:schemeClr val="bg2"/>
            </a:prstShdw>
          </a:effectLst>
        </p:spPr>
        <p:txBody>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a:latin typeface="楷体" panose="02010609060101010101" pitchFamily="49" charset="-122"/>
                <a:ea typeface="楷体" panose="02010609060101010101" pitchFamily="49" charset="-122"/>
              </a:rPr>
              <a:t>负载门</a:t>
            </a:r>
          </a:p>
        </p:txBody>
      </p:sp>
      <p:sp>
        <p:nvSpPr>
          <p:cNvPr id="12" name="对话气泡: 圆角矩形 11"/>
          <p:cNvSpPr>
            <a:spLocks noChangeArrowheads="1"/>
          </p:cNvSpPr>
          <p:nvPr/>
        </p:nvSpPr>
        <p:spPr bwMode="auto">
          <a:xfrm>
            <a:off x="6581938" y="3994126"/>
            <a:ext cx="1866900" cy="1558925"/>
          </a:xfrm>
          <a:prstGeom prst="wedgeRoundRectCallout">
            <a:avLst>
              <a:gd name="adj1" fmla="val -93435"/>
              <a:gd name="adj2" fmla="val -30667"/>
              <a:gd name="adj3" fmla="val 16667"/>
            </a:avLst>
          </a:prstGeom>
          <a:solidFill>
            <a:schemeClr val="accent1"/>
          </a:solidFill>
          <a:ln w="9525" algn="ctr">
            <a:solidFill>
              <a:schemeClr val="tx1"/>
            </a:solidFill>
            <a:round/>
          </a:ln>
          <a:effectLst>
            <a:prstShdw prst="shdw17" dist="17961" dir="2700000">
              <a:schemeClr val="bg2"/>
            </a:prstShdw>
          </a:effectLst>
        </p:spPr>
        <p:txBody>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a:latin typeface="楷体" panose="02010609060101010101" pitchFamily="49" charset="-122"/>
                <a:ea typeface="楷体" panose="02010609060101010101" pitchFamily="49" charset="-122"/>
              </a:rPr>
              <a:t>负载门的输入端等效电路</a:t>
            </a:r>
          </a:p>
        </p:txBody>
      </p:sp>
      <p:sp>
        <p:nvSpPr>
          <p:cNvPr id="8" name="Rectangle 12"/>
          <p:cNvSpPr>
            <a:spLocks noChangeArrowheads="1"/>
          </p:cNvSpPr>
          <p:nvPr/>
        </p:nvSpPr>
        <p:spPr bwMode="auto">
          <a:xfrm>
            <a:off x="3668617" y="88136"/>
            <a:ext cx="547538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3.3.4   CMOS</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反相器的动态特性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0" grpId="0" animBg="1"/>
      <p:bldP spid="11" grpId="0" animBg="1"/>
      <p:bldP spid="1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65500"/>
            <a:ext cx="2692120" cy="3492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2123" y="2411802"/>
            <a:ext cx="4703885" cy="3880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对话气泡: 圆角矩形 10"/>
          <p:cNvSpPr>
            <a:spLocks noChangeArrowheads="1"/>
          </p:cNvSpPr>
          <p:nvPr/>
        </p:nvSpPr>
        <p:spPr bwMode="auto">
          <a:xfrm>
            <a:off x="462037" y="3138068"/>
            <a:ext cx="2089150" cy="649287"/>
          </a:xfrm>
          <a:prstGeom prst="wedgeRoundRectCallout">
            <a:avLst>
              <a:gd name="adj1" fmla="val 44366"/>
              <a:gd name="adj2" fmla="val 117375"/>
              <a:gd name="adj3" fmla="val 16667"/>
            </a:avLst>
          </a:prstGeom>
          <a:solidFill>
            <a:schemeClr val="accent1"/>
          </a:solidFill>
          <a:ln w="9525" algn="ctr">
            <a:solidFill>
              <a:schemeClr val="tx1"/>
            </a:solidFill>
            <a:round/>
          </a:ln>
          <a:effectLst>
            <a:prstShdw prst="shdw17" dist="17961" dir="2700000">
              <a:schemeClr val="bg2"/>
            </a:prstShdw>
          </a:effectLst>
        </p:spPr>
        <p:txBody>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a:latin typeface="楷体" panose="02010609060101010101" pitchFamily="49" charset="-122"/>
                <a:ea typeface="楷体" panose="02010609060101010101" pitchFamily="49" charset="-122"/>
              </a:rPr>
              <a:t>输出电阻低</a:t>
            </a:r>
          </a:p>
        </p:txBody>
      </p:sp>
      <p:sp>
        <p:nvSpPr>
          <p:cNvPr id="12" name="文本框 11"/>
          <p:cNvSpPr txBox="1">
            <a:spLocks noChangeArrowheads="1"/>
          </p:cNvSpPr>
          <p:nvPr/>
        </p:nvSpPr>
        <p:spPr bwMode="auto">
          <a:xfrm>
            <a:off x="572395" y="1031725"/>
            <a:ext cx="8208888"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静态工作时：</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CMOS</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静态功耗极低，可以看做一个高输入电阻</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(10</a:t>
            </a:r>
            <a:r>
              <a:rPr lang="en-US" altLang="zh-CN" sz="2800" b="1" baseline="30000" dirty="0">
                <a:latin typeface="Times New Roman" panose="02020603050405020304" pitchFamily="18" charset="0"/>
                <a:ea typeface="楷体" panose="02010609060101010101" pitchFamily="49" charset="-122"/>
                <a:cs typeface="Times New Roman" panose="02020603050405020304" pitchFamily="18" charset="0"/>
              </a:rPr>
              <a:t>10</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-10</a:t>
            </a:r>
            <a:r>
              <a:rPr lang="en-US" altLang="zh-CN" sz="2800" b="1" baseline="30000" dirty="0">
                <a:latin typeface="Times New Roman" panose="02020603050405020304" pitchFamily="18" charset="0"/>
                <a:ea typeface="楷体" panose="02010609060101010101" pitchFamily="49" charset="-122"/>
                <a:cs typeface="Times New Roman" panose="02020603050405020304" pitchFamily="18" charset="0"/>
              </a:rPr>
              <a:t>12  </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Ohm)</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及一个小输入电容</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(5pF)</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并联。且导通内阻低，驱动门输出电阻低。</a:t>
            </a:r>
          </a:p>
        </p:txBody>
      </p:sp>
      <p:sp>
        <p:nvSpPr>
          <p:cNvPr id="13" name="对话气泡: 圆角矩形 12"/>
          <p:cNvSpPr>
            <a:spLocks noChangeArrowheads="1"/>
          </p:cNvSpPr>
          <p:nvPr/>
        </p:nvSpPr>
        <p:spPr bwMode="auto">
          <a:xfrm>
            <a:off x="6406308" y="3040856"/>
            <a:ext cx="2451867" cy="649288"/>
          </a:xfrm>
          <a:prstGeom prst="wedgeRoundRectCallout">
            <a:avLst>
              <a:gd name="adj1" fmla="val -80762"/>
              <a:gd name="adj2" fmla="val -54337"/>
              <a:gd name="adj3" fmla="val 16667"/>
            </a:avLst>
          </a:prstGeom>
          <a:solidFill>
            <a:schemeClr val="accent1"/>
          </a:solidFill>
          <a:ln w="9525" algn="ctr">
            <a:solidFill>
              <a:schemeClr val="tx1"/>
            </a:solidFill>
            <a:round/>
          </a:ln>
          <a:effectLst>
            <a:prstShdw prst="shdw17" dist="17961" dir="2700000">
              <a:schemeClr val="bg2"/>
            </a:prstShdw>
          </a:effectLst>
        </p:spPr>
        <p:txBody>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a:latin typeface="楷体" panose="02010609060101010101" pitchFamily="49" charset="-122"/>
                <a:ea typeface="楷体" panose="02010609060101010101" pitchFamily="49" charset="-122"/>
              </a:rPr>
              <a:t>输入电阻极高</a:t>
            </a:r>
          </a:p>
        </p:txBody>
      </p:sp>
      <p:sp>
        <p:nvSpPr>
          <p:cNvPr id="14" name="对话气泡: 圆角矩形 13"/>
          <p:cNvSpPr>
            <a:spLocks noChangeArrowheads="1"/>
          </p:cNvSpPr>
          <p:nvPr/>
        </p:nvSpPr>
        <p:spPr bwMode="auto">
          <a:xfrm>
            <a:off x="1468158" y="5029052"/>
            <a:ext cx="2447925" cy="649287"/>
          </a:xfrm>
          <a:prstGeom prst="wedgeRoundRectCallout">
            <a:avLst>
              <a:gd name="adj1" fmla="val 47083"/>
              <a:gd name="adj2" fmla="val -152287"/>
              <a:gd name="adj3" fmla="val 16667"/>
            </a:avLst>
          </a:prstGeom>
          <a:solidFill>
            <a:schemeClr val="accent1"/>
          </a:solidFill>
          <a:ln w="9525" algn="ctr">
            <a:solidFill>
              <a:schemeClr val="tx1"/>
            </a:solidFill>
            <a:round/>
          </a:ln>
          <a:effectLst>
            <a:prstShdw prst="shdw17" dist="17961" dir="2700000">
              <a:schemeClr val="bg2"/>
            </a:prstShdw>
          </a:effectLst>
        </p:spPr>
        <p:txBody>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a:latin typeface="楷体" panose="02010609060101010101" pitchFamily="49" charset="-122"/>
                <a:ea typeface="楷体" panose="02010609060101010101" pitchFamily="49" charset="-122"/>
              </a:rPr>
              <a:t>带负载能力强</a:t>
            </a:r>
          </a:p>
        </p:txBody>
      </p:sp>
      <p:sp>
        <p:nvSpPr>
          <p:cNvPr id="15" name="文本框 14"/>
          <p:cNvSpPr txBox="1">
            <a:spLocks noChangeArrowheads="1"/>
          </p:cNvSpPr>
          <p:nvPr/>
        </p:nvSpPr>
        <p:spPr bwMode="auto">
          <a:xfrm>
            <a:off x="2860750" y="6289526"/>
            <a:ext cx="49688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FF0000"/>
                </a:solidFill>
                <a:latin typeface="楷体" panose="02010609060101010101" pitchFamily="49" charset="-122"/>
                <a:ea typeface="楷体" panose="02010609060101010101" pitchFamily="49" charset="-122"/>
              </a:rPr>
              <a:t>扇出的数目很大！</a:t>
            </a:r>
          </a:p>
        </p:txBody>
      </p:sp>
      <p:sp>
        <p:nvSpPr>
          <p:cNvPr id="8" name="Rectangle 12"/>
          <p:cNvSpPr>
            <a:spLocks noChangeArrowheads="1"/>
          </p:cNvSpPr>
          <p:nvPr/>
        </p:nvSpPr>
        <p:spPr bwMode="auto">
          <a:xfrm>
            <a:off x="3668617" y="88136"/>
            <a:ext cx="547538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3.3.4   CMOS</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反相器的动态特性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14" grpId="0" animBg="1"/>
      <p:bldP spid="1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4451" y="1520824"/>
            <a:ext cx="4703885" cy="3880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对话气泡: 圆角矩形 8"/>
          <p:cNvSpPr>
            <a:spLocks noChangeArrowheads="1"/>
          </p:cNvSpPr>
          <p:nvPr/>
        </p:nvSpPr>
        <p:spPr bwMode="auto">
          <a:xfrm>
            <a:off x="581026" y="1316038"/>
            <a:ext cx="2665412" cy="2781019"/>
          </a:xfrm>
          <a:prstGeom prst="wedgeRoundRectCallout">
            <a:avLst>
              <a:gd name="adj1" fmla="val 88931"/>
              <a:gd name="adj2" fmla="val 7806"/>
              <a:gd name="adj3" fmla="val 16667"/>
            </a:avLst>
          </a:prstGeom>
          <a:solidFill>
            <a:schemeClr val="accent1"/>
          </a:solidFill>
          <a:ln w="9525" algn="ctr">
            <a:solidFill>
              <a:schemeClr val="tx1"/>
            </a:solidFill>
            <a:round/>
          </a:ln>
          <a:effectLst>
            <a:prstShdw prst="shdw17" dist="17961" dir="2700000">
              <a:schemeClr val="bg2"/>
            </a:prstShdw>
          </a:effectLst>
        </p:spPr>
        <p:txBody>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a:latin typeface="楷体" panose="02010609060101010101" pitchFamily="49" charset="-122"/>
                <a:ea typeface="楷体" panose="02010609060101010101" pitchFamily="49" charset="-122"/>
              </a:rPr>
              <a:t>输出电压从低电平到高电平时，要给负载门的电容充电，才能上升到高电平。</a:t>
            </a:r>
            <a:endParaRPr lang="en-US" altLang="zh-CN" sz="2800" dirty="0">
              <a:latin typeface="楷体" panose="02010609060101010101" pitchFamily="49" charset="-122"/>
              <a:ea typeface="楷体" panose="02010609060101010101" pitchFamily="49" charset="-122"/>
            </a:endParaRPr>
          </a:p>
          <a:p>
            <a:pPr eaLnBrk="1" hangingPunct="1"/>
            <a:endParaRPr lang="zh-CN" altLang="en-US" sz="2800" dirty="0">
              <a:latin typeface="楷体" panose="02010609060101010101" pitchFamily="49" charset="-122"/>
              <a:ea typeface="楷体" panose="02010609060101010101" pitchFamily="49" charset="-122"/>
            </a:endParaRPr>
          </a:p>
        </p:txBody>
      </p:sp>
      <p:sp>
        <p:nvSpPr>
          <p:cNvPr id="10" name="文本框 9"/>
          <p:cNvSpPr txBox="1">
            <a:spLocks noChangeArrowheads="1"/>
          </p:cNvSpPr>
          <p:nvPr/>
        </p:nvSpPr>
        <p:spPr bwMode="auto">
          <a:xfrm>
            <a:off x="581026" y="796570"/>
            <a:ext cx="29527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r>
              <a:rPr lang="zh-CN" altLang="en-US" sz="2800" b="1" dirty="0">
                <a:latin typeface="楷体" panose="02010609060101010101" pitchFamily="49" charset="-122"/>
                <a:ea typeface="楷体" panose="02010609060101010101" pitchFamily="49" charset="-122"/>
              </a:rPr>
              <a:t>动态工作时：</a:t>
            </a:r>
          </a:p>
        </p:txBody>
      </p:sp>
      <p:sp>
        <p:nvSpPr>
          <p:cNvPr id="11" name="对话气泡: 圆角矩形 10"/>
          <p:cNvSpPr>
            <a:spLocks noChangeArrowheads="1"/>
          </p:cNvSpPr>
          <p:nvPr/>
        </p:nvSpPr>
        <p:spPr bwMode="auto">
          <a:xfrm>
            <a:off x="4575175" y="618656"/>
            <a:ext cx="4583112" cy="920984"/>
          </a:xfrm>
          <a:prstGeom prst="wedgeRoundRectCallout">
            <a:avLst>
              <a:gd name="adj1" fmla="val -20570"/>
              <a:gd name="adj2" fmla="val 70508"/>
              <a:gd name="adj3" fmla="val 16667"/>
            </a:avLst>
          </a:prstGeom>
          <a:solidFill>
            <a:schemeClr val="accent1"/>
          </a:solidFill>
          <a:ln w="9525" algn="ctr">
            <a:solidFill>
              <a:schemeClr val="tx1"/>
            </a:solidFill>
            <a:round/>
          </a:ln>
          <a:effectLst>
            <a:prstShdw prst="shdw17" dist="17961" dir="2700000">
              <a:schemeClr val="bg2"/>
            </a:prstShdw>
          </a:effectLst>
        </p:spPr>
        <p:txBody>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a:latin typeface="楷体" panose="02010609060101010101" pitchFamily="49" charset="-122"/>
                <a:ea typeface="楷体" panose="02010609060101010101" pitchFamily="49" charset="-122"/>
              </a:rPr>
              <a:t>应保证</a:t>
            </a:r>
            <a:r>
              <a:rPr lang="en-US" altLang="zh-CN" sz="2800" i="1" dirty="0">
                <a:latin typeface="Times New Roman" panose="02020603050405020304" pitchFamily="18" charset="0"/>
                <a:ea typeface="楷体" panose="02010609060101010101" pitchFamily="49" charset="-122"/>
                <a:cs typeface="Times New Roman" panose="02020603050405020304" pitchFamily="18" charset="0"/>
              </a:rPr>
              <a:t>V</a:t>
            </a:r>
            <a:r>
              <a:rPr lang="en-US" altLang="zh-CN" sz="2800" i="1" baseline="-25000" dirty="0">
                <a:latin typeface="Times New Roman" panose="02020603050405020304" pitchFamily="18" charset="0"/>
                <a:ea typeface="楷体" panose="02010609060101010101" pitchFamily="49" charset="-122"/>
                <a:cs typeface="Times New Roman" panose="02020603050405020304" pitchFamily="18" charset="0"/>
              </a:rPr>
              <a:t>o</a:t>
            </a:r>
            <a:r>
              <a:rPr lang="zh-CN" altLang="en-US" sz="2800" dirty="0">
                <a:latin typeface="楷体" panose="02010609060101010101" pitchFamily="49" charset="-122"/>
                <a:ea typeface="楷体" panose="02010609060101010101" pitchFamily="49" charset="-122"/>
              </a:rPr>
              <a:t>切换至高电平的持续时间内，</a:t>
            </a:r>
          </a:p>
        </p:txBody>
      </p:sp>
      <p:sp>
        <p:nvSpPr>
          <p:cNvPr id="14" name="对话气泡: 圆角矩形 13"/>
          <p:cNvSpPr>
            <a:spLocks noChangeArrowheads="1"/>
          </p:cNvSpPr>
          <p:nvPr/>
        </p:nvSpPr>
        <p:spPr bwMode="auto">
          <a:xfrm>
            <a:off x="581026" y="4133850"/>
            <a:ext cx="4006850" cy="2333626"/>
          </a:xfrm>
          <a:prstGeom prst="wedgeRoundRectCallout">
            <a:avLst>
              <a:gd name="adj1" fmla="val 49074"/>
              <a:gd name="adj2" fmla="val -87324"/>
              <a:gd name="adj3" fmla="val 16667"/>
            </a:avLst>
          </a:prstGeom>
          <a:solidFill>
            <a:schemeClr val="accent1"/>
          </a:solidFill>
          <a:ln w="9525" algn="ctr">
            <a:solidFill>
              <a:schemeClr val="tx1"/>
            </a:solidFill>
            <a:round/>
          </a:ln>
          <a:effectLst>
            <a:prstShdw prst="shdw17" dist="17961" dir="2700000">
              <a:schemeClr val="bg2"/>
            </a:prstShdw>
          </a:effectLst>
        </p:spPr>
        <p:txBody>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a:latin typeface="楷体" panose="02010609060101010101" pitchFamily="49" charset="-122"/>
                <a:ea typeface="楷体" panose="02010609060101010101" pitchFamily="49" charset="-122"/>
              </a:rPr>
              <a:t>输出电压从高电平到低电平时，负载门的电容要通过驱动门的输出端放电，驱动门的输出端才能下降到低电平。</a:t>
            </a:r>
            <a:endParaRPr lang="en-US" altLang="zh-CN" sz="2800" dirty="0">
              <a:latin typeface="楷体" panose="02010609060101010101" pitchFamily="49" charset="-122"/>
              <a:ea typeface="楷体" panose="02010609060101010101" pitchFamily="49" charset="-122"/>
            </a:endParaRPr>
          </a:p>
          <a:p>
            <a:pPr eaLnBrk="1" hangingPunct="1"/>
            <a:endParaRPr lang="zh-CN" altLang="en-US" sz="2800" dirty="0">
              <a:latin typeface="楷体" panose="02010609060101010101" pitchFamily="49" charset="-122"/>
              <a:ea typeface="楷体" panose="02010609060101010101" pitchFamily="49" charset="-122"/>
            </a:endParaRPr>
          </a:p>
        </p:txBody>
      </p:sp>
      <p:graphicFrame>
        <p:nvGraphicFramePr>
          <p:cNvPr id="15" name="对象 14"/>
          <p:cNvGraphicFramePr>
            <a:graphicFrameLocks noChangeAspect="1"/>
          </p:cNvGraphicFramePr>
          <p:nvPr/>
        </p:nvGraphicFramePr>
        <p:xfrm>
          <a:off x="6308028" y="1079148"/>
          <a:ext cx="1781175" cy="517525"/>
        </p:xfrm>
        <a:graphic>
          <a:graphicData uri="http://schemas.openxmlformats.org/presentationml/2006/ole">
            <mc:AlternateContent xmlns:mc="http://schemas.openxmlformats.org/markup-compatibility/2006">
              <mc:Choice xmlns:v="urn:schemas-microsoft-com:vml" Requires="v">
                <p:oleObj spid="_x0000_s20588" name="公式" r:id="rId4" imgW="18897600" imgH="5791200" progId="Equation.3">
                  <p:embed/>
                </p:oleObj>
              </mc:Choice>
              <mc:Fallback>
                <p:oleObj name="公式" r:id="rId4" imgW="18897600" imgH="5791200" progId="Equation.3">
                  <p:embed/>
                  <p:pic>
                    <p:nvPicPr>
                      <p:cNvPr id="0" name="对象 14"/>
                      <p:cNvPicPr>
                        <a:picLocks noChangeAspect="1" noChangeArrowheads="1"/>
                      </p:cNvPicPr>
                      <p:nvPr/>
                    </p:nvPicPr>
                    <p:blipFill>
                      <a:blip r:embed="rId5"/>
                      <a:srcRect/>
                      <a:stretch>
                        <a:fillRect/>
                      </a:stretch>
                    </p:blipFill>
                    <p:spPr bwMode="auto">
                      <a:xfrm>
                        <a:off x="6308028" y="1079148"/>
                        <a:ext cx="17811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对话气泡: 圆角矩形 15"/>
          <p:cNvSpPr>
            <a:spLocks noChangeArrowheads="1"/>
          </p:cNvSpPr>
          <p:nvPr/>
        </p:nvSpPr>
        <p:spPr bwMode="auto">
          <a:xfrm>
            <a:off x="4803873" y="4614656"/>
            <a:ext cx="4484687" cy="647700"/>
          </a:xfrm>
          <a:prstGeom prst="wedgeRoundRectCallout">
            <a:avLst>
              <a:gd name="adj1" fmla="val -22175"/>
              <a:gd name="adj2" fmla="val -242926"/>
              <a:gd name="adj3" fmla="val 16667"/>
            </a:avLst>
          </a:prstGeom>
          <a:solidFill>
            <a:schemeClr val="accent1"/>
          </a:solidFill>
          <a:ln w="9525" algn="ctr">
            <a:solidFill>
              <a:schemeClr val="tx1"/>
            </a:solidFill>
            <a:round/>
          </a:ln>
          <a:effectLst>
            <a:prstShdw prst="shdw17" dist="17961" dir="2700000">
              <a:schemeClr val="bg2"/>
            </a:prstShdw>
          </a:effectLst>
        </p:spPr>
        <p:txBody>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a:latin typeface="楷体" panose="02010609060101010101" pitchFamily="49" charset="-122"/>
                <a:ea typeface="楷体" panose="02010609060101010101" pitchFamily="49" charset="-122"/>
              </a:rPr>
              <a:t>低电平期间，保证</a:t>
            </a:r>
          </a:p>
        </p:txBody>
      </p:sp>
      <p:graphicFrame>
        <p:nvGraphicFramePr>
          <p:cNvPr id="17" name="对象 16"/>
          <p:cNvGraphicFramePr>
            <a:graphicFrameLocks noChangeAspect="1"/>
          </p:cNvGraphicFramePr>
          <p:nvPr/>
        </p:nvGraphicFramePr>
        <p:xfrm>
          <a:off x="7767328" y="4717050"/>
          <a:ext cx="1404938" cy="442912"/>
        </p:xfrm>
        <a:graphic>
          <a:graphicData uri="http://schemas.openxmlformats.org/presentationml/2006/ole">
            <mc:AlternateContent xmlns:mc="http://schemas.openxmlformats.org/markup-compatibility/2006">
              <mc:Choice xmlns:v="urn:schemas-microsoft-com:vml" Requires="v">
                <p:oleObj spid="_x0000_s20589" name="公式" r:id="rId6" imgW="723900" imgH="241300" progId="Equation.3">
                  <p:embed/>
                </p:oleObj>
              </mc:Choice>
              <mc:Fallback>
                <p:oleObj name="公式" r:id="rId6" imgW="723900" imgH="241300" progId="Equation.3">
                  <p:embed/>
                  <p:pic>
                    <p:nvPicPr>
                      <p:cNvPr id="0" name="对象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67328" y="4717050"/>
                        <a:ext cx="1404938"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文本框 17"/>
          <p:cNvSpPr txBox="1">
            <a:spLocks noChangeArrowheads="1"/>
          </p:cNvSpPr>
          <p:nvPr/>
        </p:nvSpPr>
        <p:spPr bwMode="auto">
          <a:xfrm>
            <a:off x="4803873" y="5473005"/>
            <a:ext cx="421163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r>
              <a:rPr lang="en-US" altLang="zh-CN" sz="2800" b="1" dirty="0">
                <a:latin typeface="楷体" panose="02010609060101010101" pitchFamily="49" charset="-122"/>
                <a:ea typeface="楷体" panose="02010609060101010101" pitchFamily="49" charset="-122"/>
              </a:rPr>
              <a:t>1.</a:t>
            </a:r>
            <a:r>
              <a:rPr lang="zh-CN" altLang="en-US" sz="2800" b="1" dirty="0">
                <a:latin typeface="楷体" panose="02010609060101010101" pitchFamily="49" charset="-122"/>
                <a:ea typeface="楷体" panose="02010609060101010101" pitchFamily="49" charset="-122"/>
              </a:rPr>
              <a:t>取决于电容的大小，</a:t>
            </a:r>
            <a:endParaRPr lang="en-US" altLang="zh-CN" sz="2800" b="1" dirty="0">
              <a:latin typeface="楷体" panose="02010609060101010101" pitchFamily="49" charset="-122"/>
              <a:ea typeface="楷体" panose="02010609060101010101" pitchFamily="49" charset="-122"/>
            </a:endParaRPr>
          </a:p>
          <a:p>
            <a:r>
              <a:rPr lang="en-US" altLang="zh-CN" sz="2800" b="1" dirty="0">
                <a:latin typeface="楷体" panose="02010609060101010101" pitchFamily="49" charset="-122"/>
                <a:ea typeface="楷体" panose="02010609060101010101" pitchFamily="49" charset="-122"/>
              </a:rPr>
              <a:t>2.</a:t>
            </a:r>
            <a:r>
              <a:rPr lang="zh-CN" altLang="en-US" sz="2800" b="1" dirty="0">
                <a:latin typeface="楷体" panose="02010609060101010101" pitchFamily="49" charset="-122"/>
                <a:ea typeface="楷体" panose="02010609060101010101" pitchFamily="49" charset="-122"/>
              </a:rPr>
              <a:t>与高低电平的持续时间有关，即切换频率有关</a:t>
            </a:r>
          </a:p>
        </p:txBody>
      </p:sp>
      <p:sp>
        <p:nvSpPr>
          <p:cNvPr id="12" name="Rectangle 12"/>
          <p:cNvSpPr>
            <a:spLocks noChangeArrowheads="1"/>
          </p:cNvSpPr>
          <p:nvPr/>
        </p:nvSpPr>
        <p:spPr bwMode="auto">
          <a:xfrm>
            <a:off x="3668617" y="88136"/>
            <a:ext cx="547538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3.3.4   CMOS</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反相器的动态特性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par>
                                <p:cTn id="23" presetID="22" presetClass="entr" presetSubtype="4"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down)">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down)">
                                      <p:cBhvr>
                                        <p:cTn id="30" dur="500"/>
                                        <p:tgtEl>
                                          <p:spTgt spid="16"/>
                                        </p:tgtEl>
                                      </p:cBhvr>
                                    </p:animEffect>
                                  </p:childTnLst>
                                </p:cTn>
                              </p:par>
                              <p:par>
                                <p:cTn id="31" presetID="22" presetClass="entr" presetSubtype="4"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down)">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down)">
                                      <p:cBhvr>
                                        <p:cTn id="3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4" grpId="0" animBg="1"/>
      <p:bldP spid="16" grpId="0" animBg="1"/>
      <p:bldP spid="1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57300" y="877889"/>
            <a:ext cx="3182429" cy="2625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4"/>
          <p:cNvSpPr txBox="1">
            <a:spLocks noChangeArrowheads="1"/>
          </p:cNvSpPr>
          <p:nvPr/>
        </p:nvSpPr>
        <p:spPr bwMode="auto">
          <a:xfrm>
            <a:off x="517183" y="3600820"/>
            <a:ext cx="8208963"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r>
              <a:rPr lang="zh-CN" altLang="en-US" sz="2800" dirty="0">
                <a:latin typeface="楷体" panose="02010609060101010101" pitchFamily="49" charset="-122"/>
                <a:ea typeface="楷体" panose="02010609060101010101" pitchFamily="49" charset="-122"/>
              </a:rPr>
              <a:t>分析：</a:t>
            </a:r>
            <a:r>
              <a:rPr lang="en-US" altLang="zh-CN" sz="2800" dirty="0">
                <a:latin typeface="楷体" panose="02010609060101010101" pitchFamily="49" charset="-122"/>
                <a:ea typeface="楷体" panose="02010609060101010101" pitchFamily="49" charset="-122"/>
              </a:rPr>
              <a:t>1.</a:t>
            </a:r>
            <a:r>
              <a:rPr lang="zh-CN" altLang="en-US" sz="2800" dirty="0">
                <a:latin typeface="楷体" panose="02010609060101010101" pitchFamily="49" charset="-122"/>
                <a:ea typeface="楷体" panose="02010609060101010101" pitchFamily="49" charset="-122"/>
              </a:rPr>
              <a:t>驱动门带的负载越多，电容就越大，输出电压上升和下降的速度就越慢。</a:t>
            </a:r>
          </a:p>
        </p:txBody>
      </p:sp>
      <p:sp>
        <p:nvSpPr>
          <p:cNvPr id="14" name="文本框 13"/>
          <p:cNvSpPr txBox="1">
            <a:spLocks noChangeArrowheads="1"/>
          </p:cNvSpPr>
          <p:nvPr/>
        </p:nvSpPr>
        <p:spPr bwMode="auto">
          <a:xfrm>
            <a:off x="517183" y="4567524"/>
            <a:ext cx="8208962"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r>
              <a:rPr lang="en-US" altLang="zh-CN" sz="2800" dirty="0">
                <a:latin typeface="楷体" panose="02010609060101010101" pitchFamily="49" charset="-122"/>
                <a:ea typeface="楷体" panose="02010609060101010101" pitchFamily="49" charset="-122"/>
              </a:rPr>
              <a:t>2.</a:t>
            </a:r>
            <a:r>
              <a:rPr lang="zh-CN" altLang="en-US" sz="2800" dirty="0">
                <a:latin typeface="楷体" panose="02010609060101010101" pitchFamily="49" charset="-122"/>
                <a:ea typeface="楷体" panose="02010609060101010101" pitchFamily="49" charset="-122"/>
              </a:rPr>
              <a:t>在驱动门的开关频率一定情况下，若负载电容过大，驱动门的输出电压在切换为高低电平以后，将来不及上升到     以上，或下降到     以下。</a:t>
            </a:r>
          </a:p>
        </p:txBody>
      </p:sp>
      <p:graphicFrame>
        <p:nvGraphicFramePr>
          <p:cNvPr id="15" name="对象 14"/>
          <p:cNvGraphicFramePr>
            <a:graphicFrameLocks noChangeAspect="1"/>
          </p:cNvGraphicFramePr>
          <p:nvPr/>
        </p:nvGraphicFramePr>
        <p:xfrm>
          <a:off x="2826121" y="5422710"/>
          <a:ext cx="947737" cy="515937"/>
        </p:xfrm>
        <a:graphic>
          <a:graphicData uri="http://schemas.openxmlformats.org/presentationml/2006/ole">
            <mc:AlternateContent xmlns:mc="http://schemas.openxmlformats.org/markup-compatibility/2006">
              <mc:Choice xmlns:v="urn:schemas-microsoft-com:vml" Requires="v">
                <p:oleObj spid="_x0000_s21612" name="公式" r:id="rId5" imgW="419100" imgH="241300" progId="Equation.3">
                  <p:embed/>
                </p:oleObj>
              </mc:Choice>
              <mc:Fallback>
                <p:oleObj name="公式" r:id="rId5" imgW="419100" imgH="241300" progId="Equation.3">
                  <p:embed/>
                  <p:pic>
                    <p:nvPicPr>
                      <p:cNvPr id="0" name="对象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26121" y="5422710"/>
                        <a:ext cx="9477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对象 15"/>
          <p:cNvGraphicFramePr>
            <a:graphicFrameLocks noChangeAspect="1"/>
          </p:cNvGraphicFramePr>
          <p:nvPr/>
        </p:nvGraphicFramePr>
        <p:xfrm>
          <a:off x="6082796" y="5468856"/>
          <a:ext cx="976312" cy="515937"/>
        </p:xfrm>
        <a:graphic>
          <a:graphicData uri="http://schemas.openxmlformats.org/presentationml/2006/ole">
            <mc:AlternateContent xmlns:mc="http://schemas.openxmlformats.org/markup-compatibility/2006">
              <mc:Choice xmlns:v="urn:schemas-microsoft-com:vml" Requires="v">
                <p:oleObj spid="_x0000_s21613" name="公式" r:id="rId7" imgW="431800" imgH="241300" progId="Equation.3">
                  <p:embed/>
                </p:oleObj>
              </mc:Choice>
              <mc:Fallback>
                <p:oleObj name="公式" r:id="rId7" imgW="431800" imgH="241300" progId="Equation.3">
                  <p:embed/>
                  <p:pic>
                    <p:nvPicPr>
                      <p:cNvPr id="0" name="对象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82796" y="5468856"/>
                        <a:ext cx="97631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文本框 16"/>
          <p:cNvSpPr txBox="1">
            <a:spLocks noChangeArrowheads="1"/>
          </p:cNvSpPr>
          <p:nvPr/>
        </p:nvSpPr>
        <p:spPr bwMode="auto">
          <a:xfrm>
            <a:off x="517183" y="5984793"/>
            <a:ext cx="82073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r>
              <a:rPr lang="en-US" altLang="zh-CN" sz="2800" dirty="0">
                <a:latin typeface="楷体" panose="02010609060101010101" pitchFamily="49" charset="-122"/>
                <a:ea typeface="楷体" panose="02010609060101010101" pitchFamily="49" charset="-122"/>
              </a:rPr>
              <a:t>3. </a:t>
            </a:r>
            <a:r>
              <a:rPr lang="zh-CN" altLang="en-US" sz="2800" dirty="0">
                <a:latin typeface="楷体" panose="02010609060101010101" pitchFamily="49" charset="-122"/>
                <a:ea typeface="楷体" panose="02010609060101010101" pitchFamily="49" charset="-122"/>
              </a:rPr>
              <a:t>所以，动态时不能带很多负载。</a:t>
            </a:r>
          </a:p>
        </p:txBody>
      </p:sp>
      <p:sp>
        <p:nvSpPr>
          <p:cNvPr id="18" name="对话气泡: 圆角矩形 17"/>
          <p:cNvSpPr>
            <a:spLocks noChangeArrowheads="1"/>
          </p:cNvSpPr>
          <p:nvPr/>
        </p:nvSpPr>
        <p:spPr bwMode="auto">
          <a:xfrm>
            <a:off x="5635283" y="877889"/>
            <a:ext cx="3363437" cy="2352422"/>
          </a:xfrm>
          <a:prstGeom prst="wedgeRoundRectCallout">
            <a:avLst>
              <a:gd name="adj1" fmla="val -91083"/>
              <a:gd name="adj2" fmla="val -4199"/>
              <a:gd name="adj3" fmla="val 16667"/>
            </a:avLst>
          </a:prstGeom>
          <a:solidFill>
            <a:schemeClr val="accent1"/>
          </a:solidFill>
          <a:ln w="9525" algn="ctr">
            <a:solidFill>
              <a:schemeClr val="tx1"/>
            </a:solidFill>
            <a:round/>
          </a:ln>
          <a:effectLst>
            <a:prstShdw prst="shdw17" dist="17961" dir="2700000">
              <a:schemeClr val="bg2"/>
            </a:prstShdw>
          </a:effectLst>
        </p:spPr>
        <p:txBody>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在低频，即小于</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1MHz</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的工作条件下，扇出数大约为</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50</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以上。频率上升，带载数下降。</a:t>
            </a:r>
          </a:p>
        </p:txBody>
      </p:sp>
      <p:sp>
        <p:nvSpPr>
          <p:cNvPr id="9" name="Rectangle 12"/>
          <p:cNvSpPr>
            <a:spLocks noChangeArrowheads="1"/>
          </p:cNvSpPr>
          <p:nvPr/>
        </p:nvSpPr>
        <p:spPr bwMode="auto">
          <a:xfrm>
            <a:off x="3668617" y="88136"/>
            <a:ext cx="547538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3.3.4   CMOS</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反相器的动态特性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par>
                                <p:cTn id="13" presetID="22" presetClass="entr" presetSubtype="4"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par>
                                <p:cTn id="16" presetID="22" presetClass="entr" presetSubtype="4"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down)">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P spid="17" grpId="0"/>
      <p:bldP spid="1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bwMode="auto">
          <a:xfrm>
            <a:off x="327738" y="879012"/>
            <a:ext cx="6842125" cy="620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3.3.5 </a:t>
            </a:r>
            <a:r>
              <a:rPr lang="zh-CN" altLang="en-US" sz="32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其他类型的</a:t>
            </a:r>
            <a:r>
              <a:rPr lang="en-US" altLang="zh-CN" sz="32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CMOS</a:t>
            </a:r>
            <a:r>
              <a:rPr lang="zh-CN" altLang="en-US" sz="32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逻辑门</a:t>
            </a:r>
          </a:p>
        </p:txBody>
      </p:sp>
      <p:sp>
        <p:nvSpPr>
          <p:cNvPr id="9" name="Text Box 3"/>
          <p:cNvSpPr txBox="1">
            <a:spLocks noChangeArrowheads="1"/>
          </p:cNvSpPr>
          <p:nvPr/>
        </p:nvSpPr>
        <p:spPr bwMode="auto">
          <a:xfrm>
            <a:off x="327737" y="2100752"/>
            <a:ext cx="394919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defRPr/>
            </a:pPr>
            <a:r>
              <a:rPr kumimoji="1" lang="en-US" altLang="zh-CN" sz="28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1.CMOS</a:t>
            </a:r>
            <a:r>
              <a:rPr kumimoji="1" lang="zh-CN" altLang="en-US" sz="28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与非门</a:t>
            </a:r>
            <a:r>
              <a:rPr kumimoji="1" lang="en-US" altLang="zh-CN" sz="28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(P</a:t>
            </a:r>
            <a:r>
              <a:rPr kumimoji="1" lang="zh-CN" altLang="en-US" sz="28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并</a:t>
            </a:r>
            <a:r>
              <a:rPr kumimoji="1" lang="en-US" altLang="zh-CN" sz="28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N</a:t>
            </a:r>
            <a:r>
              <a:rPr kumimoji="1" lang="zh-CN" altLang="en-US" sz="28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串</a:t>
            </a:r>
            <a:r>
              <a:rPr kumimoji="1" lang="en-US" altLang="zh-CN" sz="28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endParaRPr kumimoji="1" lang="zh-CN" altLang="en-US" sz="28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0" name="Text Box 4"/>
          <p:cNvSpPr txBox="1">
            <a:spLocks noChangeArrowheads="1"/>
          </p:cNvSpPr>
          <p:nvPr/>
        </p:nvSpPr>
        <p:spPr bwMode="auto">
          <a:xfrm>
            <a:off x="327737" y="2678602"/>
            <a:ext cx="39491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defRPr/>
            </a:pP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a:t>
            </a:r>
            <a:r>
              <a:rPr kumimoji="1"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a:t>
            </a:r>
            <a:r>
              <a:rPr kumimoji="1"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3</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为并联的</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PMOS</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a:t>
            </a:r>
            <a:r>
              <a:rPr kumimoji="1"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a:t>
            </a:r>
            <a:r>
              <a:rPr kumimoji="1"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4</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为串联的</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NMOS</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endPar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 name="Text Box 5"/>
          <p:cNvSpPr txBox="1">
            <a:spLocks noChangeArrowheads="1"/>
          </p:cNvSpPr>
          <p:nvPr/>
        </p:nvSpPr>
        <p:spPr bwMode="auto">
          <a:xfrm>
            <a:off x="327738" y="3691447"/>
            <a:ext cx="3671888" cy="222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B</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有一个为“</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时，</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a:t>
            </a:r>
            <a:r>
              <a:rPr kumimoji="1"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a:t>
            </a:r>
            <a:r>
              <a:rPr kumimoji="1"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4</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至少有一个截止， </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a:t>
            </a:r>
            <a:r>
              <a:rPr kumimoji="1"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a:t>
            </a:r>
            <a:r>
              <a:rPr kumimoji="1"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3</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至少有一个导通，故输出为高电平，</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Y</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a:t>
            </a:r>
            <a:endParaRPr kumimoji="1"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6568"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76933" y="2276928"/>
            <a:ext cx="4679950" cy="4078287"/>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5" name="Text Box 9"/>
          <p:cNvSpPr txBox="1">
            <a:spLocks noChangeArrowheads="1"/>
          </p:cNvSpPr>
          <p:nvPr/>
        </p:nvSpPr>
        <p:spPr bwMode="auto">
          <a:xfrm>
            <a:off x="327738" y="1510202"/>
            <a:ext cx="6121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一、其他逻辑功能的</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CMOS</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门电路</a:t>
            </a:r>
          </a:p>
        </p:txBody>
      </p:sp>
      <p:sp>
        <p:nvSpPr>
          <p:cNvPr id="8" name="Rectangle 12"/>
          <p:cNvSpPr>
            <a:spLocks noChangeArrowheads="1"/>
          </p:cNvSpPr>
          <p:nvPr/>
        </p:nvSpPr>
        <p:spPr bwMode="auto">
          <a:xfrm>
            <a:off x="3668617" y="88136"/>
            <a:ext cx="547538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3.3.5  </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其他类型的</a:t>
            </a:r>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 CMOS</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逻辑门</a:t>
            </a:r>
          </a:p>
        </p:txBody>
      </p:sp>
      <p:sp>
        <p:nvSpPr>
          <p:cNvPr id="12" name="矩形 11"/>
          <p:cNvSpPr/>
          <p:nvPr/>
        </p:nvSpPr>
        <p:spPr>
          <a:xfrm>
            <a:off x="4783886" y="4496906"/>
            <a:ext cx="338554" cy="461665"/>
          </a:xfrm>
          <a:prstGeom prst="rect">
            <a:avLst/>
          </a:prstGeom>
        </p:spPr>
        <p:txBody>
          <a:bodyPr wrap="none">
            <a:spAutoFit/>
          </a:bodyPr>
          <a:lstStyle/>
          <a:p>
            <a:pPr>
              <a:spcBef>
                <a:spcPct val="50000"/>
              </a:spcBef>
            </a:pP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0</a:t>
            </a:r>
          </a:p>
        </p:txBody>
      </p:sp>
      <p:sp>
        <p:nvSpPr>
          <p:cNvPr id="13" name="矩形 12"/>
          <p:cNvSpPr/>
          <p:nvPr/>
        </p:nvSpPr>
        <p:spPr>
          <a:xfrm>
            <a:off x="4783886" y="5467800"/>
            <a:ext cx="338554" cy="461665"/>
          </a:xfrm>
          <a:prstGeom prst="rect">
            <a:avLst/>
          </a:prstGeom>
        </p:spPr>
        <p:txBody>
          <a:bodyPr wrap="none">
            <a:spAutoFit/>
          </a:bodyPr>
          <a:lstStyle/>
          <a:p>
            <a:pPr>
              <a:spcBef>
                <a:spcPct val="50000"/>
              </a:spcBef>
            </a:pP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1</a:t>
            </a:r>
          </a:p>
        </p:txBody>
      </p:sp>
      <p:sp>
        <p:nvSpPr>
          <p:cNvPr id="14" name="矩形 13"/>
          <p:cNvSpPr/>
          <p:nvPr/>
        </p:nvSpPr>
        <p:spPr>
          <a:xfrm>
            <a:off x="7920784" y="5467800"/>
            <a:ext cx="804115" cy="461665"/>
          </a:xfrm>
          <a:prstGeom prst="rect">
            <a:avLst/>
          </a:prstGeom>
        </p:spPr>
        <p:txBody>
          <a:bodyPr wrap="square">
            <a:spAutoFit/>
          </a:bodyPr>
          <a:lstStyle/>
          <a:p>
            <a:pPr>
              <a:spcBef>
                <a:spcPct val="50000"/>
              </a:spcBef>
            </a:pPr>
            <a:r>
              <a:rPr lang="zh-CN" alt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导通</a:t>
            </a:r>
            <a:endPar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6" name="矩形 15"/>
          <p:cNvSpPr/>
          <p:nvPr/>
        </p:nvSpPr>
        <p:spPr>
          <a:xfrm>
            <a:off x="7920784" y="4574245"/>
            <a:ext cx="804115" cy="461665"/>
          </a:xfrm>
          <a:prstGeom prst="rect">
            <a:avLst/>
          </a:prstGeom>
        </p:spPr>
        <p:txBody>
          <a:bodyPr wrap="square">
            <a:spAutoFit/>
          </a:bodyPr>
          <a:lstStyle/>
          <a:p>
            <a:pPr>
              <a:spcBef>
                <a:spcPct val="50000"/>
              </a:spcBef>
            </a:pPr>
            <a:r>
              <a:rPr lang="zh-CN" alt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截止</a:t>
            </a:r>
            <a:endPar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7" name="矩形 16"/>
          <p:cNvSpPr/>
          <p:nvPr/>
        </p:nvSpPr>
        <p:spPr>
          <a:xfrm>
            <a:off x="4551105" y="3155655"/>
            <a:ext cx="804115" cy="461665"/>
          </a:xfrm>
          <a:prstGeom prst="rect">
            <a:avLst/>
          </a:prstGeom>
        </p:spPr>
        <p:txBody>
          <a:bodyPr wrap="square">
            <a:spAutoFit/>
          </a:bodyPr>
          <a:lstStyle/>
          <a:p>
            <a:pPr>
              <a:spcBef>
                <a:spcPct val="50000"/>
              </a:spcBef>
            </a:pPr>
            <a:r>
              <a:rPr lang="zh-CN" alt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截止</a:t>
            </a:r>
            <a:endPar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8" name="矩形 17"/>
          <p:cNvSpPr/>
          <p:nvPr/>
        </p:nvSpPr>
        <p:spPr>
          <a:xfrm>
            <a:off x="7704884" y="2991300"/>
            <a:ext cx="804115" cy="461665"/>
          </a:xfrm>
          <a:prstGeom prst="rect">
            <a:avLst/>
          </a:prstGeom>
        </p:spPr>
        <p:txBody>
          <a:bodyPr wrap="square">
            <a:spAutoFit/>
          </a:bodyPr>
          <a:lstStyle/>
          <a:p>
            <a:pPr>
              <a:spcBef>
                <a:spcPct val="50000"/>
              </a:spcBef>
            </a:pPr>
            <a:r>
              <a:rPr lang="zh-CN" alt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导通</a:t>
            </a:r>
            <a:endPar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9" name="矩形 18"/>
          <p:cNvSpPr/>
          <p:nvPr/>
        </p:nvSpPr>
        <p:spPr>
          <a:xfrm>
            <a:off x="8618329" y="3691447"/>
            <a:ext cx="338554" cy="461665"/>
          </a:xfrm>
          <a:prstGeom prst="rect">
            <a:avLst/>
          </a:prstGeom>
        </p:spPr>
        <p:txBody>
          <a:bodyPr wrap="none">
            <a:spAutoFit/>
          </a:bodyPr>
          <a:lstStyle/>
          <a:p>
            <a:pPr>
              <a:spcBef>
                <a:spcPct val="50000"/>
              </a:spcBef>
            </a:pP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ox(in)">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9"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1000" fill="hold"/>
                                        <p:tgtEl>
                                          <p:spTgt spid="10"/>
                                        </p:tgtEl>
                                        <p:attrNameLst>
                                          <p:attrName>ppt_x</p:attrName>
                                        </p:attrNameLst>
                                      </p:cBhvr>
                                      <p:tavLst>
                                        <p:tav tm="0">
                                          <p:val>
                                            <p:strVal val="#ppt_x-.2"/>
                                          </p:val>
                                        </p:tav>
                                        <p:tav tm="100000">
                                          <p:val>
                                            <p:strVal val="#ppt_x"/>
                                          </p:val>
                                        </p:tav>
                                      </p:tavLst>
                                    </p:anim>
                                    <p:anim calcmode="lin" valueType="num">
                                      <p:cBhvr>
                                        <p:cTn id="24"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25" dur="1000"/>
                                        <p:tgtEl>
                                          <p:spTgt spid="10"/>
                                        </p:tgtEl>
                                      </p:cBhvr>
                                    </p:animEffect>
                                  </p:childTnLst>
                                </p:cTn>
                              </p:par>
                              <p:par>
                                <p:cTn id="26" presetID="22" presetClass="entr" presetSubtype="4" fill="hold" nodeType="withEffect">
                                  <p:stCondLst>
                                    <p:cond delay="0"/>
                                  </p:stCondLst>
                                  <p:childTnLst>
                                    <p:set>
                                      <p:cBhvr>
                                        <p:cTn id="27" dur="1" fill="hold">
                                          <p:stCondLst>
                                            <p:cond delay="0"/>
                                          </p:stCondLst>
                                        </p:cTn>
                                        <p:tgtEl>
                                          <p:spTgt spid="66568"/>
                                        </p:tgtEl>
                                        <p:attrNameLst>
                                          <p:attrName>style.visibility</p:attrName>
                                        </p:attrNameLst>
                                      </p:cBhvr>
                                      <p:to>
                                        <p:strVal val="visible"/>
                                      </p:to>
                                    </p:set>
                                    <p:animEffect transition="in" filter="wipe(down)">
                                      <p:cBhvr>
                                        <p:cTn id="28" dur="500"/>
                                        <p:tgtEl>
                                          <p:spTgt spid="66568"/>
                                        </p:tgtEl>
                                      </p:cBhvr>
                                    </p:animEffect>
                                  </p:childTnLst>
                                </p:cTn>
                              </p:par>
                            </p:childTnLst>
                          </p:cTn>
                        </p:par>
                      </p:childTnLst>
                    </p:cTn>
                  </p:par>
                  <p:par>
                    <p:cTn id="29" fill="hold">
                      <p:stCondLst>
                        <p:cond delay="indefinite"/>
                      </p:stCondLst>
                      <p:childTnLst>
                        <p:par>
                          <p:cTn id="30" fill="hold">
                            <p:stCondLst>
                              <p:cond delay="0"/>
                            </p:stCondLst>
                            <p:childTnLst>
                              <p:par>
                                <p:cTn id="31" presetID="20"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edge">
                                      <p:cBhvr>
                                        <p:cTn id="33" dur="20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9" grpId="0"/>
      <p:bldP spid="10" grpId="0" autoUpdateAnimBg="0"/>
      <p:bldP spid="11" grpId="0"/>
      <p:bldP spid="15" grpId="0"/>
      <p:bldP spid="12" grpId="0"/>
      <p:bldP spid="13" grpId="0"/>
      <p:bldP spid="14" grpId="0"/>
      <p:bldP spid="16" grpId="0"/>
      <p:bldP spid="17" grpId="0"/>
      <p:bldP spid="18" grpId="0"/>
      <p:bldP spid="1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noChangeArrowheads="1"/>
          </p:cNvSpPr>
          <p:nvPr/>
        </p:nvSpPr>
        <p:spPr bwMode="auto">
          <a:xfrm>
            <a:off x="323850" y="3141663"/>
            <a:ext cx="122555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a:solidFill>
                  <a:srgbClr val="000000"/>
                </a:solidFill>
                <a:latin typeface="楷体" panose="02010609060101010101" pitchFamily="49" charset="-122"/>
                <a:ea typeface="楷体" panose="02010609060101010101" pitchFamily="49" charset="-122"/>
              </a:rPr>
              <a:t>故：</a:t>
            </a:r>
          </a:p>
        </p:txBody>
      </p:sp>
      <p:graphicFrame>
        <p:nvGraphicFramePr>
          <p:cNvPr id="11" name="Object 4"/>
          <p:cNvGraphicFramePr>
            <a:graphicFrameLocks noChangeAspect="1"/>
          </p:cNvGraphicFramePr>
          <p:nvPr/>
        </p:nvGraphicFramePr>
        <p:xfrm>
          <a:off x="936625" y="3932238"/>
          <a:ext cx="1985963" cy="608012"/>
        </p:xfrm>
        <a:graphic>
          <a:graphicData uri="http://schemas.openxmlformats.org/presentationml/2006/ole">
            <mc:AlternateContent xmlns:mc="http://schemas.openxmlformats.org/markup-compatibility/2006">
              <mc:Choice xmlns:v="urn:schemas-microsoft-com:vml" Requires="v">
                <p:oleObj spid="_x0000_s22584" name="公式" r:id="rId4" imgW="635000" imgH="203200" progId="Equation.3">
                  <p:embed/>
                </p:oleObj>
              </mc:Choice>
              <mc:Fallback>
                <p:oleObj name="公式" r:id="rId4" imgW="635000" imgH="2032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6625" y="3932238"/>
                        <a:ext cx="1985963" cy="608012"/>
                      </a:xfrm>
                      <a:prstGeom prst="rect">
                        <a:avLst/>
                      </a:prstGeom>
                      <a:solidFill>
                        <a:srgbClr val="FFFFFF"/>
                      </a:solidFill>
                      <a:ln w="57150" cmpd="thickThin">
                        <a:solidFill>
                          <a:schemeClr val="bg1"/>
                        </a:solidFill>
                        <a:miter lim="800000"/>
                        <a:headEnd/>
                        <a:tailEnd/>
                      </a:ln>
                    </p:spPr>
                  </p:pic>
                </p:oleObj>
              </mc:Fallback>
            </mc:AlternateContent>
          </a:graphicData>
        </a:graphic>
      </p:graphicFrame>
      <p:sp>
        <p:nvSpPr>
          <p:cNvPr id="12" name="Text Box 5"/>
          <p:cNvSpPr txBox="1">
            <a:spLocks noChangeArrowheads="1"/>
          </p:cNvSpPr>
          <p:nvPr/>
        </p:nvSpPr>
        <p:spPr bwMode="auto">
          <a:xfrm>
            <a:off x="250825" y="1125538"/>
            <a:ext cx="381635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B</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同时为“</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时，</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a:t>
            </a:r>
            <a:r>
              <a:rPr kumimoji="1"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a:t>
            </a:r>
            <a:r>
              <a:rPr kumimoji="1"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4</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同时导通， </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a:t>
            </a:r>
            <a:r>
              <a:rPr kumimoji="1"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a:t>
            </a:r>
            <a:r>
              <a:rPr kumimoji="1"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3</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同时截止，故输出为低电平，</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Y</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a:t>
            </a:r>
            <a:endParaRPr kumimoji="1"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13" name="Group 7"/>
          <p:cNvGrpSpPr/>
          <p:nvPr/>
        </p:nvGrpSpPr>
        <p:grpSpPr bwMode="auto">
          <a:xfrm>
            <a:off x="4140200" y="1125538"/>
            <a:ext cx="4679950" cy="4624387"/>
            <a:chOff x="2653" y="164"/>
            <a:chExt cx="2948" cy="2913"/>
          </a:xfrm>
        </p:grpSpPr>
        <p:pic>
          <p:nvPicPr>
            <p:cNvPr id="67590"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53" y="164"/>
              <a:ext cx="2948" cy="2569"/>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5" name="Rectangle 9"/>
            <p:cNvSpPr>
              <a:spLocks noChangeArrowheads="1"/>
            </p:cNvSpPr>
            <p:nvPr/>
          </p:nvSpPr>
          <p:spPr bwMode="auto">
            <a:xfrm>
              <a:off x="3016" y="2750"/>
              <a:ext cx="231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1" lang="zh-CN" altLang="en-US" sz="2800">
                  <a:solidFill>
                    <a:srgbClr val="FFFFFF"/>
                  </a:solidFill>
                  <a:latin typeface="楷体" panose="02010609060101010101" pitchFamily="49" charset="-122"/>
                  <a:ea typeface="楷体" panose="02010609060101010101" pitchFamily="49" charset="-122"/>
                </a:rPr>
                <a:t>图</a:t>
              </a:r>
              <a:r>
                <a:rPr kumimoji="1" lang="en-US" altLang="zh-CN" sz="2800">
                  <a:solidFill>
                    <a:srgbClr val="FFFFFF"/>
                  </a:solidFill>
                  <a:latin typeface="楷体" panose="02010609060101010101" pitchFamily="49" charset="-122"/>
                  <a:ea typeface="楷体" panose="02010609060101010101" pitchFamily="49" charset="-122"/>
                </a:rPr>
                <a:t>3.3.21 CMOS</a:t>
              </a:r>
              <a:r>
                <a:rPr kumimoji="1" lang="zh-CN" altLang="en-US" sz="2800">
                  <a:solidFill>
                    <a:srgbClr val="FFFFFF"/>
                  </a:solidFill>
                  <a:latin typeface="楷体" panose="02010609060101010101" pitchFamily="49" charset="-122"/>
                  <a:ea typeface="楷体" panose="02010609060101010101" pitchFamily="49" charset="-122"/>
                </a:rPr>
                <a:t>与非门</a:t>
              </a:r>
            </a:p>
          </p:txBody>
        </p:sp>
      </p:grpSp>
      <p:sp>
        <p:nvSpPr>
          <p:cNvPr id="9" name="Rectangle 12"/>
          <p:cNvSpPr>
            <a:spLocks noChangeArrowheads="1"/>
          </p:cNvSpPr>
          <p:nvPr/>
        </p:nvSpPr>
        <p:spPr bwMode="auto">
          <a:xfrm>
            <a:off x="3668617" y="88136"/>
            <a:ext cx="547538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3.3.5  </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其他类型的</a:t>
            </a:r>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 CMOS</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逻辑门</a:t>
            </a:r>
          </a:p>
        </p:txBody>
      </p:sp>
      <p:sp>
        <p:nvSpPr>
          <p:cNvPr id="14" name="矩形 13"/>
          <p:cNvSpPr/>
          <p:nvPr/>
        </p:nvSpPr>
        <p:spPr>
          <a:xfrm>
            <a:off x="4631486" y="3288468"/>
            <a:ext cx="338554" cy="461665"/>
          </a:xfrm>
          <a:prstGeom prst="rect">
            <a:avLst/>
          </a:prstGeom>
        </p:spPr>
        <p:txBody>
          <a:bodyPr wrap="none">
            <a:spAutoFit/>
          </a:bodyPr>
          <a:lstStyle/>
          <a:p>
            <a:pPr>
              <a:spcBef>
                <a:spcPct val="50000"/>
              </a:spcBef>
            </a:pP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1</a:t>
            </a:r>
          </a:p>
        </p:txBody>
      </p:sp>
      <p:sp>
        <p:nvSpPr>
          <p:cNvPr id="16" name="矩形 15"/>
          <p:cNvSpPr/>
          <p:nvPr/>
        </p:nvSpPr>
        <p:spPr>
          <a:xfrm>
            <a:off x="4631486" y="4259362"/>
            <a:ext cx="338554" cy="461665"/>
          </a:xfrm>
          <a:prstGeom prst="rect">
            <a:avLst/>
          </a:prstGeom>
        </p:spPr>
        <p:txBody>
          <a:bodyPr wrap="none">
            <a:spAutoFit/>
          </a:bodyPr>
          <a:lstStyle/>
          <a:p>
            <a:pPr>
              <a:spcBef>
                <a:spcPct val="50000"/>
              </a:spcBef>
            </a:pP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1</a:t>
            </a:r>
          </a:p>
        </p:txBody>
      </p:sp>
      <p:sp>
        <p:nvSpPr>
          <p:cNvPr id="17" name="矩形 16"/>
          <p:cNvSpPr/>
          <p:nvPr/>
        </p:nvSpPr>
        <p:spPr>
          <a:xfrm>
            <a:off x="7768384" y="4259362"/>
            <a:ext cx="804115" cy="461665"/>
          </a:xfrm>
          <a:prstGeom prst="rect">
            <a:avLst/>
          </a:prstGeom>
        </p:spPr>
        <p:txBody>
          <a:bodyPr wrap="square">
            <a:spAutoFit/>
          </a:bodyPr>
          <a:lstStyle/>
          <a:p>
            <a:pPr>
              <a:spcBef>
                <a:spcPct val="50000"/>
              </a:spcBef>
            </a:pPr>
            <a:r>
              <a:rPr lang="zh-CN" alt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导通</a:t>
            </a:r>
            <a:endPar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8" name="矩形 17"/>
          <p:cNvSpPr/>
          <p:nvPr/>
        </p:nvSpPr>
        <p:spPr>
          <a:xfrm>
            <a:off x="7768384" y="3365807"/>
            <a:ext cx="804115" cy="461665"/>
          </a:xfrm>
          <a:prstGeom prst="rect">
            <a:avLst/>
          </a:prstGeom>
        </p:spPr>
        <p:txBody>
          <a:bodyPr wrap="square">
            <a:spAutoFit/>
          </a:bodyPr>
          <a:lstStyle/>
          <a:p>
            <a:pPr>
              <a:spcBef>
                <a:spcPct val="50000"/>
              </a:spcBef>
            </a:pPr>
            <a:r>
              <a:rPr lang="zh-CN" alt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导通</a:t>
            </a:r>
            <a:endPar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9" name="矩形 18"/>
          <p:cNvSpPr/>
          <p:nvPr/>
        </p:nvSpPr>
        <p:spPr>
          <a:xfrm>
            <a:off x="4398705" y="1947217"/>
            <a:ext cx="804115" cy="461665"/>
          </a:xfrm>
          <a:prstGeom prst="rect">
            <a:avLst/>
          </a:prstGeom>
        </p:spPr>
        <p:txBody>
          <a:bodyPr wrap="square">
            <a:spAutoFit/>
          </a:bodyPr>
          <a:lstStyle/>
          <a:p>
            <a:pPr>
              <a:spcBef>
                <a:spcPct val="50000"/>
              </a:spcBef>
            </a:pPr>
            <a:r>
              <a:rPr lang="zh-CN" alt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截止</a:t>
            </a:r>
            <a:endPar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0" name="矩形 19"/>
          <p:cNvSpPr/>
          <p:nvPr/>
        </p:nvSpPr>
        <p:spPr>
          <a:xfrm>
            <a:off x="7552484" y="1782862"/>
            <a:ext cx="804115" cy="461665"/>
          </a:xfrm>
          <a:prstGeom prst="rect">
            <a:avLst/>
          </a:prstGeom>
        </p:spPr>
        <p:txBody>
          <a:bodyPr wrap="square">
            <a:spAutoFit/>
          </a:bodyPr>
          <a:lstStyle/>
          <a:p>
            <a:pPr>
              <a:spcBef>
                <a:spcPct val="50000"/>
              </a:spcBef>
            </a:pPr>
            <a:r>
              <a:rPr lang="zh-CN" alt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截止</a:t>
            </a:r>
            <a:endPar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1" name="矩形 20"/>
          <p:cNvSpPr/>
          <p:nvPr/>
        </p:nvSpPr>
        <p:spPr>
          <a:xfrm>
            <a:off x="8465929" y="2483009"/>
            <a:ext cx="338554" cy="461665"/>
          </a:xfrm>
          <a:prstGeom prst="rect">
            <a:avLst/>
          </a:prstGeom>
        </p:spPr>
        <p:txBody>
          <a:bodyPr wrap="none">
            <a:spAutoFit/>
          </a:bodyPr>
          <a:lstStyle/>
          <a:p>
            <a:pPr>
              <a:spcBef>
                <a:spcPct val="50000"/>
              </a:spcBef>
            </a:pP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1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amond(in)">
                                      <p:cBhvr>
                                        <p:cTn id="12" dur="20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272"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0" fill="hold"/>
                                        <p:tgtEl>
                                          <p:spTgt spid="10"/>
                                        </p:tgtEl>
                                        <p:attrNameLst>
                                          <p:attrName>ppt_w</p:attrName>
                                        </p:attrNameLst>
                                      </p:cBhvr>
                                      <p:tavLst>
                                        <p:tav tm="0">
                                          <p:val>
                                            <p:strVal val="2/3*#ppt_w"/>
                                          </p:val>
                                        </p:tav>
                                        <p:tav tm="100000">
                                          <p:val>
                                            <p:strVal val="#ppt_w"/>
                                          </p:val>
                                        </p:tav>
                                      </p:tavLst>
                                    </p:anim>
                                    <p:anim calcmode="lin" valueType="num">
                                      <p:cBhvr>
                                        <p:cTn id="18" dur="1000" fill="hold"/>
                                        <p:tgtEl>
                                          <p:spTgt spid="10"/>
                                        </p:tgtEl>
                                        <p:attrNameLst>
                                          <p:attrName>ppt_h</p:attrName>
                                        </p:attrNameLst>
                                      </p:cBhvr>
                                      <p:tavLst>
                                        <p:tav tm="0">
                                          <p:val>
                                            <p:strVal val="2/3*#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dissolve">
                                      <p:cBhvr>
                                        <p:cTn id="23" dur="10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utoUpdateAnimBg="0"/>
      <p:bldP spid="14" grpId="0"/>
      <p:bldP spid="16" grpId="0"/>
      <p:bldP spid="17" grpId="0"/>
      <p:bldP spid="18" grpId="0"/>
      <p:bldP spid="19" grpId="0"/>
      <p:bldP spid="20" grpId="0"/>
      <p:bldP spid="2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
          <p:cNvSpPr txBox="1">
            <a:spLocks noChangeArrowheads="1"/>
          </p:cNvSpPr>
          <p:nvPr/>
        </p:nvSpPr>
        <p:spPr bwMode="auto">
          <a:xfrm>
            <a:off x="233734" y="1450278"/>
            <a:ext cx="4321175" cy="95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a:t>
            </a:r>
            <a:r>
              <a:rPr kumimoji="1"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a:t>
            </a:r>
            <a:r>
              <a:rPr kumimoji="1"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3</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为串联的</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PMOS</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a:t>
            </a:r>
            <a:r>
              <a:rPr kumimoji="1"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a:t>
            </a:r>
            <a:r>
              <a:rPr kumimoji="1"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4</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为并联的</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NMOS</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endPar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0" name="Rectangle 5"/>
          <p:cNvSpPr txBox="1">
            <a:spLocks noChangeArrowheads="1"/>
          </p:cNvSpPr>
          <p:nvPr/>
        </p:nvSpPr>
        <p:spPr bwMode="auto">
          <a:xfrm>
            <a:off x="228601" y="874015"/>
            <a:ext cx="4114800"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algn="ctr"/>
            <a:r>
              <a:rPr lang="en-US" altLang="zh-CN" sz="28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 CMOS</a:t>
            </a:r>
            <a:r>
              <a:rPr lang="zh-CN" altLang="en-US" sz="28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或非门</a:t>
            </a:r>
            <a:r>
              <a:rPr kumimoji="1" lang="en-US" altLang="zh-CN" sz="28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(N</a:t>
            </a:r>
            <a:r>
              <a:rPr kumimoji="1" lang="zh-CN" altLang="en-US" sz="28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并</a:t>
            </a:r>
            <a:r>
              <a:rPr kumimoji="1" lang="en-US" altLang="zh-CN" sz="28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P</a:t>
            </a:r>
            <a:r>
              <a:rPr kumimoji="1" lang="zh-CN" altLang="en-US" sz="28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串</a:t>
            </a:r>
            <a:r>
              <a:rPr kumimoji="1" lang="en-US" altLang="zh-CN" sz="28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endParaRPr kumimoji="1" lang="zh-CN" altLang="en-US" sz="28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 name="Text Box 6"/>
          <p:cNvSpPr txBox="1">
            <a:spLocks noChangeArrowheads="1"/>
          </p:cNvSpPr>
          <p:nvPr/>
        </p:nvSpPr>
        <p:spPr bwMode="auto">
          <a:xfrm>
            <a:off x="194047" y="2544065"/>
            <a:ext cx="46482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B</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有一个为“</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时，</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a:t>
            </a:r>
            <a:r>
              <a:rPr kumimoji="1"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a:t>
            </a:r>
            <a:r>
              <a:rPr kumimoji="1"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4</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至少有一个导通， </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a:t>
            </a:r>
            <a:r>
              <a:rPr kumimoji="1"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a:t>
            </a:r>
            <a:r>
              <a:rPr kumimoji="1"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3</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至少有一个截止，故输出为低电平，</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Y</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a:t>
            </a:r>
            <a:endParaRPr kumimoji="1"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14" name="Group 12"/>
          <p:cNvGrpSpPr/>
          <p:nvPr/>
        </p:nvGrpSpPr>
        <p:grpSpPr bwMode="auto">
          <a:xfrm>
            <a:off x="4923210" y="1135151"/>
            <a:ext cx="4029075" cy="4840287"/>
            <a:chOff x="3107" y="527"/>
            <a:chExt cx="2538" cy="3049"/>
          </a:xfrm>
        </p:grpSpPr>
        <p:pic>
          <p:nvPicPr>
            <p:cNvPr id="68617" name="Picture 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12" y="527"/>
              <a:ext cx="2533" cy="2631"/>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6" name="Rectangle 11"/>
            <p:cNvSpPr>
              <a:spLocks noChangeArrowheads="1"/>
            </p:cNvSpPr>
            <p:nvPr/>
          </p:nvSpPr>
          <p:spPr bwMode="auto">
            <a:xfrm>
              <a:off x="3107" y="3249"/>
              <a:ext cx="230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1" lang="zh-CN" altLang="en-US" sz="2800" dirty="0">
                  <a:solidFill>
                    <a:srgbClr val="FFFFFF"/>
                  </a:solidFill>
                  <a:latin typeface="楷体" panose="02010609060101010101" pitchFamily="49" charset="-122"/>
                  <a:ea typeface="楷体" panose="02010609060101010101" pitchFamily="49" charset="-122"/>
                </a:rPr>
                <a:t>图</a:t>
              </a:r>
              <a:r>
                <a:rPr kumimoji="1" lang="en-US" altLang="zh-CN" sz="2800" dirty="0">
                  <a:solidFill>
                    <a:srgbClr val="FFFFFF"/>
                  </a:solidFill>
                  <a:latin typeface="楷体" panose="02010609060101010101" pitchFamily="49" charset="-122"/>
                  <a:ea typeface="楷体" panose="02010609060101010101" pitchFamily="49" charset="-122"/>
                </a:rPr>
                <a:t>3.3.22 CMOS</a:t>
              </a:r>
              <a:r>
                <a:rPr kumimoji="1" lang="zh-CN" altLang="en-US" sz="2800" dirty="0">
                  <a:solidFill>
                    <a:srgbClr val="FFFFFF"/>
                  </a:solidFill>
                  <a:latin typeface="楷体" panose="02010609060101010101" pitchFamily="49" charset="-122"/>
                  <a:ea typeface="楷体" panose="02010609060101010101" pitchFamily="49" charset="-122"/>
                </a:rPr>
                <a:t>或非门</a:t>
              </a:r>
            </a:p>
          </p:txBody>
        </p:sp>
      </p:grpSp>
      <p:sp>
        <p:nvSpPr>
          <p:cNvPr id="17" name="Rectangle 12"/>
          <p:cNvSpPr>
            <a:spLocks noChangeArrowheads="1"/>
          </p:cNvSpPr>
          <p:nvPr/>
        </p:nvSpPr>
        <p:spPr bwMode="auto">
          <a:xfrm>
            <a:off x="3668617" y="88136"/>
            <a:ext cx="547538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3.3.5  </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其他类型的</a:t>
            </a:r>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 CMOS</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逻辑门</a:t>
            </a:r>
          </a:p>
        </p:txBody>
      </p:sp>
      <p:sp>
        <p:nvSpPr>
          <p:cNvPr id="15" name="矩形 14"/>
          <p:cNvSpPr/>
          <p:nvPr/>
        </p:nvSpPr>
        <p:spPr>
          <a:xfrm>
            <a:off x="5435599" y="1914872"/>
            <a:ext cx="338554" cy="461665"/>
          </a:xfrm>
          <a:prstGeom prst="rect">
            <a:avLst/>
          </a:prstGeom>
        </p:spPr>
        <p:txBody>
          <a:bodyPr wrap="none">
            <a:spAutoFit/>
          </a:bodyPr>
          <a:lstStyle/>
          <a:p>
            <a:pPr>
              <a:spcBef>
                <a:spcPct val="50000"/>
              </a:spcBef>
            </a:pP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1</a:t>
            </a:r>
          </a:p>
        </p:txBody>
      </p:sp>
      <p:sp>
        <p:nvSpPr>
          <p:cNvPr id="18" name="矩形 17"/>
          <p:cNvSpPr/>
          <p:nvPr/>
        </p:nvSpPr>
        <p:spPr>
          <a:xfrm>
            <a:off x="5435601" y="2788044"/>
            <a:ext cx="338554" cy="461665"/>
          </a:xfrm>
          <a:prstGeom prst="rect">
            <a:avLst/>
          </a:prstGeom>
        </p:spPr>
        <p:txBody>
          <a:bodyPr wrap="none">
            <a:spAutoFit/>
          </a:bodyPr>
          <a:lstStyle/>
          <a:p>
            <a:pPr>
              <a:spcBef>
                <a:spcPct val="50000"/>
              </a:spcBef>
            </a:pP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0</a:t>
            </a:r>
          </a:p>
        </p:txBody>
      </p:sp>
      <p:sp>
        <p:nvSpPr>
          <p:cNvPr id="19" name="矩形 18"/>
          <p:cNvSpPr/>
          <p:nvPr/>
        </p:nvSpPr>
        <p:spPr>
          <a:xfrm>
            <a:off x="5604878" y="4579922"/>
            <a:ext cx="804115" cy="461665"/>
          </a:xfrm>
          <a:prstGeom prst="rect">
            <a:avLst/>
          </a:prstGeom>
        </p:spPr>
        <p:txBody>
          <a:bodyPr wrap="square">
            <a:spAutoFit/>
          </a:bodyPr>
          <a:lstStyle/>
          <a:p>
            <a:pPr>
              <a:spcBef>
                <a:spcPct val="50000"/>
              </a:spcBef>
            </a:pPr>
            <a:r>
              <a:rPr lang="zh-CN" alt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导通</a:t>
            </a:r>
            <a:endPar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0" name="矩形 19"/>
          <p:cNvSpPr/>
          <p:nvPr/>
        </p:nvSpPr>
        <p:spPr>
          <a:xfrm>
            <a:off x="8170814" y="2508405"/>
            <a:ext cx="804115" cy="461665"/>
          </a:xfrm>
          <a:prstGeom prst="rect">
            <a:avLst/>
          </a:prstGeom>
        </p:spPr>
        <p:txBody>
          <a:bodyPr wrap="square">
            <a:spAutoFit/>
          </a:bodyPr>
          <a:lstStyle/>
          <a:p>
            <a:pPr>
              <a:spcBef>
                <a:spcPct val="50000"/>
              </a:spcBef>
            </a:pPr>
            <a:r>
              <a:rPr lang="zh-CN" alt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导通</a:t>
            </a:r>
            <a:endPar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1" name="矩形 20"/>
          <p:cNvSpPr/>
          <p:nvPr/>
        </p:nvSpPr>
        <p:spPr>
          <a:xfrm>
            <a:off x="7726311" y="4391024"/>
            <a:ext cx="804115" cy="461665"/>
          </a:xfrm>
          <a:prstGeom prst="rect">
            <a:avLst/>
          </a:prstGeom>
        </p:spPr>
        <p:txBody>
          <a:bodyPr wrap="square">
            <a:spAutoFit/>
          </a:bodyPr>
          <a:lstStyle/>
          <a:p>
            <a:pPr>
              <a:spcBef>
                <a:spcPct val="50000"/>
              </a:spcBef>
            </a:pPr>
            <a:r>
              <a:rPr lang="zh-CN" alt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截止</a:t>
            </a:r>
            <a:endPar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2" name="矩形 21"/>
          <p:cNvSpPr/>
          <p:nvPr/>
        </p:nvSpPr>
        <p:spPr>
          <a:xfrm>
            <a:off x="8170814" y="1626978"/>
            <a:ext cx="804115" cy="461665"/>
          </a:xfrm>
          <a:prstGeom prst="rect">
            <a:avLst/>
          </a:prstGeom>
        </p:spPr>
        <p:txBody>
          <a:bodyPr wrap="square">
            <a:spAutoFit/>
          </a:bodyPr>
          <a:lstStyle/>
          <a:p>
            <a:pPr>
              <a:spcBef>
                <a:spcPct val="50000"/>
              </a:spcBef>
            </a:pPr>
            <a:r>
              <a:rPr lang="zh-CN" alt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截止</a:t>
            </a:r>
            <a:endPar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8" name="矩形 27"/>
          <p:cNvSpPr/>
          <p:nvPr/>
        </p:nvSpPr>
        <p:spPr>
          <a:xfrm>
            <a:off x="8530426" y="3689744"/>
            <a:ext cx="338554" cy="461665"/>
          </a:xfrm>
          <a:prstGeom prst="rect">
            <a:avLst/>
          </a:prstGeom>
        </p:spPr>
        <p:txBody>
          <a:bodyPr wrap="none">
            <a:spAutoFit/>
          </a:bodyPr>
          <a:lstStyle/>
          <a:p>
            <a:pPr>
              <a:spcBef>
                <a:spcPct val="50000"/>
              </a:spcBef>
            </a:pP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ox(i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10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10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utoUpdateAnimBg="0"/>
      <p:bldP spid="11" grpId="0" autoUpdateAnimBg="0"/>
      <p:bldP spid="15" grpId="0"/>
      <p:bldP spid="18" grpId="0"/>
      <p:bldP spid="19" grpId="0"/>
      <p:bldP spid="20" grpId="0"/>
      <p:bldP spid="21" grpId="0"/>
      <p:bldP spid="22" grpId="0"/>
      <p:bldP spid="2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
          <p:cNvSpPr txBox="1">
            <a:spLocks noChangeArrowheads="1"/>
          </p:cNvSpPr>
          <p:nvPr/>
        </p:nvSpPr>
        <p:spPr bwMode="auto">
          <a:xfrm>
            <a:off x="233734" y="1450278"/>
            <a:ext cx="4321175" cy="95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a:t>
            </a:r>
            <a:r>
              <a:rPr kumimoji="1"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a:t>
            </a:r>
            <a:r>
              <a:rPr kumimoji="1"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3</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为串联的</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PMOS</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a:t>
            </a:r>
            <a:r>
              <a:rPr kumimoji="1"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a:t>
            </a:r>
            <a:r>
              <a:rPr kumimoji="1"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4</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为并联的</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NMOS</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endPar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9" name="Object 4"/>
          <p:cNvGraphicFramePr>
            <a:graphicFrameLocks noChangeAspect="1"/>
          </p:cNvGraphicFramePr>
          <p:nvPr/>
        </p:nvGraphicFramePr>
        <p:xfrm>
          <a:off x="1135116" y="5862340"/>
          <a:ext cx="2305050" cy="604838"/>
        </p:xfrm>
        <a:graphic>
          <a:graphicData uri="http://schemas.openxmlformats.org/presentationml/2006/ole">
            <mc:AlternateContent xmlns:mc="http://schemas.openxmlformats.org/markup-compatibility/2006">
              <mc:Choice xmlns:v="urn:schemas-microsoft-com:vml" Requires="v">
                <p:oleObj spid="_x0000_s23608" name="公式" r:id="rId3" imgW="774065" imgH="203200" progId="Equation.3">
                  <p:embed/>
                </p:oleObj>
              </mc:Choice>
              <mc:Fallback>
                <p:oleObj name="公式" r:id="rId3" imgW="774065" imgH="203200" progId="Equation.3">
                  <p:embed/>
                  <p:pic>
                    <p:nvPicPr>
                      <p:cNvPr id="0" name="图片 236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5116" y="5862340"/>
                        <a:ext cx="2305050" cy="604838"/>
                      </a:xfrm>
                      <a:prstGeom prst="rect">
                        <a:avLst/>
                      </a:prstGeom>
                      <a:solidFill>
                        <a:srgbClr val="FFFFFF"/>
                      </a:solidFill>
                      <a:ln w="57150" cmpd="thickThin">
                        <a:solidFill>
                          <a:schemeClr val="bg1"/>
                        </a:solidFill>
                        <a:miter lim="800000"/>
                        <a:headEnd/>
                        <a:tailEnd/>
                      </a:ln>
                    </p:spPr>
                  </p:pic>
                </p:oleObj>
              </mc:Fallback>
            </mc:AlternateContent>
          </a:graphicData>
        </a:graphic>
      </p:graphicFrame>
      <p:sp>
        <p:nvSpPr>
          <p:cNvPr id="10" name="Rectangle 5"/>
          <p:cNvSpPr txBox="1">
            <a:spLocks noChangeArrowheads="1"/>
          </p:cNvSpPr>
          <p:nvPr/>
        </p:nvSpPr>
        <p:spPr bwMode="auto">
          <a:xfrm>
            <a:off x="228601" y="874015"/>
            <a:ext cx="4114800"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algn="ctr"/>
            <a:r>
              <a:rPr lang="en-US" altLang="zh-CN" sz="28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 CMOS</a:t>
            </a:r>
            <a:r>
              <a:rPr lang="zh-CN" altLang="en-US" sz="28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或非门</a:t>
            </a:r>
            <a:r>
              <a:rPr kumimoji="1" lang="en-US" altLang="zh-CN" sz="28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(N</a:t>
            </a:r>
            <a:r>
              <a:rPr kumimoji="1" lang="zh-CN" altLang="en-US" sz="28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并</a:t>
            </a:r>
            <a:r>
              <a:rPr kumimoji="1" lang="en-US" altLang="zh-CN" sz="28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P</a:t>
            </a:r>
            <a:r>
              <a:rPr kumimoji="1" lang="zh-CN" altLang="en-US" sz="28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串</a:t>
            </a:r>
            <a:r>
              <a:rPr kumimoji="1" lang="en-US" altLang="zh-CN" sz="28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endParaRPr kumimoji="1" lang="zh-CN" altLang="en-US" sz="28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 name="Text Box 6"/>
          <p:cNvSpPr txBox="1">
            <a:spLocks noChangeArrowheads="1"/>
          </p:cNvSpPr>
          <p:nvPr/>
        </p:nvSpPr>
        <p:spPr bwMode="auto">
          <a:xfrm>
            <a:off x="194047" y="2544065"/>
            <a:ext cx="46482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B</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有一个为“</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时，</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a:t>
            </a:r>
            <a:r>
              <a:rPr kumimoji="1"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a:t>
            </a:r>
            <a:r>
              <a:rPr kumimoji="1"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4</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至少有一个导通， </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a:t>
            </a:r>
            <a:r>
              <a:rPr kumimoji="1"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a:t>
            </a:r>
            <a:r>
              <a:rPr kumimoji="1"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3</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至少有一个截止，故输出为低电平，</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Y</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a:t>
            </a:r>
            <a:endParaRPr kumimoji="1"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2" name="Text Box 7"/>
          <p:cNvSpPr txBox="1">
            <a:spLocks noChangeArrowheads="1"/>
          </p:cNvSpPr>
          <p:nvPr/>
        </p:nvSpPr>
        <p:spPr bwMode="auto">
          <a:xfrm>
            <a:off x="162297" y="4380209"/>
            <a:ext cx="4679950"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B</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同时为“</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时，</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a:t>
            </a:r>
            <a:r>
              <a:rPr kumimoji="1"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a:t>
            </a:r>
            <a:r>
              <a:rPr kumimoji="1"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4</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同时截止， </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a:t>
            </a:r>
            <a:r>
              <a:rPr kumimoji="1"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a:t>
            </a:r>
            <a:r>
              <a:rPr kumimoji="1"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3</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同时导通故输出为高电平，</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Y</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a:t>
            </a:r>
            <a:endParaRPr kumimoji="1"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3" name="Text Box 8"/>
          <p:cNvSpPr txBox="1">
            <a:spLocks noChangeArrowheads="1"/>
          </p:cNvSpPr>
          <p:nvPr/>
        </p:nvSpPr>
        <p:spPr bwMode="auto">
          <a:xfrm>
            <a:off x="271516" y="5789315"/>
            <a:ext cx="11033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故：</a:t>
            </a:r>
          </a:p>
        </p:txBody>
      </p:sp>
      <p:grpSp>
        <p:nvGrpSpPr>
          <p:cNvPr id="14" name="Group 12"/>
          <p:cNvGrpSpPr/>
          <p:nvPr/>
        </p:nvGrpSpPr>
        <p:grpSpPr bwMode="auto">
          <a:xfrm>
            <a:off x="4923210" y="1135151"/>
            <a:ext cx="4029075" cy="4840287"/>
            <a:chOff x="3107" y="527"/>
            <a:chExt cx="2538" cy="3049"/>
          </a:xfrm>
        </p:grpSpPr>
        <p:pic>
          <p:nvPicPr>
            <p:cNvPr id="68617" name="Picture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12" y="527"/>
              <a:ext cx="2533" cy="2631"/>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6" name="Rectangle 11"/>
            <p:cNvSpPr>
              <a:spLocks noChangeArrowheads="1"/>
            </p:cNvSpPr>
            <p:nvPr/>
          </p:nvSpPr>
          <p:spPr bwMode="auto">
            <a:xfrm>
              <a:off x="3107" y="3249"/>
              <a:ext cx="230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1" lang="zh-CN" altLang="en-US" sz="2800" dirty="0">
                  <a:solidFill>
                    <a:srgbClr val="FFFFFF"/>
                  </a:solidFill>
                  <a:latin typeface="楷体" panose="02010609060101010101" pitchFamily="49" charset="-122"/>
                  <a:ea typeface="楷体" panose="02010609060101010101" pitchFamily="49" charset="-122"/>
                </a:rPr>
                <a:t>图</a:t>
              </a:r>
              <a:r>
                <a:rPr kumimoji="1" lang="en-US" altLang="zh-CN" sz="2800" dirty="0">
                  <a:solidFill>
                    <a:srgbClr val="FFFFFF"/>
                  </a:solidFill>
                  <a:latin typeface="楷体" panose="02010609060101010101" pitchFamily="49" charset="-122"/>
                  <a:ea typeface="楷体" panose="02010609060101010101" pitchFamily="49" charset="-122"/>
                </a:rPr>
                <a:t>3.3.22 CMOS</a:t>
              </a:r>
              <a:r>
                <a:rPr kumimoji="1" lang="zh-CN" altLang="en-US" sz="2800" dirty="0">
                  <a:solidFill>
                    <a:srgbClr val="FFFFFF"/>
                  </a:solidFill>
                  <a:latin typeface="楷体" panose="02010609060101010101" pitchFamily="49" charset="-122"/>
                  <a:ea typeface="楷体" panose="02010609060101010101" pitchFamily="49" charset="-122"/>
                </a:rPr>
                <a:t>或非门</a:t>
              </a:r>
            </a:p>
          </p:txBody>
        </p:sp>
      </p:grpSp>
      <p:sp>
        <p:nvSpPr>
          <p:cNvPr id="17" name="Rectangle 12"/>
          <p:cNvSpPr>
            <a:spLocks noChangeArrowheads="1"/>
          </p:cNvSpPr>
          <p:nvPr/>
        </p:nvSpPr>
        <p:spPr bwMode="auto">
          <a:xfrm>
            <a:off x="3668617" y="88136"/>
            <a:ext cx="547538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3.3.5  </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其他类型的</a:t>
            </a:r>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 CMOS</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逻辑门</a:t>
            </a:r>
          </a:p>
        </p:txBody>
      </p:sp>
      <p:sp>
        <p:nvSpPr>
          <p:cNvPr id="15" name="矩形 14"/>
          <p:cNvSpPr/>
          <p:nvPr/>
        </p:nvSpPr>
        <p:spPr>
          <a:xfrm>
            <a:off x="5435599" y="1914872"/>
            <a:ext cx="338554" cy="461665"/>
          </a:xfrm>
          <a:prstGeom prst="rect">
            <a:avLst/>
          </a:prstGeom>
        </p:spPr>
        <p:txBody>
          <a:bodyPr wrap="none">
            <a:spAutoFit/>
          </a:bodyPr>
          <a:lstStyle/>
          <a:p>
            <a:pPr>
              <a:spcBef>
                <a:spcPct val="50000"/>
              </a:spcBef>
            </a:pP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0</a:t>
            </a:r>
          </a:p>
        </p:txBody>
      </p:sp>
      <p:sp>
        <p:nvSpPr>
          <p:cNvPr id="18" name="矩形 17"/>
          <p:cNvSpPr/>
          <p:nvPr/>
        </p:nvSpPr>
        <p:spPr>
          <a:xfrm>
            <a:off x="5435601" y="2788044"/>
            <a:ext cx="338554" cy="461665"/>
          </a:xfrm>
          <a:prstGeom prst="rect">
            <a:avLst/>
          </a:prstGeom>
        </p:spPr>
        <p:txBody>
          <a:bodyPr wrap="none">
            <a:spAutoFit/>
          </a:bodyPr>
          <a:lstStyle/>
          <a:p>
            <a:pPr>
              <a:spcBef>
                <a:spcPct val="50000"/>
              </a:spcBef>
            </a:pP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0</a:t>
            </a:r>
          </a:p>
        </p:txBody>
      </p:sp>
      <p:sp>
        <p:nvSpPr>
          <p:cNvPr id="19" name="矩形 18"/>
          <p:cNvSpPr/>
          <p:nvPr/>
        </p:nvSpPr>
        <p:spPr>
          <a:xfrm>
            <a:off x="5604878" y="4579922"/>
            <a:ext cx="804115" cy="461665"/>
          </a:xfrm>
          <a:prstGeom prst="rect">
            <a:avLst/>
          </a:prstGeom>
        </p:spPr>
        <p:txBody>
          <a:bodyPr wrap="square">
            <a:spAutoFit/>
          </a:bodyPr>
          <a:lstStyle/>
          <a:p>
            <a:pPr>
              <a:spcBef>
                <a:spcPct val="50000"/>
              </a:spcBef>
            </a:pPr>
            <a:r>
              <a:rPr lang="zh-CN" alt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截止</a:t>
            </a:r>
            <a:endPar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0" name="矩形 19"/>
          <p:cNvSpPr/>
          <p:nvPr/>
        </p:nvSpPr>
        <p:spPr>
          <a:xfrm>
            <a:off x="8170814" y="2508405"/>
            <a:ext cx="804115" cy="461665"/>
          </a:xfrm>
          <a:prstGeom prst="rect">
            <a:avLst/>
          </a:prstGeom>
        </p:spPr>
        <p:txBody>
          <a:bodyPr wrap="square">
            <a:spAutoFit/>
          </a:bodyPr>
          <a:lstStyle/>
          <a:p>
            <a:pPr>
              <a:spcBef>
                <a:spcPct val="50000"/>
              </a:spcBef>
            </a:pPr>
            <a:r>
              <a:rPr lang="zh-CN" alt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导通</a:t>
            </a:r>
            <a:endPar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1" name="矩形 20"/>
          <p:cNvSpPr/>
          <p:nvPr/>
        </p:nvSpPr>
        <p:spPr>
          <a:xfrm>
            <a:off x="7726311" y="4391024"/>
            <a:ext cx="804115" cy="461665"/>
          </a:xfrm>
          <a:prstGeom prst="rect">
            <a:avLst/>
          </a:prstGeom>
        </p:spPr>
        <p:txBody>
          <a:bodyPr wrap="square">
            <a:spAutoFit/>
          </a:bodyPr>
          <a:lstStyle/>
          <a:p>
            <a:pPr>
              <a:spcBef>
                <a:spcPct val="50000"/>
              </a:spcBef>
            </a:pPr>
            <a:r>
              <a:rPr lang="zh-CN" alt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截止</a:t>
            </a:r>
            <a:endPar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2" name="矩形 21"/>
          <p:cNvSpPr/>
          <p:nvPr/>
        </p:nvSpPr>
        <p:spPr>
          <a:xfrm>
            <a:off x="8170814" y="1626978"/>
            <a:ext cx="804115" cy="461665"/>
          </a:xfrm>
          <a:prstGeom prst="rect">
            <a:avLst/>
          </a:prstGeom>
        </p:spPr>
        <p:txBody>
          <a:bodyPr wrap="square">
            <a:spAutoFit/>
          </a:bodyPr>
          <a:lstStyle/>
          <a:p>
            <a:pPr>
              <a:spcBef>
                <a:spcPct val="50000"/>
              </a:spcBef>
            </a:pPr>
            <a:r>
              <a:rPr lang="zh-CN" alt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导通</a:t>
            </a:r>
            <a:endPar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8" name="矩形 27"/>
          <p:cNvSpPr/>
          <p:nvPr/>
        </p:nvSpPr>
        <p:spPr>
          <a:xfrm>
            <a:off x="8530426" y="3689744"/>
            <a:ext cx="338554" cy="461665"/>
          </a:xfrm>
          <a:prstGeom prst="rect">
            <a:avLst/>
          </a:prstGeom>
        </p:spPr>
        <p:txBody>
          <a:bodyPr wrap="none">
            <a:spAutoFit/>
          </a:bodyPr>
          <a:lstStyle/>
          <a:p>
            <a:pPr>
              <a:spcBef>
                <a:spcPct val="50000"/>
              </a:spcBef>
            </a:pP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vertical)">
                                      <p:cBhvr>
                                        <p:cTn id="7" dur="1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p:cTn id="47" dur="1000" fill="hold"/>
                                        <p:tgtEl>
                                          <p:spTgt spid="13"/>
                                        </p:tgtEl>
                                        <p:attrNameLst>
                                          <p:attrName>ppt_w</p:attrName>
                                        </p:attrNameLst>
                                      </p:cBhvr>
                                      <p:tavLst>
                                        <p:tav tm="0">
                                          <p:val>
                                            <p:fltVal val="0"/>
                                          </p:val>
                                        </p:tav>
                                        <p:tav tm="100000">
                                          <p:val>
                                            <p:strVal val="#ppt_w"/>
                                          </p:val>
                                        </p:tav>
                                      </p:tavLst>
                                    </p:anim>
                                    <p:anim calcmode="lin" valueType="num">
                                      <p:cBhvr>
                                        <p:cTn id="48" dur="1000" fill="hold"/>
                                        <p:tgtEl>
                                          <p:spTgt spid="13"/>
                                        </p:tgtEl>
                                        <p:attrNameLst>
                                          <p:attrName>ppt_h</p:attrName>
                                        </p:attrNameLst>
                                      </p:cBhvr>
                                      <p:tavLst>
                                        <p:tav tm="0">
                                          <p:val>
                                            <p:fltVal val="0"/>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dissolve">
                                      <p:cBhvr>
                                        <p:cTn id="53"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utoUpdateAnimBg="0"/>
      <p:bldP spid="13" grpId="0" autoUpdateAnimBg="0"/>
      <p:bldP spid="15" grpId="0"/>
      <p:bldP spid="18" grpId="0"/>
      <p:bldP spid="19" grpId="0"/>
      <p:bldP spid="20" grpId="0"/>
      <p:bldP spid="21" grpId="0"/>
      <p:bldP spid="22" grpId="0"/>
      <p:bldP spid="2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0" y="851450"/>
            <a:ext cx="4826000" cy="706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3.</a:t>
            </a:r>
            <a:r>
              <a:rPr lang="zh-CN" altLang="en-US" sz="28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带缓冲级的</a:t>
            </a:r>
            <a:r>
              <a:rPr lang="en-US" altLang="zh-CN" sz="28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CMOS</a:t>
            </a:r>
            <a:r>
              <a:rPr lang="zh-CN" altLang="en-US" sz="28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门电路</a:t>
            </a:r>
          </a:p>
        </p:txBody>
      </p:sp>
      <p:pic>
        <p:nvPicPr>
          <p:cNvPr id="3"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l="3168"/>
          <a:stretch>
            <a:fillRect/>
          </a:stretch>
        </p:blipFill>
        <p:spPr bwMode="auto">
          <a:xfrm>
            <a:off x="4932364" y="1067350"/>
            <a:ext cx="3485244" cy="3136568"/>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4" name="Text Box 9"/>
          <p:cNvSpPr txBox="1">
            <a:spLocks noChangeArrowheads="1"/>
          </p:cNvSpPr>
          <p:nvPr/>
        </p:nvSpPr>
        <p:spPr bwMode="auto">
          <a:xfrm>
            <a:off x="323850" y="1572175"/>
            <a:ext cx="4103688"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b="1" dirty="0">
                <a:solidFill>
                  <a:srgbClr val="000000"/>
                </a:solidFill>
                <a:latin typeface="楷体" panose="02010609060101010101" pitchFamily="49" charset="-122"/>
                <a:ea typeface="楷体" panose="02010609060101010101" pitchFamily="49" charset="-122"/>
              </a:rPr>
              <a:t>上面电路存在的问题</a:t>
            </a:r>
            <a:r>
              <a:rPr lang="zh-CN" altLang="en-US" sz="2800" dirty="0">
                <a:solidFill>
                  <a:srgbClr val="000000"/>
                </a:solidFill>
                <a:latin typeface="楷体" panose="02010609060101010101" pitchFamily="49" charset="-122"/>
                <a:ea typeface="楷体" panose="02010609060101010101" pitchFamily="49" charset="-122"/>
              </a:rPr>
              <a:t>：（以与非门为例）</a:t>
            </a:r>
          </a:p>
        </p:txBody>
      </p:sp>
      <p:sp>
        <p:nvSpPr>
          <p:cNvPr id="5" name="Text Box 10"/>
          <p:cNvSpPr txBox="1">
            <a:spLocks noChangeArrowheads="1"/>
          </p:cNvSpPr>
          <p:nvPr/>
        </p:nvSpPr>
        <p:spPr bwMode="auto">
          <a:xfrm>
            <a:off x="323850" y="2580237"/>
            <a:ext cx="439261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①</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输出电阻</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R</a:t>
            </a:r>
            <a:r>
              <a:rPr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O</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受输入状态的影响；</a:t>
            </a:r>
          </a:p>
        </p:txBody>
      </p:sp>
      <p:graphicFrame>
        <p:nvGraphicFramePr>
          <p:cNvPr id="6" name="Object 11"/>
          <p:cNvGraphicFramePr>
            <a:graphicFrameLocks noChangeAspect="1"/>
          </p:cNvGraphicFramePr>
          <p:nvPr/>
        </p:nvGraphicFramePr>
        <p:xfrm>
          <a:off x="506730" y="4371558"/>
          <a:ext cx="5834062" cy="2422525"/>
        </p:xfrm>
        <a:graphic>
          <a:graphicData uri="http://schemas.openxmlformats.org/presentationml/2006/ole">
            <mc:AlternateContent xmlns:mc="http://schemas.openxmlformats.org/markup-compatibility/2006">
              <mc:Choice xmlns:v="urn:schemas-microsoft-com:vml" Requires="v">
                <p:oleObj spid="_x0000_s24632" name="公式" r:id="rId5" imgW="2527300" imgH="1117600" progId="Equation.3">
                  <p:embed/>
                </p:oleObj>
              </mc:Choice>
              <mc:Fallback>
                <p:oleObj name="公式" r:id="rId5" imgW="2527300" imgH="1117600"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730" y="4371558"/>
                        <a:ext cx="5834062" cy="2422525"/>
                      </a:xfrm>
                      <a:prstGeom prst="rect">
                        <a:avLst/>
                      </a:prstGeom>
                      <a:solidFill>
                        <a:srgbClr val="FFFFFF"/>
                      </a:solidFill>
                      <a:ln w="57150" cap="sq" cmpd="thickThin">
                        <a:solidFill>
                          <a:srgbClr val="FF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12"/>
          <p:cNvSpPr>
            <a:spLocks noChangeArrowheads="1"/>
          </p:cNvSpPr>
          <p:nvPr/>
        </p:nvSpPr>
        <p:spPr bwMode="auto">
          <a:xfrm>
            <a:off x="3668617" y="88136"/>
            <a:ext cx="547538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3.3.5  </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其他类型的</a:t>
            </a:r>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 CMOS</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逻辑门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ox(in)">
                                      <p:cBhvr>
                                        <p:cTn id="12" dur="1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10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amond(in)">
                                      <p:cBhvr>
                                        <p:cTn id="22" dur="20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标题 249857"/>
          <p:cNvSpPr>
            <a:spLocks noGrp="1" noChangeArrowheads="1"/>
          </p:cNvSpPr>
          <p:nvPr>
            <p:ph type="title"/>
          </p:nvPr>
        </p:nvSpPr>
        <p:spPr bwMode="auto">
          <a:xfrm>
            <a:off x="347663" y="887358"/>
            <a:ext cx="3262313" cy="758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algn="l"/>
            <a:r>
              <a:rPr lang="en-US" altLang="zh-CN" sz="2800" b="1" dirty="0">
                <a:latin typeface="楷体" panose="02010609060101010101" pitchFamily="49" charset="-122"/>
                <a:ea typeface="楷体" panose="02010609060101010101" pitchFamily="49" charset="-122"/>
              </a:rPr>
              <a:t>3.</a:t>
            </a:r>
            <a:r>
              <a:rPr lang="zh-CN" altLang="en-US" sz="2800" b="1" dirty="0">
                <a:latin typeface="楷体" panose="02010609060101010101" pitchFamily="49" charset="-122"/>
                <a:ea typeface="楷体" panose="02010609060101010101" pitchFamily="49" charset="-122"/>
              </a:rPr>
              <a:t>高低电平的实现</a:t>
            </a:r>
          </a:p>
        </p:txBody>
      </p:sp>
      <p:sp>
        <p:nvSpPr>
          <p:cNvPr id="249861" name="文本框 249860"/>
          <p:cNvSpPr txBox="1">
            <a:spLocks noChangeArrowheads="1"/>
          </p:cNvSpPr>
          <p:nvPr/>
        </p:nvSpPr>
        <p:spPr bwMode="auto">
          <a:xfrm>
            <a:off x="203730" y="1595548"/>
            <a:ext cx="4846733" cy="224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在数字电路中，输入输出其高低电平用“</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0”</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表示。其高低电平是通过</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开关电路</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来实现的，即二极管或三极管组成的电路。</a:t>
            </a:r>
          </a:p>
        </p:txBody>
      </p:sp>
      <p:grpSp>
        <p:nvGrpSpPr>
          <p:cNvPr id="249862" name="组合 249861"/>
          <p:cNvGrpSpPr/>
          <p:nvPr/>
        </p:nvGrpSpPr>
        <p:grpSpPr bwMode="auto">
          <a:xfrm>
            <a:off x="5147508" y="872921"/>
            <a:ext cx="3808427" cy="3677171"/>
            <a:chOff x="3120" y="1752"/>
            <a:chExt cx="2722" cy="2502"/>
          </a:xfrm>
        </p:grpSpPr>
        <p:pic>
          <p:nvPicPr>
            <p:cNvPr id="7175" name="图片 249862" descr="3-1-1"/>
            <p:cNvPicPr>
              <a:picLocks noChangeAspect="1" noChangeArrowheads="1"/>
            </p:cNvPicPr>
            <p:nvPr/>
          </p:nvPicPr>
          <p:blipFill>
            <a:blip r:embed="rId3" cstate="print">
              <a:extLst>
                <a:ext uri="{28A0092B-C50C-407E-A947-70E740481C1C}">
                  <a14:useLocalDpi xmlns:a14="http://schemas.microsoft.com/office/drawing/2010/main" val="0"/>
                </a:ext>
              </a:extLst>
            </a:blip>
            <a:srcRect t="3934" b="3891"/>
            <a:stretch>
              <a:fillRect/>
            </a:stretch>
          </p:blipFill>
          <p:spPr bwMode="auto">
            <a:xfrm>
              <a:off x="3288" y="1752"/>
              <a:ext cx="2173" cy="2132"/>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7176" name="文本框 249863"/>
            <p:cNvSpPr txBox="1">
              <a:spLocks noChangeArrowheads="1"/>
            </p:cNvSpPr>
            <p:nvPr/>
          </p:nvSpPr>
          <p:spPr bwMode="auto">
            <a:xfrm>
              <a:off x="3120" y="3940"/>
              <a:ext cx="272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400" b="1" dirty="0">
                  <a:latin typeface="楷体" panose="02010609060101010101" pitchFamily="49" charset="-122"/>
                  <a:ea typeface="楷体" panose="02010609060101010101" pitchFamily="49" charset="-122"/>
                </a:rPr>
                <a:t> </a:t>
              </a:r>
              <a:r>
                <a:rPr lang="zh-CN" altLang="en-US" sz="2400" b="1" dirty="0">
                  <a:latin typeface="楷体" panose="02010609060101010101" pitchFamily="49" charset="-122"/>
                  <a:ea typeface="楷体" panose="02010609060101010101" pitchFamily="49" charset="-122"/>
                </a:rPr>
                <a:t>高低电平实现原理电路</a:t>
              </a:r>
            </a:p>
          </p:txBody>
        </p:sp>
      </p:grpSp>
      <p:sp>
        <p:nvSpPr>
          <p:cNvPr id="249867" name="文本框 249866"/>
          <p:cNvSpPr txBox="1">
            <a:spLocks noChangeArrowheads="1"/>
          </p:cNvSpPr>
          <p:nvPr/>
        </p:nvSpPr>
        <p:spPr bwMode="auto">
          <a:xfrm>
            <a:off x="347663" y="4191573"/>
            <a:ext cx="23050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800" b="1" dirty="0">
                <a:latin typeface="楷体" panose="02010609060101010101" pitchFamily="49" charset="-122"/>
                <a:ea typeface="楷体" panose="02010609060101010101" pitchFamily="49" charset="-122"/>
              </a:rPr>
              <a:t>电路原理：</a:t>
            </a:r>
          </a:p>
        </p:txBody>
      </p:sp>
      <p:sp>
        <p:nvSpPr>
          <p:cNvPr id="249868" name="文本框 249867"/>
          <p:cNvSpPr txBox="1">
            <a:spLocks noChangeArrowheads="1"/>
          </p:cNvSpPr>
          <p:nvPr/>
        </p:nvSpPr>
        <p:spPr bwMode="auto">
          <a:xfrm>
            <a:off x="347663" y="4798835"/>
            <a:ext cx="8307239" cy="181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algn="just" eaLnBrk="1" hangingPunct="1">
              <a:buFont typeface="Arial" panose="020B0604020202020204" pitchFamily="34" charset="0"/>
              <a:buNone/>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开关</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S</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断开时，输出电压</a:t>
            </a:r>
            <a:r>
              <a:rPr lang="en-US" altLang="zh-CN" sz="2800" i="1" dirty="0" err="1">
                <a:latin typeface="Times New Roman" panose="02020603050405020304" pitchFamily="18" charset="0"/>
                <a:ea typeface="楷体" panose="02010609060101010101" pitchFamily="49" charset="-122"/>
                <a:cs typeface="Times New Roman" panose="02020603050405020304" pitchFamily="18" charset="0"/>
              </a:rPr>
              <a:t>v</a:t>
            </a:r>
            <a:r>
              <a:rPr lang="en-US" altLang="zh-CN" sz="2800" baseline="-25000" dirty="0" err="1">
                <a:latin typeface="Times New Roman" panose="02020603050405020304" pitchFamily="18" charset="0"/>
                <a:ea typeface="楷体" panose="02010609060101010101" pitchFamily="49" charset="-122"/>
                <a:cs typeface="Times New Roman" panose="02020603050405020304" pitchFamily="18" charset="0"/>
              </a:rPr>
              <a:t>o</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i="1" dirty="0" err="1">
                <a:latin typeface="Times New Roman" panose="02020603050405020304" pitchFamily="18" charset="0"/>
                <a:ea typeface="楷体" panose="02010609060101010101" pitchFamily="49" charset="-122"/>
                <a:cs typeface="Times New Roman" panose="02020603050405020304" pitchFamily="18" charset="0"/>
              </a:rPr>
              <a:t>V</a:t>
            </a:r>
            <a:r>
              <a:rPr lang="en-US" altLang="zh-CN" sz="2800" baseline="-25000" dirty="0" err="1">
                <a:latin typeface="Times New Roman" panose="02020603050405020304" pitchFamily="18" charset="0"/>
                <a:ea typeface="楷体" panose="02010609060101010101" pitchFamily="49" charset="-122"/>
                <a:cs typeface="Times New Roman" panose="02020603050405020304" pitchFamily="18" charset="0"/>
              </a:rPr>
              <a:t>cc</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，为高电平“</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；开关</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S</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闭合时，输出电压</a:t>
            </a:r>
            <a:r>
              <a:rPr lang="en-US" altLang="zh-CN" sz="2800" i="1" dirty="0" err="1">
                <a:latin typeface="Times New Roman" panose="02020603050405020304" pitchFamily="18" charset="0"/>
                <a:ea typeface="楷体" panose="02010609060101010101" pitchFamily="49" charset="-122"/>
                <a:cs typeface="Times New Roman" panose="02020603050405020304" pitchFamily="18" charset="0"/>
              </a:rPr>
              <a:t>v</a:t>
            </a:r>
            <a:r>
              <a:rPr lang="en-US" altLang="zh-CN" sz="2800" baseline="-25000" dirty="0" err="1">
                <a:latin typeface="Times New Roman" panose="02020603050405020304" pitchFamily="18" charset="0"/>
                <a:ea typeface="楷体" panose="02010609060101010101" pitchFamily="49" charset="-122"/>
                <a:cs typeface="Times New Roman" panose="02020603050405020304" pitchFamily="18" charset="0"/>
              </a:rPr>
              <a:t>o</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0</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，为低电平“</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0”</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；若开关由三极管构成，则控制三极管工作在截止和饱和状态，就相当开关</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S</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的断开和闭合。</a:t>
            </a:r>
          </a:p>
        </p:txBody>
      </p:sp>
      <p:sp>
        <p:nvSpPr>
          <p:cNvPr id="9" name="矩形 8"/>
          <p:cNvSpPr/>
          <p:nvPr/>
        </p:nvSpPr>
        <p:spPr>
          <a:xfrm>
            <a:off x="7114900" y="1058460"/>
            <a:ext cx="2029100" cy="646331"/>
          </a:xfrm>
          <a:prstGeom prst="rect">
            <a:avLst/>
          </a:prstGeom>
          <a:solidFill>
            <a:schemeClr val="bg1"/>
          </a:solidFill>
          <a:ln>
            <a:solidFill>
              <a:schemeClr val="accent5">
                <a:lumMod val="60000"/>
                <a:lumOff val="40000"/>
              </a:schemeClr>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zh-CN" altLang="en-US" b="1" dirty="0">
                <a:solidFill>
                  <a:schemeClr val="accent5">
                    <a:lumMod val="75000"/>
                  </a:schemeClr>
                </a:solidFill>
                <a:latin typeface="Times New Roman" panose="02020603050405020304" pitchFamily="18" charset="0"/>
                <a:ea typeface="楷体" panose="02010609060101010101" pitchFamily="49" charset="-122"/>
                <a:cs typeface="Times New Roman" panose="02020603050405020304" pitchFamily="18" charset="0"/>
              </a:rPr>
              <a:t>半导体二极管，三极管等</a:t>
            </a:r>
            <a:endParaRPr lang="x-none" b="1" dirty="0">
              <a:solidFill>
                <a:schemeClr val="accent5">
                  <a:lumMod val="75000"/>
                </a:schemeClr>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11" name="矩形 10"/>
          <p:cNvSpPr/>
          <p:nvPr/>
        </p:nvSpPr>
        <p:spPr>
          <a:xfrm>
            <a:off x="5422608" y="2420285"/>
            <a:ext cx="443191" cy="1205503"/>
          </a:xfrm>
          <a:prstGeom prst="rect">
            <a:avLst/>
          </a:prstGeom>
          <a:solidFill>
            <a:schemeClr val="accent1">
              <a:lumMod val="60000"/>
              <a:lumOff val="40000"/>
              <a:alpha val="19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x-none"/>
          </a:p>
        </p:txBody>
      </p:sp>
      <p:sp>
        <p:nvSpPr>
          <p:cNvPr id="12" name="矩形 11"/>
          <p:cNvSpPr/>
          <p:nvPr/>
        </p:nvSpPr>
        <p:spPr>
          <a:xfrm>
            <a:off x="6428352" y="2583318"/>
            <a:ext cx="763366" cy="870145"/>
          </a:xfrm>
          <a:prstGeom prst="rect">
            <a:avLst/>
          </a:prstGeom>
          <a:solidFill>
            <a:schemeClr val="accent1">
              <a:lumMod val="60000"/>
              <a:lumOff val="40000"/>
              <a:alpha val="19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x-none"/>
          </a:p>
        </p:txBody>
      </p:sp>
      <p:cxnSp>
        <p:nvCxnSpPr>
          <p:cNvPr id="10" name="直接箭头连接符 9"/>
          <p:cNvCxnSpPr/>
          <p:nvPr/>
        </p:nvCxnSpPr>
        <p:spPr>
          <a:xfrm flipV="1">
            <a:off x="7125875" y="1712506"/>
            <a:ext cx="458951" cy="870812"/>
          </a:xfrm>
          <a:prstGeom prst="straightConnector1">
            <a:avLst/>
          </a:prstGeom>
          <a:ln w="3810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49858"/>
                                        </p:tgtEl>
                                        <p:attrNameLst>
                                          <p:attrName>style.visibility</p:attrName>
                                        </p:attrNameLst>
                                      </p:cBhvr>
                                      <p:to>
                                        <p:strVal val="visible"/>
                                      </p:to>
                                    </p:set>
                                    <p:animEffect transition="in" filter="box(in)">
                                      <p:cBhvr>
                                        <p:cTn id="7" dur="500"/>
                                        <p:tgtEl>
                                          <p:spTgt spid="24985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249861"/>
                                        </p:tgtEl>
                                        <p:attrNameLst>
                                          <p:attrName>style.visibility</p:attrName>
                                        </p:attrNameLst>
                                      </p:cBhvr>
                                      <p:to>
                                        <p:strVal val="visible"/>
                                      </p:to>
                                    </p:set>
                                    <p:animEffect transition="in" filter="barn(outVertical)">
                                      <p:cBhvr>
                                        <p:cTn id="12" dur="500"/>
                                        <p:tgtEl>
                                          <p:spTgt spid="24986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49862"/>
                                        </p:tgtEl>
                                        <p:attrNameLst>
                                          <p:attrName>style.visibility</p:attrName>
                                        </p:attrNameLst>
                                      </p:cBhvr>
                                      <p:to>
                                        <p:strVal val="visible"/>
                                      </p:to>
                                    </p:set>
                                    <p:animEffect transition="in" filter="dissolve">
                                      <p:cBhvr>
                                        <p:cTn id="17" dur="500"/>
                                        <p:tgtEl>
                                          <p:spTgt spid="24986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ppt_x"/>
                                          </p:val>
                                        </p:tav>
                                        <p:tav tm="100000">
                                          <p:val>
                                            <p:strVal val="#ppt_x"/>
                                          </p:val>
                                        </p:tav>
                                      </p:tavLst>
                                    </p:anim>
                                    <p:anim calcmode="lin" valueType="num">
                                      <p:cBhvr additive="base">
                                        <p:cTn id="2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fill="hold"/>
                                        <p:tgtEl>
                                          <p:spTgt spid="12"/>
                                        </p:tgtEl>
                                        <p:attrNameLst>
                                          <p:attrName>ppt_x</p:attrName>
                                        </p:attrNameLst>
                                      </p:cBhvr>
                                      <p:tavLst>
                                        <p:tav tm="0">
                                          <p:val>
                                            <p:strVal val="#ppt_x"/>
                                          </p:val>
                                        </p:tav>
                                        <p:tav tm="100000">
                                          <p:val>
                                            <p:strVal val="#ppt_x"/>
                                          </p:val>
                                        </p:tav>
                                      </p:tavLst>
                                    </p:anim>
                                    <p:anim calcmode="lin" valueType="num">
                                      <p:cBhvr additive="base">
                                        <p:cTn id="2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ppt_x"/>
                                          </p:val>
                                        </p:tav>
                                        <p:tav tm="100000">
                                          <p:val>
                                            <p:strVal val="#ppt_x"/>
                                          </p:val>
                                        </p:tav>
                                      </p:tavLst>
                                    </p:anim>
                                    <p:anim calcmode="lin" valueType="num">
                                      <p:cBhvr additive="base">
                                        <p:cTn id="35" dur="500" fill="hold"/>
                                        <p:tgtEl>
                                          <p:spTgt spid="10"/>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fill="hold"/>
                                        <p:tgtEl>
                                          <p:spTgt spid="9"/>
                                        </p:tgtEl>
                                        <p:attrNameLst>
                                          <p:attrName>ppt_x</p:attrName>
                                        </p:attrNameLst>
                                      </p:cBhvr>
                                      <p:tavLst>
                                        <p:tav tm="0">
                                          <p:val>
                                            <p:strVal val="#ppt_x"/>
                                          </p:val>
                                        </p:tav>
                                        <p:tav tm="100000">
                                          <p:val>
                                            <p:strVal val="#ppt_x"/>
                                          </p:val>
                                        </p:tav>
                                      </p:tavLst>
                                    </p:anim>
                                    <p:anim calcmode="lin" valueType="num">
                                      <p:cBhvr additive="base">
                                        <p:cTn id="3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3" presetClass="entr" presetSubtype="272" fill="hold" grpId="0" nodeType="clickEffect">
                                  <p:stCondLst>
                                    <p:cond delay="0"/>
                                  </p:stCondLst>
                                  <p:childTnLst>
                                    <p:set>
                                      <p:cBhvr>
                                        <p:cTn id="43" dur="1" fill="hold">
                                          <p:stCondLst>
                                            <p:cond delay="0"/>
                                          </p:stCondLst>
                                        </p:cTn>
                                        <p:tgtEl>
                                          <p:spTgt spid="249867"/>
                                        </p:tgtEl>
                                        <p:attrNameLst>
                                          <p:attrName>style.visibility</p:attrName>
                                        </p:attrNameLst>
                                      </p:cBhvr>
                                      <p:to>
                                        <p:strVal val="visible"/>
                                      </p:to>
                                    </p:set>
                                    <p:anim calcmode="lin" valueType="num">
                                      <p:cBhvr>
                                        <p:cTn id="44" dur="500" fill="hold"/>
                                        <p:tgtEl>
                                          <p:spTgt spid="249867"/>
                                        </p:tgtEl>
                                        <p:attrNameLst>
                                          <p:attrName>ppt_w</p:attrName>
                                        </p:attrNameLst>
                                      </p:cBhvr>
                                      <p:tavLst>
                                        <p:tav tm="0">
                                          <p:val>
                                            <p:strVal val="2/3*#ppt_w"/>
                                          </p:val>
                                        </p:tav>
                                        <p:tav tm="100000">
                                          <p:val>
                                            <p:strVal val="#ppt_w"/>
                                          </p:val>
                                        </p:tav>
                                      </p:tavLst>
                                    </p:anim>
                                    <p:anim calcmode="lin" valueType="num">
                                      <p:cBhvr>
                                        <p:cTn id="45" dur="500" fill="hold"/>
                                        <p:tgtEl>
                                          <p:spTgt spid="249867"/>
                                        </p:tgtEl>
                                        <p:attrNameLst>
                                          <p:attrName>ppt_h</p:attrName>
                                        </p:attrNameLst>
                                      </p:cBhvr>
                                      <p:tavLst>
                                        <p:tav tm="0">
                                          <p:val>
                                            <p:strVal val="2/3*#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8" presetClass="entr" presetSubtype="16" fill="hold" grpId="0" nodeType="clickEffect">
                                  <p:stCondLst>
                                    <p:cond delay="0"/>
                                  </p:stCondLst>
                                  <p:childTnLst>
                                    <p:set>
                                      <p:cBhvr>
                                        <p:cTn id="49" dur="1" fill="hold">
                                          <p:stCondLst>
                                            <p:cond delay="0"/>
                                          </p:stCondLst>
                                        </p:cTn>
                                        <p:tgtEl>
                                          <p:spTgt spid="249868"/>
                                        </p:tgtEl>
                                        <p:attrNameLst>
                                          <p:attrName>style.visibility</p:attrName>
                                        </p:attrNameLst>
                                      </p:cBhvr>
                                      <p:to>
                                        <p:strVal val="visible"/>
                                      </p:to>
                                    </p:set>
                                    <p:animEffect transition="in" filter="diamond(in)">
                                      <p:cBhvr>
                                        <p:cTn id="50" dur="1000"/>
                                        <p:tgtEl>
                                          <p:spTgt spid="249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858" grpId="0"/>
      <p:bldP spid="249861" grpId="0"/>
      <p:bldP spid="249867" grpId="0"/>
      <p:bldP spid="249868" grpId="0"/>
      <p:bldP spid="9" grpId="0" animBg="1"/>
      <p:bldP spid="11" grpId="0" animBg="1"/>
      <p:bldP spid="1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bwMode="auto">
          <a:xfrm>
            <a:off x="233734" y="988182"/>
            <a:ext cx="4608513"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lang="en-US" altLang="zh-CN" sz="2800" dirty="0">
                <a:solidFill>
                  <a:srgbClr val="000000"/>
                </a:solidFill>
                <a:latin typeface="楷体" panose="02010609060101010101" pitchFamily="49" charset="-122"/>
                <a:ea typeface="楷体" panose="02010609060101010101" pitchFamily="49" charset="-122"/>
              </a:rPr>
              <a:t>②</a:t>
            </a:r>
            <a:r>
              <a:rPr lang="zh-CN" altLang="en-US" sz="2800" dirty="0">
                <a:solidFill>
                  <a:srgbClr val="000000"/>
                </a:solidFill>
                <a:latin typeface="楷体" panose="02010609060101010101" pitchFamily="49" charset="-122"/>
                <a:ea typeface="楷体" panose="02010609060101010101" pitchFamily="49" charset="-122"/>
              </a:rPr>
              <a:t>输出的高低电平受输入端数目的影响。</a:t>
            </a:r>
          </a:p>
        </p:txBody>
      </p:sp>
      <p:pic>
        <p:nvPicPr>
          <p:cNvPr id="9"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l="3168"/>
          <a:stretch>
            <a:fillRect/>
          </a:stretch>
        </p:blipFill>
        <p:spPr bwMode="auto">
          <a:xfrm>
            <a:off x="4910614" y="1075895"/>
            <a:ext cx="4067175" cy="3660775"/>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0" name="Text Box 8"/>
          <p:cNvSpPr txBox="1">
            <a:spLocks noChangeArrowheads="1"/>
          </p:cNvSpPr>
          <p:nvPr/>
        </p:nvSpPr>
        <p:spPr bwMode="auto">
          <a:xfrm>
            <a:off x="233734" y="1924807"/>
            <a:ext cx="4537075"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输入端数目愈多，输出为低电平时串联的导通电阻越多，低电平</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V</a:t>
            </a:r>
            <a:r>
              <a:rPr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OL</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越高；输出为高电平时，并联电阻也多，输出高电平</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V</a:t>
            </a:r>
            <a:r>
              <a:rPr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OH</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也提高。</a:t>
            </a:r>
            <a:endParaRPr lang="zh-CN" altLang="en-US"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Rectangle 12"/>
          <p:cNvSpPr>
            <a:spLocks noChangeArrowheads="1"/>
          </p:cNvSpPr>
          <p:nvPr/>
        </p:nvSpPr>
        <p:spPr bwMode="auto">
          <a:xfrm>
            <a:off x="3668617" y="88136"/>
            <a:ext cx="547538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3.3.5  </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其他类型的</a:t>
            </a:r>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 CMOS</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逻辑门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3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amond(out)">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593" name="Picture 881"/>
          <p:cNvPicPr>
            <a:picLocks noChangeAspect="1" noChangeArrowheads="1"/>
          </p:cNvPicPr>
          <p:nvPr/>
        </p:nvPicPr>
        <p:blipFill rotWithShape="1">
          <a:blip r:embed="rId4">
            <a:extLst>
              <a:ext uri="{28A0092B-C50C-407E-A947-70E740481C1C}">
                <a14:useLocalDpi xmlns:a14="http://schemas.microsoft.com/office/drawing/2010/main" val="0"/>
              </a:ext>
            </a:extLst>
          </a:blip>
          <a:srcRect l="9217" r="7148"/>
          <a:stretch>
            <a:fillRect/>
          </a:stretch>
        </p:blipFill>
        <p:spPr bwMode="auto">
          <a:xfrm>
            <a:off x="5587657" y="3730107"/>
            <a:ext cx="3111500" cy="311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2"/>
          <p:cNvSpPr txBox="1">
            <a:spLocks noChangeArrowheads="1"/>
          </p:cNvSpPr>
          <p:nvPr/>
        </p:nvSpPr>
        <p:spPr bwMode="auto">
          <a:xfrm>
            <a:off x="250825" y="887977"/>
            <a:ext cx="8713788"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改进电路均采用带缓冲级的结构，如图为带缓冲级的</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CMOS</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与非门电路</a:t>
            </a:r>
          </a:p>
        </p:txBody>
      </p:sp>
      <p:graphicFrame>
        <p:nvGraphicFramePr>
          <p:cNvPr id="71688" name="Object 6"/>
          <p:cNvGraphicFramePr>
            <a:graphicFrameLocks noChangeAspect="1"/>
          </p:cNvGraphicFramePr>
          <p:nvPr/>
        </p:nvGraphicFramePr>
        <p:xfrm>
          <a:off x="4659313" y="3773162"/>
          <a:ext cx="114300" cy="215900"/>
        </p:xfrm>
        <a:graphic>
          <a:graphicData uri="http://schemas.openxmlformats.org/presentationml/2006/ole">
            <mc:AlternateContent xmlns:mc="http://schemas.openxmlformats.org/markup-compatibility/2006">
              <mc:Choice xmlns:v="urn:schemas-microsoft-com:vml" Requires="v">
                <p:oleObj spid="_x0000_s25656" name="公式" r:id="rId5" imgW="114300" imgH="215900" progId="Equation.3">
                  <p:embed/>
                </p:oleObj>
              </mc:Choice>
              <mc:Fallback>
                <p:oleObj name="公式" r:id="rId5" imgW="114300" imgH="2159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9313" y="3773162"/>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1689" name="Picture 8" descr="3-3-29"/>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 r="44954"/>
          <a:stretch>
            <a:fillRect/>
          </a:stretch>
        </p:blipFill>
        <p:spPr bwMode="auto">
          <a:xfrm>
            <a:off x="250825" y="2152324"/>
            <a:ext cx="4778375" cy="3135313"/>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3" name="Rectangle 9"/>
          <p:cNvSpPr>
            <a:spLocks noChangeArrowheads="1"/>
          </p:cNvSpPr>
          <p:nvPr/>
        </p:nvSpPr>
        <p:spPr bwMode="auto">
          <a:xfrm>
            <a:off x="1692275" y="5320974"/>
            <a:ext cx="53276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ts val="0"/>
              </a:spcBef>
              <a:spcAft>
                <a:spcPts val="0"/>
              </a:spcAft>
              <a:defRPr/>
            </a:pPr>
            <a:endParaRPr kumimoji="1" lang="zh-CN" altLang="en-US" sz="2800" kern="0" dirty="0">
              <a:solidFill>
                <a:srgbClr val="000000"/>
              </a:solidFill>
              <a:latin typeface="楷体" panose="02010609060101010101" pitchFamily="49" charset="-122"/>
              <a:ea typeface="楷体" panose="02010609060101010101" pitchFamily="49" charset="-122"/>
            </a:endParaRPr>
          </a:p>
        </p:txBody>
      </p:sp>
      <p:sp>
        <p:nvSpPr>
          <p:cNvPr id="12" name="Rectangle 12"/>
          <p:cNvSpPr>
            <a:spLocks noChangeArrowheads="1"/>
          </p:cNvSpPr>
          <p:nvPr/>
        </p:nvSpPr>
        <p:spPr bwMode="auto">
          <a:xfrm>
            <a:off x="3668617" y="88136"/>
            <a:ext cx="547538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3.3.5  </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其他类型的</a:t>
            </a:r>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 CMOS</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逻辑门</a:t>
            </a:r>
          </a:p>
        </p:txBody>
      </p:sp>
      <p:sp>
        <p:nvSpPr>
          <p:cNvPr id="17" name="矩形 16"/>
          <p:cNvSpPr/>
          <p:nvPr/>
        </p:nvSpPr>
        <p:spPr>
          <a:xfrm>
            <a:off x="737844" y="2152324"/>
            <a:ext cx="719138" cy="1398596"/>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8" name="矩形 17"/>
          <p:cNvSpPr/>
          <p:nvPr/>
        </p:nvSpPr>
        <p:spPr>
          <a:xfrm>
            <a:off x="1456982" y="3020682"/>
            <a:ext cx="786156" cy="1398596"/>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9" name="矩形 18"/>
          <p:cNvSpPr/>
          <p:nvPr/>
        </p:nvSpPr>
        <p:spPr>
          <a:xfrm>
            <a:off x="3569944" y="3550920"/>
            <a:ext cx="786156" cy="1398596"/>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4" name="对话气泡: 圆角矩形 13"/>
          <p:cNvSpPr>
            <a:spLocks noChangeArrowheads="1"/>
          </p:cNvSpPr>
          <p:nvPr/>
        </p:nvSpPr>
        <p:spPr bwMode="auto">
          <a:xfrm>
            <a:off x="227013" y="924526"/>
            <a:ext cx="2016125" cy="911655"/>
          </a:xfrm>
          <a:prstGeom prst="wedgeRoundRectCallout">
            <a:avLst>
              <a:gd name="adj1" fmla="val -19681"/>
              <a:gd name="adj2" fmla="val 148838"/>
              <a:gd name="adj3" fmla="val 16667"/>
            </a:avLst>
          </a:prstGeom>
          <a:solidFill>
            <a:schemeClr val="accent1"/>
          </a:solidFill>
          <a:ln w="9525" algn="ctr">
            <a:solidFill>
              <a:schemeClr val="tx1"/>
            </a:solidFill>
            <a:round/>
          </a:ln>
          <a:effectLst>
            <a:prstShdw prst="shdw17" dist="17961" dir="2700000">
              <a:schemeClr val="bg2"/>
            </a:prstShdw>
          </a:effectLst>
        </p:spPr>
        <p:txBody>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a:latin typeface="楷体" panose="02010609060101010101" pitchFamily="49" charset="-122"/>
                <a:ea typeface="楷体" panose="02010609060101010101" pitchFamily="49" charset="-122"/>
              </a:rPr>
              <a:t>在输入端加反相器</a:t>
            </a:r>
          </a:p>
        </p:txBody>
      </p:sp>
      <p:sp>
        <p:nvSpPr>
          <p:cNvPr id="15" name="对话气泡: 圆角矩形 14"/>
          <p:cNvSpPr>
            <a:spLocks noChangeArrowheads="1"/>
          </p:cNvSpPr>
          <p:nvPr/>
        </p:nvSpPr>
        <p:spPr bwMode="auto">
          <a:xfrm>
            <a:off x="3569944" y="1215699"/>
            <a:ext cx="2017713" cy="936625"/>
          </a:xfrm>
          <a:prstGeom prst="wedgeRoundRectCallout">
            <a:avLst>
              <a:gd name="adj1" fmla="val -39833"/>
              <a:gd name="adj2" fmla="val 208671"/>
              <a:gd name="adj3" fmla="val 16667"/>
            </a:avLst>
          </a:prstGeom>
          <a:solidFill>
            <a:schemeClr val="accent1"/>
          </a:solidFill>
          <a:ln w="9525" algn="ctr">
            <a:solidFill>
              <a:schemeClr val="tx1"/>
            </a:solidFill>
            <a:round/>
          </a:ln>
          <a:effectLst>
            <a:prstShdw prst="shdw17" dist="17961" dir="2700000">
              <a:schemeClr val="bg2"/>
            </a:prstShdw>
          </a:effectLst>
        </p:spPr>
        <p:txBody>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a:latin typeface="楷体" panose="02010609060101010101" pitchFamily="49" charset="-122"/>
                <a:ea typeface="楷体" panose="02010609060101010101" pitchFamily="49" charset="-122"/>
              </a:rPr>
              <a:t>在输出端加反相器</a:t>
            </a:r>
          </a:p>
        </p:txBody>
      </p:sp>
      <p:sp>
        <p:nvSpPr>
          <p:cNvPr id="2" name="矩形 1"/>
          <p:cNvSpPr/>
          <p:nvPr/>
        </p:nvSpPr>
        <p:spPr>
          <a:xfrm>
            <a:off x="4775200" y="3136900"/>
            <a:ext cx="254000" cy="583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3" name="矩形 2"/>
          <p:cNvSpPr/>
          <p:nvPr/>
        </p:nvSpPr>
        <p:spPr>
          <a:xfrm>
            <a:off x="5571943" y="1941894"/>
            <a:ext cx="3572057" cy="2308324"/>
          </a:xfrm>
          <a:prstGeom prst="rect">
            <a:avLst/>
          </a:prstGeom>
        </p:spPr>
        <p:txBody>
          <a:bodyPr wrap="square">
            <a:spAutoFit/>
          </a:bodyPr>
          <a:lstStyle/>
          <a:p>
            <a:pPr marL="457200" indent="-457200">
              <a:buAutoNum type="arabicPeriod"/>
            </a:pPr>
            <a:r>
              <a:rPr kumimoji="1"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噪声容限高，在输入端对于高低电平的要求并不严格，输出端就能达到电平标准。</a:t>
            </a:r>
            <a:endParaRPr kumimoji="1"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marL="457200" indent="-457200">
              <a:buAutoNum type="arabicPeriod"/>
            </a:pPr>
            <a:r>
              <a:rPr kumimoji="1"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输出端高低电平明显。电压摆幅大。</a:t>
            </a:r>
            <a:endParaRPr lang="x-none"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0" fill="hold"/>
                                        <p:tgtEl>
                                          <p:spTgt spid="8"/>
                                        </p:tgtEl>
                                        <p:attrNameLst>
                                          <p:attrName>ppt_x</p:attrName>
                                        </p:attrNameLst>
                                      </p:cBhvr>
                                      <p:tavLst>
                                        <p:tav tm="0">
                                          <p:val>
                                            <p:strVal val="#ppt_x-.2"/>
                                          </p:val>
                                        </p:tav>
                                        <p:tav tm="100000">
                                          <p:val>
                                            <p:strVal val="#ppt_x"/>
                                          </p:val>
                                        </p:tav>
                                      </p:tavLst>
                                    </p:anim>
                                    <p:anim calcmode="lin" valueType="num">
                                      <p:cBhvr>
                                        <p:cTn id="8" dur="20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9" dur="20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down)">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down)">
                                      <p:cBhvr>
                                        <p:cTn id="24" dur="25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down)">
                                      <p:cBhvr>
                                        <p:cTn id="29" dur="25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0" end="0"/>
                                            </p:txEl>
                                          </p:spTgt>
                                        </p:tgtEl>
                                        <p:attrNameLst>
                                          <p:attrName>style.visibility</p:attrName>
                                        </p:attrNameLst>
                                      </p:cBhvr>
                                      <p:to>
                                        <p:strVal val="visible"/>
                                      </p:to>
                                    </p:set>
                                    <p:animEffect transition="in" filter="fade">
                                      <p:cBhvr>
                                        <p:cTn id="34" dur="500"/>
                                        <p:tgtEl>
                                          <p:spTgt spid="3">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down)">
                                      <p:cBhvr>
                                        <p:cTn id="39" dur="25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1" end="1"/>
                                            </p:txEl>
                                          </p:spTgt>
                                        </p:tgtEl>
                                        <p:attrNameLst>
                                          <p:attrName>style.visibility</p:attrName>
                                        </p:attrNameLst>
                                      </p:cBhvr>
                                      <p:to>
                                        <p:strVal val="visible"/>
                                      </p:to>
                                    </p:set>
                                    <p:animEffect transition="in" filter="fade">
                                      <p:cBhvr>
                                        <p:cTn id="44"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animBg="1"/>
      <p:bldP spid="18" grpId="0" animBg="1"/>
      <p:bldP spid="19" grpId="0" animBg="1"/>
      <p:bldP spid="14" grpId="0" animBg="1"/>
      <p:bldP spid="1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bwMode="auto">
          <a:xfrm>
            <a:off x="250825" y="887977"/>
            <a:ext cx="8713788"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改进电路均采用带缓冲级的结构，如图为带缓冲级的</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CMOS</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与非门电路</a:t>
            </a:r>
          </a:p>
        </p:txBody>
      </p:sp>
      <p:graphicFrame>
        <p:nvGraphicFramePr>
          <p:cNvPr id="9" name="Object 7"/>
          <p:cNvGraphicFramePr>
            <a:graphicFrameLocks noChangeAspect="1"/>
          </p:cNvGraphicFramePr>
          <p:nvPr/>
        </p:nvGraphicFramePr>
        <p:xfrm>
          <a:off x="1961356" y="5460571"/>
          <a:ext cx="4789488" cy="568325"/>
        </p:xfrm>
        <a:graphic>
          <a:graphicData uri="http://schemas.openxmlformats.org/presentationml/2006/ole">
            <mc:AlternateContent xmlns:mc="http://schemas.openxmlformats.org/markup-compatibility/2006">
              <mc:Choice xmlns:v="urn:schemas-microsoft-com:vml" Requires="v">
                <p:oleObj spid="_x0000_s26784" name="公式" r:id="rId4" imgW="1714500" imgH="203200" progId="Equation.3">
                  <p:embed/>
                </p:oleObj>
              </mc:Choice>
              <mc:Fallback>
                <p:oleObj name="公式" r:id="rId4" imgW="1714500" imgH="203200" progId="Equation.3">
                  <p:embed/>
                  <p:pic>
                    <p:nvPicPr>
                      <p:cNvPr id="0" name="图片 2676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356" y="5460571"/>
                        <a:ext cx="4789488" cy="568325"/>
                      </a:xfrm>
                      <a:prstGeom prst="rect">
                        <a:avLst/>
                      </a:prstGeom>
                      <a:solidFill>
                        <a:srgbClr val="FFFFFF"/>
                      </a:solidFill>
                      <a:ln w="57150" cmpd="thickThin">
                        <a:solidFill>
                          <a:schemeClr val="accent1"/>
                        </a:solidFill>
                        <a:miter lim="800000"/>
                        <a:headEnd/>
                        <a:tailEnd/>
                      </a:ln>
                    </p:spPr>
                  </p:pic>
                </p:oleObj>
              </mc:Fallback>
            </mc:AlternateContent>
          </a:graphicData>
        </a:graphic>
      </p:graphicFrame>
      <p:grpSp>
        <p:nvGrpSpPr>
          <p:cNvPr id="10" name="Group 10"/>
          <p:cNvGrpSpPr/>
          <p:nvPr/>
        </p:nvGrpSpPr>
        <p:grpSpPr bwMode="auto">
          <a:xfrm>
            <a:off x="250825" y="2152324"/>
            <a:ext cx="8534400" cy="3687763"/>
            <a:chOff x="158" y="1071"/>
            <a:chExt cx="5376" cy="2323"/>
          </a:xfrm>
        </p:grpSpPr>
        <p:graphicFrame>
          <p:nvGraphicFramePr>
            <p:cNvPr id="71688" name="Object 6"/>
            <p:cNvGraphicFramePr>
              <a:graphicFrameLocks noChangeAspect="1"/>
            </p:cNvGraphicFramePr>
            <p:nvPr/>
          </p:nvGraphicFramePr>
          <p:xfrm>
            <a:off x="2935" y="2092"/>
            <a:ext cx="72" cy="136"/>
          </p:xfrm>
          <a:graphic>
            <a:graphicData uri="http://schemas.openxmlformats.org/presentationml/2006/ole">
              <mc:AlternateContent xmlns:mc="http://schemas.openxmlformats.org/markup-compatibility/2006">
                <mc:Choice xmlns:v="urn:schemas-microsoft-com:vml" Requires="v">
                  <p:oleObj spid="_x0000_s26785" name="公式" r:id="rId6" imgW="114300" imgH="215900" progId="Equation.3">
                    <p:embed/>
                  </p:oleObj>
                </mc:Choice>
                <mc:Fallback>
                  <p:oleObj name="公式" r:id="rId6" imgW="114300" imgH="215900" progId="Equation.3">
                    <p:embed/>
                    <p:pic>
                      <p:nvPicPr>
                        <p:cNvPr id="0" name="图片 2677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35" y="2092"/>
                          <a:ext cx="72"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1689" name="Picture 8" descr="3-3-29"/>
            <p:cNvPicPr>
              <a:picLocks noChangeAspect="1" noChangeArrowheads="1"/>
            </p:cNvPicPr>
            <p:nvPr/>
          </p:nvPicPr>
          <p:blipFill>
            <a:blip r:embed="rId8" cstate="print">
              <a:extLst>
                <a:ext uri="{28A0092B-C50C-407E-A947-70E740481C1C}">
                  <a14:useLocalDpi xmlns:a14="http://schemas.microsoft.com/office/drawing/2010/main" val="0"/>
                </a:ext>
              </a:extLst>
            </a:blip>
            <a:srcRect r="1686"/>
            <a:stretch>
              <a:fillRect/>
            </a:stretch>
          </p:blipFill>
          <p:spPr bwMode="auto">
            <a:xfrm>
              <a:off x="158" y="1071"/>
              <a:ext cx="5376" cy="1975"/>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3" name="Rectangle 9"/>
            <p:cNvSpPr>
              <a:spLocks noChangeArrowheads="1"/>
            </p:cNvSpPr>
            <p:nvPr/>
          </p:nvSpPr>
          <p:spPr bwMode="auto">
            <a:xfrm>
              <a:off x="1066" y="3067"/>
              <a:ext cx="335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ts val="0"/>
                </a:spcBef>
                <a:spcAft>
                  <a:spcPts val="0"/>
                </a:spcAft>
                <a:defRPr/>
              </a:pPr>
              <a:endParaRPr kumimoji="1" lang="zh-CN" altLang="en-US" sz="2800" kern="0" dirty="0">
                <a:solidFill>
                  <a:srgbClr val="000000"/>
                </a:solidFill>
                <a:latin typeface="楷体" panose="02010609060101010101" pitchFamily="49" charset="-122"/>
                <a:ea typeface="楷体" panose="02010609060101010101" pitchFamily="49" charset="-122"/>
              </a:endParaRPr>
            </a:p>
          </p:txBody>
        </p:sp>
      </p:grpSp>
      <p:graphicFrame>
        <p:nvGraphicFramePr>
          <p:cNvPr id="16" name="Object 4"/>
          <p:cNvGraphicFramePr>
            <a:graphicFrameLocks noChangeAspect="1"/>
          </p:cNvGraphicFramePr>
          <p:nvPr/>
        </p:nvGraphicFramePr>
        <p:xfrm>
          <a:off x="2362994" y="6194425"/>
          <a:ext cx="4489450" cy="625475"/>
        </p:xfrm>
        <a:graphic>
          <a:graphicData uri="http://schemas.openxmlformats.org/presentationml/2006/ole">
            <mc:AlternateContent xmlns:mc="http://schemas.openxmlformats.org/markup-compatibility/2006">
              <mc:Choice xmlns:v="urn:schemas-microsoft-com:vml" Requires="v">
                <p:oleObj spid="_x0000_s26786" name="公式" r:id="rId9" imgW="1459865" imgH="203200" progId="Equation.3">
                  <p:embed/>
                </p:oleObj>
              </mc:Choice>
              <mc:Fallback>
                <p:oleObj name="公式" r:id="rId9" imgW="1459865" imgH="203200" progId="Equation.3">
                  <p:embed/>
                  <p:pic>
                    <p:nvPicPr>
                      <p:cNvPr id="0" name="图片 2677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62994" y="6194425"/>
                        <a:ext cx="4489450" cy="625475"/>
                      </a:xfrm>
                      <a:prstGeom prst="rect">
                        <a:avLst/>
                      </a:prstGeom>
                      <a:solidFill>
                        <a:srgbClr val="FFFFFF"/>
                      </a:solidFill>
                      <a:ln w="57150" cmpd="thickThin">
                        <a:solidFill>
                          <a:schemeClr val="bg1"/>
                        </a:solidFill>
                        <a:miter lim="800000"/>
                        <a:headEnd/>
                        <a:tailEnd/>
                      </a:ln>
                    </p:spPr>
                  </p:pic>
                </p:oleObj>
              </mc:Fallback>
            </mc:AlternateContent>
          </a:graphicData>
        </a:graphic>
      </p:graphicFrame>
      <p:sp>
        <p:nvSpPr>
          <p:cNvPr id="12" name="Rectangle 12"/>
          <p:cNvSpPr>
            <a:spLocks noChangeArrowheads="1"/>
          </p:cNvSpPr>
          <p:nvPr/>
        </p:nvSpPr>
        <p:spPr bwMode="auto">
          <a:xfrm>
            <a:off x="3668617" y="88136"/>
            <a:ext cx="547538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3.3.5  </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其他类型的</a:t>
            </a:r>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 CMOS</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逻辑门</a:t>
            </a:r>
          </a:p>
        </p:txBody>
      </p:sp>
      <p:sp>
        <p:nvSpPr>
          <p:cNvPr id="17" name="矩形 16"/>
          <p:cNvSpPr/>
          <p:nvPr/>
        </p:nvSpPr>
        <p:spPr>
          <a:xfrm>
            <a:off x="737844" y="2152324"/>
            <a:ext cx="719138" cy="1398596"/>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8" name="矩形 17"/>
          <p:cNvSpPr/>
          <p:nvPr/>
        </p:nvSpPr>
        <p:spPr>
          <a:xfrm>
            <a:off x="1456982" y="3020682"/>
            <a:ext cx="786156" cy="1398596"/>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9" name="矩形 18"/>
          <p:cNvSpPr/>
          <p:nvPr/>
        </p:nvSpPr>
        <p:spPr>
          <a:xfrm>
            <a:off x="3569944" y="3550920"/>
            <a:ext cx="786156" cy="1398596"/>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bwMode="auto">
          <a:xfrm>
            <a:off x="468313" y="1028462"/>
            <a:ext cx="8534400" cy="3687763"/>
            <a:chOff x="158" y="1071"/>
            <a:chExt cx="5376" cy="2323"/>
          </a:xfrm>
        </p:grpSpPr>
        <p:graphicFrame>
          <p:nvGraphicFramePr>
            <p:cNvPr id="72708" name="Object 6"/>
            <p:cNvGraphicFramePr>
              <a:graphicFrameLocks noChangeAspect="1"/>
            </p:cNvGraphicFramePr>
            <p:nvPr/>
          </p:nvGraphicFramePr>
          <p:xfrm>
            <a:off x="2935" y="2092"/>
            <a:ext cx="72" cy="136"/>
          </p:xfrm>
          <a:graphic>
            <a:graphicData uri="http://schemas.openxmlformats.org/presentationml/2006/ole">
              <mc:AlternateContent xmlns:mc="http://schemas.openxmlformats.org/markup-compatibility/2006">
                <mc:Choice xmlns:v="urn:schemas-microsoft-com:vml" Requires="v">
                  <p:oleObj spid="_x0000_s27756" name="公式" r:id="rId4" imgW="114300" imgH="215900" progId="Equation.3">
                    <p:embed/>
                  </p:oleObj>
                </mc:Choice>
                <mc:Fallback>
                  <p:oleObj name="公式" r:id="rId4" imgW="114300" imgH="21590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5" y="2092"/>
                          <a:ext cx="72"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2709" name="Picture 8" descr="3-3-29"/>
            <p:cNvPicPr>
              <a:picLocks noChangeAspect="1" noChangeArrowheads="1"/>
            </p:cNvPicPr>
            <p:nvPr/>
          </p:nvPicPr>
          <p:blipFill>
            <a:blip r:embed="rId6" cstate="print">
              <a:extLst>
                <a:ext uri="{28A0092B-C50C-407E-A947-70E740481C1C}">
                  <a14:useLocalDpi xmlns:a14="http://schemas.microsoft.com/office/drawing/2010/main" val="0"/>
                </a:ext>
              </a:extLst>
            </a:blip>
            <a:srcRect r="1686"/>
            <a:stretch>
              <a:fillRect/>
            </a:stretch>
          </p:blipFill>
          <p:spPr bwMode="auto">
            <a:xfrm>
              <a:off x="158" y="1071"/>
              <a:ext cx="5376" cy="1975"/>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3" name="Rectangle 9"/>
            <p:cNvSpPr>
              <a:spLocks noChangeArrowheads="1"/>
            </p:cNvSpPr>
            <p:nvPr/>
          </p:nvSpPr>
          <p:spPr bwMode="auto">
            <a:xfrm>
              <a:off x="1066" y="3067"/>
              <a:ext cx="335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ts val="0"/>
                </a:spcBef>
                <a:spcAft>
                  <a:spcPts val="0"/>
                </a:spcAft>
                <a:defRPr/>
              </a:pPr>
              <a:endParaRPr kumimoji="1" lang="zh-CN" altLang="en-US" sz="2800" b="1" kern="0" dirty="0">
                <a:solidFill>
                  <a:srgbClr val="000000"/>
                </a:solidFill>
                <a:latin typeface="楷体" panose="02010609060101010101" pitchFamily="49" charset="-122"/>
                <a:ea typeface="楷体" panose="02010609060101010101" pitchFamily="49" charset="-122"/>
              </a:endParaRPr>
            </a:p>
          </p:txBody>
        </p:sp>
      </p:grpSp>
      <p:sp>
        <p:nvSpPr>
          <p:cNvPr id="8" name="Rectangle 12"/>
          <p:cNvSpPr>
            <a:spLocks noChangeArrowheads="1"/>
          </p:cNvSpPr>
          <p:nvPr/>
        </p:nvSpPr>
        <p:spPr bwMode="auto">
          <a:xfrm>
            <a:off x="3668617" y="88136"/>
            <a:ext cx="547538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3.3.5  </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其他类型的</a:t>
            </a:r>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 CMOS</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逻辑门</a:t>
            </a:r>
          </a:p>
        </p:txBody>
      </p:sp>
      <p:sp>
        <p:nvSpPr>
          <p:cNvPr id="11" name="Text Box 12"/>
          <p:cNvSpPr txBox="1">
            <a:spLocks noChangeArrowheads="1"/>
          </p:cNvSpPr>
          <p:nvPr/>
        </p:nvSpPr>
        <p:spPr>
          <a:xfrm>
            <a:off x="257220" y="5204936"/>
            <a:ext cx="8429535" cy="1449864"/>
          </a:xfrm>
          <a:prstGeom prst="rect">
            <a:avLst/>
          </a:prstGeom>
          <a:solidFill>
            <a:schemeClr val="tx2">
              <a:lumMod val="20000"/>
              <a:lumOff val="80000"/>
            </a:schemeClr>
          </a:solidFill>
          <a:ln w="76200" cmpd="tri">
            <a:solidFill>
              <a:schemeClr val="tx2"/>
            </a:solidFill>
            <a:miter lim="800000"/>
            <a:headEnd type="none" w="sm" len="sm"/>
            <a:tailEnd type="none" w="sm" len="sm"/>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ct val="50000"/>
              </a:spcBef>
              <a:defRPr/>
            </a:pPr>
            <a:r>
              <a:rPr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带缓冲级的</a:t>
            </a:r>
            <a:r>
              <a:rPr lang="en-US"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CMOS</a:t>
            </a:r>
            <a:r>
              <a:rPr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门电路其输出电阻、输出高低电平均不受输入端状态的影响，输出高低电平摆幅大，电压传输特性更陡。</a:t>
            </a:r>
          </a:p>
        </p:txBody>
      </p:sp>
      <p:graphicFrame>
        <p:nvGraphicFramePr>
          <p:cNvPr id="2" name="对象 1"/>
          <p:cNvGraphicFramePr>
            <a:graphicFrameLocks noChangeAspect="1"/>
          </p:cNvGraphicFramePr>
          <p:nvPr/>
        </p:nvGraphicFramePr>
        <p:xfrm>
          <a:off x="1846262" y="4432062"/>
          <a:ext cx="5251450" cy="568325"/>
        </p:xfrm>
        <a:graphic>
          <a:graphicData uri="http://schemas.openxmlformats.org/presentationml/2006/ole">
            <mc:AlternateContent xmlns:mc="http://schemas.openxmlformats.org/markup-compatibility/2006">
              <mc:Choice xmlns:v="urn:schemas-microsoft-com:vml" Requires="v">
                <p:oleObj spid="_x0000_s27757" name="公式" r:id="rId7" imgW="45110400" imgH="4876800" progId="Equation.3">
                  <p:embed/>
                </p:oleObj>
              </mc:Choice>
              <mc:Fallback>
                <p:oleObj name="公式" r:id="rId7" imgW="45110400" imgH="4876800" progId="Equation.3">
                  <p:embed/>
                  <p:pic>
                    <p:nvPicPr>
                      <p:cNvPr id="0" name="Object 7"/>
                      <p:cNvPicPr>
                        <a:picLocks noChangeAspect="1" noChangeArrowheads="1"/>
                      </p:cNvPicPr>
                      <p:nvPr/>
                    </p:nvPicPr>
                    <p:blipFill>
                      <a:blip r:embed="rId8"/>
                      <a:srcRect/>
                      <a:stretch>
                        <a:fillRect/>
                      </a:stretch>
                    </p:blipFill>
                    <p:spPr bwMode="auto">
                      <a:xfrm>
                        <a:off x="1846262" y="4432062"/>
                        <a:ext cx="5251450" cy="568325"/>
                      </a:xfrm>
                      <a:prstGeom prst="rect">
                        <a:avLst/>
                      </a:prstGeom>
                      <a:solidFill>
                        <a:srgbClr val="FFFFFF"/>
                      </a:solidFill>
                      <a:ln w="57150" cmpd="thickThin">
                        <a:solidFill>
                          <a:schemeClr val="accent1"/>
                        </a:solidFill>
                        <a:miter lim="800000"/>
                        <a:headEnd/>
                        <a:tailEn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272"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strVal val="2/3*#ppt_w"/>
                                          </p:val>
                                        </p:tav>
                                        <p:tav tm="100000">
                                          <p:val>
                                            <p:strVal val="#ppt_w"/>
                                          </p:val>
                                        </p:tav>
                                      </p:tavLst>
                                    </p:anim>
                                    <p:anim calcmode="lin" valueType="num">
                                      <p:cBhvr>
                                        <p:cTn id="13" dur="500" fill="hold"/>
                                        <p:tgtEl>
                                          <p:spTgt spid="11"/>
                                        </p:tgtEl>
                                        <p:attrNameLst>
                                          <p:attrName>ppt_h</p:attrName>
                                        </p:attrNameLst>
                                      </p:cBhvr>
                                      <p:tavLst>
                                        <p:tav tm="0">
                                          <p:val>
                                            <p:strVal val="2/3*#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dissolve">
                                      <p:cBhvr>
                                        <p:cTn id="18"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5"/>
          <p:cNvSpPr txBox="1">
            <a:spLocks noChangeArrowheads="1"/>
          </p:cNvSpPr>
          <p:nvPr/>
        </p:nvSpPr>
        <p:spPr bwMode="auto">
          <a:xfrm>
            <a:off x="310646" y="1510915"/>
            <a:ext cx="8632825" cy="181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为了满足</a:t>
            </a:r>
            <a:r>
              <a:rPr kumimoji="1"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输出电平的变换</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kumimoji="1"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输出大负载电流</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，以及</a:t>
            </a:r>
            <a:r>
              <a:rPr kumimoji="1"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实现“线与”功能</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，将</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CMOS</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门电路的输出级做成漏极开路的形式，称为</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漏极开路输出的门电路，简称</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OD</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Open</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Drain Output</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）门</a:t>
            </a:r>
          </a:p>
        </p:txBody>
      </p:sp>
      <p:sp>
        <p:nvSpPr>
          <p:cNvPr id="14" name="Text Box 6"/>
          <p:cNvSpPr txBox="1">
            <a:spLocks noChangeArrowheads="1"/>
          </p:cNvSpPr>
          <p:nvPr/>
        </p:nvSpPr>
        <p:spPr bwMode="auto">
          <a:xfrm>
            <a:off x="310646" y="4030278"/>
            <a:ext cx="3241675" cy="267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OD</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输出</a:t>
            </a:r>
            <a:r>
              <a:rPr kumimoji="1"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与非门</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74HC03</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电路结构如图，其与非门和非门都是</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CMOS</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逻辑门，输出管为漏极开路的</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NMOS</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门</a:t>
            </a:r>
          </a:p>
        </p:txBody>
      </p:sp>
      <p:grpSp>
        <p:nvGrpSpPr>
          <p:cNvPr id="15" name="Group 13"/>
          <p:cNvGrpSpPr/>
          <p:nvPr/>
        </p:nvGrpSpPr>
        <p:grpSpPr bwMode="auto">
          <a:xfrm>
            <a:off x="3211009" y="3454015"/>
            <a:ext cx="5381625" cy="3765550"/>
            <a:chOff x="1985" y="1842"/>
            <a:chExt cx="3390" cy="2372"/>
          </a:xfrm>
        </p:grpSpPr>
        <p:pic>
          <p:nvPicPr>
            <p:cNvPr id="73735" name="Picture 7" descr="3-3-31"/>
            <p:cNvPicPr>
              <a:picLocks noChangeAspect="1" noChangeArrowheads="1"/>
            </p:cNvPicPr>
            <p:nvPr/>
          </p:nvPicPr>
          <p:blipFill>
            <a:blip r:embed="rId3" cstate="print">
              <a:extLst>
                <a:ext uri="{28A0092B-C50C-407E-A947-70E740481C1C}">
                  <a14:useLocalDpi xmlns:a14="http://schemas.microsoft.com/office/drawing/2010/main" val="0"/>
                </a:ext>
              </a:extLst>
            </a:blip>
            <a:srcRect r="19443"/>
            <a:stretch>
              <a:fillRect/>
            </a:stretch>
          </p:blipFill>
          <p:spPr bwMode="auto">
            <a:xfrm>
              <a:off x="2744" y="1842"/>
              <a:ext cx="2631" cy="2070"/>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7" name="Rectangle 8"/>
            <p:cNvSpPr>
              <a:spLocks noChangeArrowheads="1"/>
            </p:cNvSpPr>
            <p:nvPr/>
          </p:nvSpPr>
          <p:spPr bwMode="auto">
            <a:xfrm>
              <a:off x="1985" y="3884"/>
              <a:ext cx="11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endPar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8" name="Rectangle 10"/>
            <p:cNvSpPr>
              <a:spLocks noChangeArrowheads="1"/>
            </p:cNvSpPr>
            <p:nvPr/>
          </p:nvSpPr>
          <p:spPr bwMode="auto">
            <a:xfrm>
              <a:off x="3833" y="2419"/>
              <a:ext cx="59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400" dirty="0">
                  <a:latin typeface="Times New Roman" panose="02020603050405020304" pitchFamily="18" charset="0"/>
                  <a:cs typeface="Times New Roman" panose="02020603050405020304" pitchFamily="18" charset="0"/>
                </a:rPr>
                <a:t>OD</a:t>
              </a:r>
              <a:r>
                <a:rPr lang="zh-CN" altLang="en-US" sz="2400" dirty="0">
                  <a:latin typeface="Times New Roman" panose="02020603050405020304" pitchFamily="18" charset="0"/>
                  <a:cs typeface="Times New Roman" panose="02020603050405020304" pitchFamily="18" charset="0"/>
                </a:rPr>
                <a:t>门</a:t>
              </a:r>
            </a:p>
          </p:txBody>
        </p:sp>
      </p:grpSp>
      <p:sp>
        <p:nvSpPr>
          <p:cNvPr id="19" name="Text Box 12"/>
          <p:cNvSpPr txBox="1">
            <a:spLocks noChangeArrowheads="1"/>
          </p:cNvSpPr>
          <p:nvPr/>
        </p:nvSpPr>
        <p:spPr bwMode="auto">
          <a:xfrm>
            <a:off x="310646" y="3506018"/>
            <a:ext cx="30241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28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8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结构和符号</a:t>
            </a:r>
          </a:p>
        </p:txBody>
      </p:sp>
      <p:sp>
        <p:nvSpPr>
          <p:cNvPr id="20" name="Rectangle 2"/>
          <p:cNvSpPr txBox="1">
            <a:spLocks noChangeArrowheads="1"/>
          </p:cNvSpPr>
          <p:nvPr/>
        </p:nvSpPr>
        <p:spPr bwMode="auto">
          <a:xfrm>
            <a:off x="310646" y="951140"/>
            <a:ext cx="6265863"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二、漏极开路输出的门电路（</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OD</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门）</a:t>
            </a:r>
          </a:p>
        </p:txBody>
      </p:sp>
      <p:sp>
        <p:nvSpPr>
          <p:cNvPr id="11" name="Rectangle 12"/>
          <p:cNvSpPr>
            <a:spLocks noChangeArrowheads="1"/>
          </p:cNvSpPr>
          <p:nvPr/>
        </p:nvSpPr>
        <p:spPr bwMode="auto">
          <a:xfrm>
            <a:off x="3668617" y="88136"/>
            <a:ext cx="547538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3.3.5  </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其他类型的</a:t>
            </a:r>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 CMOS</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逻辑门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ox(in)">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ox(in)">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amond(in)">
                                      <p:cBhvr>
                                        <p:cTn id="22" dur="10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4" grpId="0" autoUpdateAnimBg="0"/>
      <p:bldP spid="19" grpId="0"/>
      <p:bldP spid="2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3"/>
          <p:cNvGrpSpPr/>
          <p:nvPr/>
        </p:nvGrpSpPr>
        <p:grpSpPr bwMode="auto">
          <a:xfrm>
            <a:off x="5441342" y="1068134"/>
            <a:ext cx="3563938" cy="2035175"/>
            <a:chOff x="3243" y="754"/>
            <a:chExt cx="2245" cy="1282"/>
          </a:xfrm>
        </p:grpSpPr>
        <p:pic>
          <p:nvPicPr>
            <p:cNvPr id="74761" name="Picture 11" descr="3-3-31b"/>
            <p:cNvPicPr>
              <a:picLocks noChangeAspect="1" noChangeArrowheads="1"/>
            </p:cNvPicPr>
            <p:nvPr/>
          </p:nvPicPr>
          <p:blipFill>
            <a:blip r:embed="rId4">
              <a:extLst>
                <a:ext uri="{28A0092B-C50C-407E-A947-70E740481C1C}">
                  <a14:useLocalDpi xmlns:a14="http://schemas.microsoft.com/office/drawing/2010/main" val="0"/>
                </a:ext>
              </a:extLst>
            </a:blip>
            <a:srcRect r="5171" b="69974"/>
            <a:stretch>
              <a:fillRect/>
            </a:stretch>
          </p:blipFill>
          <p:spPr bwMode="auto">
            <a:xfrm>
              <a:off x="3243" y="754"/>
              <a:ext cx="2245" cy="887"/>
            </a:xfrm>
            <a:prstGeom prst="rect">
              <a:avLst/>
            </a:prstGeom>
            <a:noFill/>
            <a:ln w="57150" cmpd="thickThin">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15" name="Rectangle 12"/>
            <p:cNvSpPr>
              <a:spLocks noChangeArrowheads="1"/>
            </p:cNvSpPr>
            <p:nvPr/>
          </p:nvSpPr>
          <p:spPr bwMode="auto">
            <a:xfrm>
              <a:off x="3279" y="1706"/>
              <a:ext cx="1801" cy="33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OD</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门逻辑符号</a:t>
              </a:r>
            </a:p>
          </p:txBody>
        </p:sp>
      </p:grpSp>
      <p:sp>
        <p:nvSpPr>
          <p:cNvPr id="16" name="Text Box 14"/>
          <p:cNvSpPr txBox="1">
            <a:spLocks noChangeArrowheads="1"/>
          </p:cNvSpPr>
          <p:nvPr/>
        </p:nvSpPr>
        <p:spPr bwMode="auto">
          <a:xfrm>
            <a:off x="339117" y="922011"/>
            <a:ext cx="20177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28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en-US" sz="28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工作原理</a:t>
            </a:r>
          </a:p>
        </p:txBody>
      </p:sp>
      <p:sp>
        <p:nvSpPr>
          <p:cNvPr id="17" name="Text Box 15"/>
          <p:cNvSpPr txBox="1">
            <a:spLocks noChangeArrowheads="1"/>
          </p:cNvSpPr>
          <p:nvPr/>
        </p:nvSpPr>
        <p:spPr bwMode="auto">
          <a:xfrm>
            <a:off x="99404" y="1601461"/>
            <a:ext cx="5184775"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在使用</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OD</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门时，一定要将输出端通过电阻（叫做上拉电阻，将信号钳位于高电平）接到电源上</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p>
        </p:txBody>
      </p:sp>
      <p:graphicFrame>
        <p:nvGraphicFramePr>
          <p:cNvPr id="18" name="Object 16"/>
          <p:cNvGraphicFramePr>
            <a:graphicFrameLocks noChangeAspect="1"/>
          </p:cNvGraphicFramePr>
          <p:nvPr/>
        </p:nvGraphicFramePr>
        <p:xfrm>
          <a:off x="5441342" y="3633045"/>
          <a:ext cx="3311525" cy="2854720"/>
        </p:xfrm>
        <a:graphic>
          <a:graphicData uri="http://schemas.openxmlformats.org/presentationml/2006/ole">
            <mc:AlternateContent xmlns:mc="http://schemas.openxmlformats.org/markup-compatibility/2006">
              <mc:Choice xmlns:v="urn:schemas-microsoft-com:vml" Requires="v">
                <p:oleObj spid="_x0000_s28728" name="Visio" r:id="rId5" imgW="1173480" imgH="864870" progId="Visio.Drawing.11">
                  <p:embed/>
                </p:oleObj>
              </mc:Choice>
              <mc:Fallback>
                <p:oleObj name="Visio" r:id="rId5" imgW="1173480" imgH="864870" progId="Visio.Drawing.11">
                  <p:embed/>
                  <p:pic>
                    <p:nvPicPr>
                      <p:cNvPr id="0" name="Object 16"/>
                      <p:cNvPicPr>
                        <a:picLocks noChangeAspect="1" noChangeArrowheads="1"/>
                      </p:cNvPicPr>
                      <p:nvPr/>
                    </p:nvPicPr>
                    <p:blipFill>
                      <a:blip r:embed="rId6">
                        <a:extLst>
                          <a:ext uri="{28A0092B-C50C-407E-A947-70E740481C1C}">
                            <a14:useLocalDpi xmlns:a14="http://schemas.microsoft.com/office/drawing/2010/main" val="0"/>
                          </a:ext>
                        </a:extLst>
                      </a:blip>
                      <a:srcRect l="6664" t="5089" r="6664" b="4553"/>
                      <a:stretch>
                        <a:fillRect/>
                      </a:stretch>
                    </p:blipFill>
                    <p:spPr bwMode="auto">
                      <a:xfrm>
                        <a:off x="5441342" y="3633045"/>
                        <a:ext cx="3311525" cy="2854720"/>
                      </a:xfrm>
                      <a:prstGeom prst="rect">
                        <a:avLst/>
                      </a:prstGeom>
                      <a:solidFill>
                        <a:srgbClr val="FFFFFF"/>
                      </a:solidFill>
                      <a:ln w="57150" cap="sq" cmpd="thickThin">
                        <a:solidFill>
                          <a:srgbClr val="FF0000"/>
                        </a:solidFill>
                        <a:miter lim="800000"/>
                        <a:headEnd type="none" w="sm" len="sm"/>
                        <a:tailEnd type="none" w="sm" len="sm"/>
                      </a:ln>
                      <a:effectLst/>
                    </p:spPr>
                  </p:pic>
                </p:oleObj>
              </mc:Fallback>
            </mc:AlternateContent>
          </a:graphicData>
        </a:graphic>
      </p:graphicFrame>
      <p:grpSp>
        <p:nvGrpSpPr>
          <p:cNvPr id="19" name="Group 21"/>
          <p:cNvGrpSpPr/>
          <p:nvPr/>
        </p:nvGrpSpPr>
        <p:grpSpPr bwMode="auto">
          <a:xfrm>
            <a:off x="674873" y="3417343"/>
            <a:ext cx="4176712" cy="3286125"/>
            <a:chOff x="249" y="2069"/>
            <a:chExt cx="2631" cy="2070"/>
          </a:xfrm>
        </p:grpSpPr>
        <p:pic>
          <p:nvPicPr>
            <p:cNvPr id="74759" name="Picture 18" descr="3-3-31"/>
            <p:cNvPicPr>
              <a:picLocks noChangeAspect="1" noChangeArrowheads="1"/>
            </p:cNvPicPr>
            <p:nvPr/>
          </p:nvPicPr>
          <p:blipFill>
            <a:blip r:embed="rId7" cstate="print">
              <a:extLst>
                <a:ext uri="{28A0092B-C50C-407E-A947-70E740481C1C}">
                  <a14:useLocalDpi xmlns:a14="http://schemas.microsoft.com/office/drawing/2010/main" val="0"/>
                </a:ext>
              </a:extLst>
            </a:blip>
            <a:srcRect r="19443"/>
            <a:stretch>
              <a:fillRect/>
            </a:stretch>
          </p:blipFill>
          <p:spPr bwMode="auto">
            <a:xfrm>
              <a:off x="249" y="2069"/>
              <a:ext cx="2631" cy="2070"/>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21" name="Rectangle 20"/>
            <p:cNvSpPr>
              <a:spLocks noChangeArrowheads="1"/>
            </p:cNvSpPr>
            <p:nvPr/>
          </p:nvSpPr>
          <p:spPr bwMode="auto">
            <a:xfrm>
              <a:off x="1564" y="2623"/>
              <a:ext cx="67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800" dirty="0">
                  <a:solidFill>
                    <a:srgbClr val="004E4C"/>
                  </a:solidFill>
                  <a:latin typeface="Times New Roman" panose="02020603050405020304" pitchFamily="18" charset="0"/>
                  <a:ea typeface="楷体" panose="02010609060101010101" pitchFamily="49" charset="-122"/>
                  <a:cs typeface="Times New Roman" panose="02020603050405020304" pitchFamily="18" charset="0"/>
                </a:rPr>
                <a:t>OD</a:t>
              </a:r>
              <a:r>
                <a:rPr lang="zh-CN" altLang="en-US" sz="2800" dirty="0">
                  <a:solidFill>
                    <a:srgbClr val="004E4C"/>
                  </a:solidFill>
                  <a:latin typeface="Times New Roman" panose="02020603050405020304" pitchFamily="18" charset="0"/>
                  <a:ea typeface="楷体" panose="02010609060101010101" pitchFamily="49" charset="-122"/>
                  <a:cs typeface="Times New Roman" panose="02020603050405020304" pitchFamily="18" charset="0"/>
                </a:rPr>
                <a:t>门</a:t>
              </a:r>
            </a:p>
          </p:txBody>
        </p:sp>
      </p:grpSp>
      <p:sp>
        <p:nvSpPr>
          <p:cNvPr id="12" name="Rectangle 12"/>
          <p:cNvSpPr>
            <a:spLocks noChangeArrowheads="1"/>
          </p:cNvSpPr>
          <p:nvPr/>
        </p:nvSpPr>
        <p:spPr bwMode="auto">
          <a:xfrm>
            <a:off x="3668617" y="88136"/>
            <a:ext cx="547538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3.3.5  </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其他类型的</a:t>
            </a:r>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 CMOS</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逻辑门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1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ox(in)">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9"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p:cTn id="17" dur="1000" fill="hold"/>
                                        <p:tgtEl>
                                          <p:spTgt spid="17"/>
                                        </p:tgtEl>
                                        <p:attrNameLst>
                                          <p:attrName>ppt_x</p:attrName>
                                        </p:attrNameLst>
                                      </p:cBhvr>
                                      <p:tavLst>
                                        <p:tav tm="0">
                                          <p:val>
                                            <p:strVal val="#ppt_x-.2"/>
                                          </p:val>
                                        </p:tav>
                                        <p:tav tm="100000">
                                          <p:val>
                                            <p:strVal val="#ppt_x"/>
                                          </p:val>
                                        </p:tav>
                                      </p:tavLst>
                                    </p:anim>
                                    <p:anim calcmode="lin" valueType="num">
                                      <p:cBhvr>
                                        <p:cTn id="18" dur="1000" fill="hold"/>
                                        <p:tgtEl>
                                          <p:spTgt spid="17"/>
                                        </p:tgtEl>
                                        <p:attrNameLst>
                                          <p:attrName>ppt_y</p:attrName>
                                        </p:attrNameLst>
                                      </p:cBhvr>
                                      <p:tavLst>
                                        <p:tav tm="0">
                                          <p:val>
                                            <p:strVal val="#ppt_y"/>
                                          </p:val>
                                        </p:tav>
                                        <p:tav tm="100000">
                                          <p:val>
                                            <p:strVal val="#ppt_y"/>
                                          </p:val>
                                        </p:tav>
                                      </p:tavLst>
                                    </p:anim>
                                    <p:animEffect transition="in" filter="wipe(right)" prLst="gradientSize: 0.1">
                                      <p:cBhvr>
                                        <p:cTn id="19" dur="10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dissolve">
                                      <p:cBhvr>
                                        <p:cTn id="24" dur="10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dissolve">
                                      <p:cBhvr>
                                        <p:cTn id="2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2"/>
          <p:cNvSpPr txBox="1">
            <a:spLocks noChangeArrowheads="1"/>
          </p:cNvSpPr>
          <p:nvPr/>
        </p:nvSpPr>
        <p:spPr bwMode="auto">
          <a:xfrm>
            <a:off x="179388" y="4414950"/>
            <a:ext cx="8713787" cy="143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当</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B</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有一个为低电平，则</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a:t>
            </a:r>
            <a:r>
              <a:rPr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N </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截止，</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R</a:t>
            </a:r>
            <a:r>
              <a:rPr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L</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&lt;&lt;</a:t>
            </a:r>
            <a:r>
              <a:rPr lang="en-US" altLang="zh-CN" sz="2800"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R</a:t>
            </a:r>
            <a:r>
              <a:rPr lang="en-US" altLang="zh-CN" sz="2800" baseline="-25000"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off</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，输出</a:t>
            </a:r>
            <a:r>
              <a:rPr lang="en-US" altLang="zh-CN" sz="2800"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v</a:t>
            </a:r>
            <a:r>
              <a:rPr lang="en-US" altLang="zh-CN" sz="2800" baseline="-25000"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o</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V</a:t>
            </a:r>
            <a:r>
              <a:rPr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DD2</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，为高电平；当</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B</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同时为高电平，则</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a:t>
            </a:r>
            <a:r>
              <a:rPr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N </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导通，</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R</a:t>
            </a:r>
            <a:r>
              <a:rPr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L</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&gt;&gt;R</a:t>
            </a:r>
            <a:r>
              <a:rPr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on</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，输出</a:t>
            </a:r>
            <a:r>
              <a:rPr lang="en-US" altLang="zh-CN" sz="2800"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v</a:t>
            </a:r>
            <a:r>
              <a:rPr lang="en-US" altLang="zh-CN" sz="2800" baseline="-25000"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o</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，为低电平。故输出输入的逻辑关系为</a:t>
            </a:r>
          </a:p>
        </p:txBody>
      </p:sp>
      <p:graphicFrame>
        <p:nvGraphicFramePr>
          <p:cNvPr id="19" name="Object 4"/>
          <p:cNvGraphicFramePr>
            <a:graphicFrameLocks noChangeAspect="1"/>
          </p:cNvGraphicFramePr>
          <p:nvPr/>
        </p:nvGraphicFramePr>
        <p:xfrm>
          <a:off x="5580063" y="1062037"/>
          <a:ext cx="3563937" cy="3024188"/>
        </p:xfrm>
        <a:graphic>
          <a:graphicData uri="http://schemas.openxmlformats.org/presentationml/2006/ole">
            <mc:AlternateContent xmlns:mc="http://schemas.openxmlformats.org/markup-compatibility/2006">
              <mc:Choice xmlns:v="urn:schemas-microsoft-com:vml" Requires="v">
                <p:oleObj spid="_x0000_s29804" name="Visio" r:id="rId4" imgW="1173480" imgH="864870" progId="Visio.Drawing.11">
                  <p:embed/>
                </p:oleObj>
              </mc:Choice>
              <mc:Fallback>
                <p:oleObj name="Visio" r:id="rId4" imgW="1173480" imgH="864870"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l="6664" t="5089" r="6664" b="4553"/>
                      <a:stretch>
                        <a:fillRect/>
                      </a:stretch>
                    </p:blipFill>
                    <p:spPr bwMode="auto">
                      <a:xfrm>
                        <a:off x="5580063" y="1062037"/>
                        <a:ext cx="3563937" cy="3024188"/>
                      </a:xfrm>
                      <a:prstGeom prst="rect">
                        <a:avLst/>
                      </a:prstGeom>
                      <a:solidFill>
                        <a:srgbClr val="FFFFFF"/>
                      </a:solidFill>
                      <a:ln w="57150" cap="sq" cmpd="thickThin">
                        <a:solidFill>
                          <a:srgbClr val="FF0000"/>
                        </a:solidFill>
                        <a:miter lim="800000"/>
                        <a:headEnd type="none" w="sm" len="sm"/>
                        <a:tailEnd type="none" w="sm" len="sm"/>
                      </a:ln>
                      <a:effectLst/>
                    </p:spPr>
                  </p:pic>
                </p:oleObj>
              </mc:Fallback>
            </mc:AlternateContent>
          </a:graphicData>
        </a:graphic>
      </p:graphicFrame>
      <p:pic>
        <p:nvPicPr>
          <p:cNvPr id="20" name="Picture 9" descr="3-3-31"/>
          <p:cNvPicPr>
            <a:picLocks noChangeAspect="1" noChangeArrowheads="1"/>
          </p:cNvPicPr>
          <p:nvPr/>
        </p:nvPicPr>
        <p:blipFill>
          <a:blip r:embed="rId6" cstate="print">
            <a:extLst>
              <a:ext uri="{28A0092B-C50C-407E-A947-70E740481C1C}">
                <a14:useLocalDpi xmlns:a14="http://schemas.microsoft.com/office/drawing/2010/main" val="0"/>
              </a:ext>
            </a:extLst>
          </a:blip>
          <a:srcRect b="3575"/>
          <a:stretch>
            <a:fillRect/>
          </a:stretch>
        </p:blipFill>
        <p:spPr bwMode="auto">
          <a:xfrm>
            <a:off x="172228" y="1011237"/>
            <a:ext cx="5184775" cy="3168650"/>
          </a:xfrm>
          <a:prstGeom prst="rect">
            <a:avLst/>
          </a:prstGeom>
          <a:solidFill>
            <a:srgbClr val="FF0000"/>
          </a:solidFill>
          <a:ln w="57150" cmpd="thickThin">
            <a:solidFill>
              <a:srgbClr val="FF0000"/>
            </a:solidFill>
            <a:miter lim="800000"/>
            <a:headEnd/>
            <a:tailEnd/>
          </a:ln>
        </p:spPr>
      </p:pic>
      <p:graphicFrame>
        <p:nvGraphicFramePr>
          <p:cNvPr id="21" name="Object 10"/>
          <p:cNvGraphicFramePr>
            <a:graphicFrameLocks noChangeAspect="1"/>
          </p:cNvGraphicFramePr>
          <p:nvPr/>
        </p:nvGraphicFramePr>
        <p:xfrm>
          <a:off x="3309938" y="5762625"/>
          <a:ext cx="1660525" cy="531812"/>
        </p:xfrm>
        <a:graphic>
          <a:graphicData uri="http://schemas.openxmlformats.org/presentationml/2006/ole">
            <mc:AlternateContent xmlns:mc="http://schemas.openxmlformats.org/markup-compatibility/2006">
              <mc:Choice xmlns:v="urn:schemas-microsoft-com:vml" Requires="v">
                <p:oleObj spid="_x0000_s29805" name="公式" r:id="rId7" imgW="635000" imgH="203200" progId="Equation.3">
                  <p:embed/>
                </p:oleObj>
              </mc:Choice>
              <mc:Fallback>
                <p:oleObj name="公式" r:id="rId7" imgW="635000" imgH="203200"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09938" y="5762625"/>
                        <a:ext cx="1660525" cy="531812"/>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Text Box 11"/>
          <p:cNvSpPr txBox="1">
            <a:spLocks noChangeArrowheads="1"/>
          </p:cNvSpPr>
          <p:nvPr/>
        </p:nvSpPr>
        <p:spPr bwMode="auto">
          <a:xfrm>
            <a:off x="0" y="6338887"/>
            <a:ext cx="9144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dirty="0">
                <a:solidFill>
                  <a:srgbClr val="000000"/>
                </a:solidFill>
                <a:latin typeface="楷体" panose="02010609060101010101" pitchFamily="49" charset="-122"/>
                <a:ea typeface="楷体" panose="02010609060101010101" pitchFamily="49" charset="-122"/>
              </a:rPr>
              <a:t>由此可见，输出高电平可以改变，故可作电平转换。</a:t>
            </a:r>
          </a:p>
        </p:txBody>
      </p:sp>
      <p:sp>
        <p:nvSpPr>
          <p:cNvPr id="8" name="Rectangle 12"/>
          <p:cNvSpPr>
            <a:spLocks noChangeArrowheads="1"/>
          </p:cNvSpPr>
          <p:nvPr/>
        </p:nvSpPr>
        <p:spPr bwMode="auto">
          <a:xfrm>
            <a:off x="3668617" y="88136"/>
            <a:ext cx="547538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3.3.5  </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其他类型的</a:t>
            </a:r>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 CMOS</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逻辑门</a:t>
            </a:r>
          </a:p>
        </p:txBody>
      </p:sp>
      <p:sp>
        <p:nvSpPr>
          <p:cNvPr id="9" name="矩形 8"/>
          <p:cNvSpPr/>
          <p:nvPr/>
        </p:nvSpPr>
        <p:spPr>
          <a:xfrm>
            <a:off x="395063" y="2364728"/>
            <a:ext cx="338554" cy="461665"/>
          </a:xfrm>
          <a:prstGeom prst="rect">
            <a:avLst/>
          </a:prstGeom>
        </p:spPr>
        <p:txBody>
          <a:bodyPr wrap="none">
            <a:spAutoFit/>
          </a:bodyPr>
          <a:lstStyle/>
          <a:p>
            <a:pPr>
              <a:spcBef>
                <a:spcPct val="50000"/>
              </a:spcBef>
            </a:pP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1</a:t>
            </a:r>
          </a:p>
        </p:txBody>
      </p:sp>
      <p:sp>
        <p:nvSpPr>
          <p:cNvPr id="10" name="矩形 9"/>
          <p:cNvSpPr/>
          <p:nvPr/>
        </p:nvSpPr>
        <p:spPr>
          <a:xfrm>
            <a:off x="395063" y="3085155"/>
            <a:ext cx="338554" cy="461665"/>
          </a:xfrm>
          <a:prstGeom prst="rect">
            <a:avLst/>
          </a:prstGeom>
        </p:spPr>
        <p:txBody>
          <a:bodyPr wrap="none">
            <a:spAutoFit/>
          </a:bodyPr>
          <a:lstStyle/>
          <a:p>
            <a:pPr>
              <a:spcBef>
                <a:spcPct val="50000"/>
              </a:spcBef>
            </a:pP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0</a:t>
            </a:r>
          </a:p>
        </p:txBody>
      </p:sp>
      <p:sp>
        <p:nvSpPr>
          <p:cNvPr id="11" name="矩形 10"/>
          <p:cNvSpPr/>
          <p:nvPr/>
        </p:nvSpPr>
        <p:spPr>
          <a:xfrm>
            <a:off x="3428022" y="2595559"/>
            <a:ext cx="804115" cy="461665"/>
          </a:xfrm>
          <a:prstGeom prst="rect">
            <a:avLst/>
          </a:prstGeom>
        </p:spPr>
        <p:txBody>
          <a:bodyPr wrap="square">
            <a:spAutoFit/>
          </a:bodyPr>
          <a:lstStyle/>
          <a:p>
            <a:pPr>
              <a:spcBef>
                <a:spcPct val="50000"/>
              </a:spcBef>
            </a:pPr>
            <a:r>
              <a:rPr lang="zh-CN" alt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截止</a:t>
            </a:r>
            <a:endPar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3" name="矩形 12"/>
          <p:cNvSpPr/>
          <p:nvPr/>
        </p:nvSpPr>
        <p:spPr>
          <a:xfrm>
            <a:off x="2680459" y="2595560"/>
            <a:ext cx="338554" cy="461665"/>
          </a:xfrm>
          <a:prstGeom prst="rect">
            <a:avLst/>
          </a:prstGeom>
        </p:spPr>
        <p:txBody>
          <a:bodyPr wrap="none">
            <a:spAutoFit/>
          </a:bodyPr>
          <a:lstStyle/>
          <a:p>
            <a:pPr>
              <a:spcBef>
                <a:spcPct val="50000"/>
              </a:spcBef>
            </a:pP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0</a:t>
            </a:r>
          </a:p>
        </p:txBody>
      </p:sp>
      <p:sp>
        <p:nvSpPr>
          <p:cNvPr id="14" name="矩形 13"/>
          <p:cNvSpPr/>
          <p:nvPr/>
        </p:nvSpPr>
        <p:spPr>
          <a:xfrm>
            <a:off x="4641040" y="1903063"/>
            <a:ext cx="338554" cy="461665"/>
          </a:xfrm>
          <a:prstGeom prst="rect">
            <a:avLst/>
          </a:prstGeom>
        </p:spPr>
        <p:txBody>
          <a:bodyPr wrap="none">
            <a:spAutoFit/>
          </a:bodyPr>
          <a:lstStyle/>
          <a:p>
            <a:pPr>
              <a:spcBef>
                <a:spcPct val="50000"/>
              </a:spcBef>
            </a:pP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1</a:t>
            </a:r>
          </a:p>
        </p:txBody>
      </p:sp>
      <p:sp>
        <p:nvSpPr>
          <p:cNvPr id="17" name="矩形 16"/>
          <p:cNvSpPr/>
          <p:nvPr/>
        </p:nvSpPr>
        <p:spPr>
          <a:xfrm>
            <a:off x="593215" y="2352017"/>
            <a:ext cx="338554" cy="461665"/>
          </a:xfrm>
          <a:prstGeom prst="rect">
            <a:avLst/>
          </a:prstGeom>
        </p:spPr>
        <p:txBody>
          <a:bodyPr wrap="none">
            <a:spAutoFit/>
          </a:bodyPr>
          <a:lstStyle/>
          <a:p>
            <a:pPr>
              <a:spcBef>
                <a:spcPct val="50000"/>
              </a:spcBef>
            </a:pP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1</a:t>
            </a:r>
          </a:p>
        </p:txBody>
      </p:sp>
      <p:sp>
        <p:nvSpPr>
          <p:cNvPr id="23" name="矩形 22"/>
          <p:cNvSpPr/>
          <p:nvPr/>
        </p:nvSpPr>
        <p:spPr>
          <a:xfrm>
            <a:off x="593215" y="3079580"/>
            <a:ext cx="338554" cy="461665"/>
          </a:xfrm>
          <a:prstGeom prst="rect">
            <a:avLst/>
          </a:prstGeom>
        </p:spPr>
        <p:txBody>
          <a:bodyPr wrap="none">
            <a:spAutoFit/>
          </a:bodyPr>
          <a:lstStyle/>
          <a:p>
            <a:pPr>
              <a:spcBef>
                <a:spcPct val="50000"/>
              </a:spcBef>
            </a:pP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1</a:t>
            </a:r>
          </a:p>
        </p:txBody>
      </p:sp>
      <p:sp>
        <p:nvSpPr>
          <p:cNvPr id="24" name="矩形 23"/>
          <p:cNvSpPr/>
          <p:nvPr/>
        </p:nvSpPr>
        <p:spPr>
          <a:xfrm>
            <a:off x="2680459" y="3057224"/>
            <a:ext cx="338554" cy="461665"/>
          </a:xfrm>
          <a:prstGeom prst="rect">
            <a:avLst/>
          </a:prstGeom>
        </p:spPr>
        <p:txBody>
          <a:bodyPr wrap="none">
            <a:spAutoFit/>
          </a:bodyPr>
          <a:lstStyle/>
          <a:p>
            <a:pPr>
              <a:spcBef>
                <a:spcPct val="50000"/>
              </a:spcBef>
            </a:pP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1</a:t>
            </a:r>
          </a:p>
        </p:txBody>
      </p:sp>
      <p:sp>
        <p:nvSpPr>
          <p:cNvPr id="25" name="矩形 24"/>
          <p:cNvSpPr/>
          <p:nvPr/>
        </p:nvSpPr>
        <p:spPr>
          <a:xfrm>
            <a:off x="3486735" y="2960971"/>
            <a:ext cx="1036942" cy="461665"/>
          </a:xfrm>
          <a:prstGeom prst="rect">
            <a:avLst/>
          </a:prstGeom>
        </p:spPr>
        <p:txBody>
          <a:bodyPr wrap="square">
            <a:spAutoFit/>
          </a:bodyPr>
          <a:lstStyle/>
          <a:p>
            <a:pPr>
              <a:spcBef>
                <a:spcPct val="50000"/>
              </a:spcBef>
            </a:pPr>
            <a:r>
              <a:rPr lang="zh-CN" alt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导通</a:t>
            </a:r>
            <a:endPar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6" name="矩形 25"/>
          <p:cNvSpPr/>
          <p:nvPr/>
        </p:nvSpPr>
        <p:spPr>
          <a:xfrm>
            <a:off x="4121276" y="2230322"/>
            <a:ext cx="338554" cy="461665"/>
          </a:xfrm>
          <a:prstGeom prst="rect">
            <a:avLst/>
          </a:prstGeom>
        </p:spPr>
        <p:txBody>
          <a:bodyPr wrap="none">
            <a:spAutoFit/>
          </a:bodyPr>
          <a:lstStyle/>
          <a:p>
            <a:pPr>
              <a:spcBef>
                <a:spcPct val="50000"/>
              </a:spcBef>
            </a:pP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10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10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edge">
                                      <p:cBhvr>
                                        <p:cTn id="17" dur="10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9"/>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0"/>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1"/>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3"/>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4"/>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500"/>
                                        <p:tgtEl>
                                          <p:spTgt spid="2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fade">
                                      <p:cBhvr>
                                        <p:cTn id="69" dur="500"/>
                                        <p:tgtEl>
                                          <p:spTgt spid="24"/>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fade">
                                      <p:cBhvr>
                                        <p:cTn id="74" dur="500"/>
                                        <p:tgtEl>
                                          <p:spTgt spid="25"/>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fade">
                                      <p:cBhvr>
                                        <p:cTn id="79" dur="500"/>
                                        <p:tgtEl>
                                          <p:spTgt spid="26"/>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nodeType="clickEffect">
                                  <p:stCondLst>
                                    <p:cond delay="0"/>
                                  </p:stCondLst>
                                  <p:childTnLst>
                                    <p:set>
                                      <p:cBhvr>
                                        <p:cTn id="83" dur="1" fill="hold">
                                          <p:stCondLst>
                                            <p:cond delay="0"/>
                                          </p:stCondLst>
                                        </p:cTn>
                                        <p:tgtEl>
                                          <p:spTgt spid="21"/>
                                        </p:tgtEl>
                                        <p:attrNameLst>
                                          <p:attrName>style.visibility</p:attrName>
                                        </p:attrNameLst>
                                      </p:cBhvr>
                                      <p:to>
                                        <p:strVal val="visible"/>
                                      </p:to>
                                    </p:set>
                                    <p:animEffect transition="in" filter="dissolve">
                                      <p:cBhvr>
                                        <p:cTn id="84" dur="1000"/>
                                        <p:tgtEl>
                                          <p:spTgt spid="21"/>
                                        </p:tgtEl>
                                      </p:cBhvr>
                                    </p:animEffect>
                                  </p:childTnLst>
                                </p:cTn>
                              </p:par>
                            </p:childTnLst>
                          </p:cTn>
                        </p:par>
                      </p:childTnLst>
                    </p:cTn>
                  </p:par>
                  <p:par>
                    <p:cTn id="85" fill="hold">
                      <p:stCondLst>
                        <p:cond delay="indefinite"/>
                      </p:stCondLst>
                      <p:childTnLst>
                        <p:par>
                          <p:cTn id="86" fill="hold">
                            <p:stCondLst>
                              <p:cond delay="0"/>
                            </p:stCondLst>
                            <p:childTnLst>
                              <p:par>
                                <p:cTn id="87" presetID="4" presetClass="entr" presetSubtype="16" fill="hold" grpId="0" nodeType="clickEffect">
                                  <p:stCondLst>
                                    <p:cond delay="0"/>
                                  </p:stCondLst>
                                  <p:childTnLst>
                                    <p:set>
                                      <p:cBhvr>
                                        <p:cTn id="88" dur="1" fill="hold">
                                          <p:stCondLst>
                                            <p:cond delay="0"/>
                                          </p:stCondLst>
                                        </p:cTn>
                                        <p:tgtEl>
                                          <p:spTgt spid="22"/>
                                        </p:tgtEl>
                                        <p:attrNameLst>
                                          <p:attrName>style.visibility</p:attrName>
                                        </p:attrNameLst>
                                      </p:cBhvr>
                                      <p:to>
                                        <p:strVal val="visible"/>
                                      </p:to>
                                    </p:set>
                                    <p:animEffect transition="in" filter="box(in)">
                                      <p:cBhvr>
                                        <p:cTn id="8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2" grpId="0"/>
      <p:bldP spid="9" grpId="0"/>
      <p:bldP spid="9" grpId="1"/>
      <p:bldP spid="10" grpId="0"/>
      <p:bldP spid="10" grpId="1"/>
      <p:bldP spid="11" grpId="0"/>
      <p:bldP spid="11" grpId="1"/>
      <p:bldP spid="13" grpId="0"/>
      <p:bldP spid="13" grpId="1"/>
      <p:bldP spid="14" grpId="0"/>
      <p:bldP spid="14" grpId="1"/>
      <p:bldP spid="17" grpId="0"/>
      <p:bldP spid="23" grpId="0"/>
      <p:bldP spid="24" grpId="0"/>
      <p:bldP spid="25" grpId="0"/>
      <p:bldP spid="2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Box 4"/>
          <p:cNvSpPr txBox="1">
            <a:spLocks noChangeArrowheads="1"/>
          </p:cNvSpPr>
          <p:nvPr/>
        </p:nvSpPr>
        <p:spPr bwMode="auto">
          <a:xfrm>
            <a:off x="0" y="1386143"/>
            <a:ext cx="898170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defRPr/>
            </a:pP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OD</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门可以将</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CMOS</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逻辑门输出端直接相接，即实现线与逻辑，其电路如图所示。</a:t>
            </a:r>
          </a:p>
        </p:txBody>
      </p:sp>
      <p:grpSp>
        <p:nvGrpSpPr>
          <p:cNvPr id="20" name="Group 8"/>
          <p:cNvGrpSpPr/>
          <p:nvPr/>
        </p:nvGrpSpPr>
        <p:grpSpPr bwMode="auto">
          <a:xfrm>
            <a:off x="648071" y="2593886"/>
            <a:ext cx="8102600" cy="4340225"/>
            <a:chOff x="204" y="1434"/>
            <a:chExt cx="5104" cy="2734"/>
          </a:xfrm>
        </p:grpSpPr>
        <p:pic>
          <p:nvPicPr>
            <p:cNvPr id="76805" name="Picture 5" descr="3-3-32a"/>
            <p:cNvPicPr>
              <a:picLocks noChangeAspect="1" noChangeArrowheads="1"/>
            </p:cNvPicPr>
            <p:nvPr/>
          </p:nvPicPr>
          <p:blipFill>
            <a:blip r:embed="rId3" cstate="print">
              <a:extLst>
                <a:ext uri="{28A0092B-C50C-407E-A947-70E740481C1C}">
                  <a14:useLocalDpi xmlns:a14="http://schemas.microsoft.com/office/drawing/2010/main" val="0"/>
                </a:ext>
              </a:extLst>
            </a:blip>
            <a:srcRect t="7048"/>
            <a:stretch>
              <a:fillRect/>
            </a:stretch>
          </p:blipFill>
          <p:spPr bwMode="auto">
            <a:xfrm>
              <a:off x="204" y="1434"/>
              <a:ext cx="2767" cy="2387"/>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76806" name="Picture 6" descr="3-3-32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98" y="1434"/>
              <a:ext cx="2110" cy="2404"/>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23" name="Rectangle 7"/>
            <p:cNvSpPr>
              <a:spLocks noChangeArrowheads="1"/>
            </p:cNvSpPr>
            <p:nvPr/>
          </p:nvSpPr>
          <p:spPr bwMode="auto">
            <a:xfrm>
              <a:off x="1020" y="3838"/>
              <a:ext cx="3747"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defRPr/>
              </a:pPr>
              <a:r>
                <a:rPr lang="zh-CN" altLang="en-US" sz="2800" dirty="0">
                  <a:latin typeface="楷体" panose="02010609060101010101" pitchFamily="49" charset="-122"/>
                  <a:ea typeface="楷体" panose="02010609060101010101" pitchFamily="49" charset="-122"/>
                </a:rPr>
                <a:t>图</a:t>
              </a:r>
              <a:r>
                <a:rPr lang="en-US" altLang="zh-CN" sz="2800" dirty="0">
                  <a:latin typeface="楷体" panose="02010609060101010101" pitchFamily="49" charset="-122"/>
                  <a:ea typeface="楷体" panose="02010609060101010101" pitchFamily="49" charset="-122"/>
                </a:rPr>
                <a:t>3.3.33   </a:t>
              </a:r>
              <a:r>
                <a:rPr lang="zh-CN" altLang="en-US" sz="2800" dirty="0">
                  <a:latin typeface="楷体" panose="02010609060101010101" pitchFamily="49" charset="-122"/>
                  <a:ea typeface="楷体" panose="02010609060101010101" pitchFamily="49" charset="-122"/>
                </a:rPr>
                <a:t>线与逻辑电路的接法</a:t>
              </a:r>
            </a:p>
          </p:txBody>
        </p:sp>
      </p:grpSp>
      <p:sp>
        <p:nvSpPr>
          <p:cNvPr id="24" name="Rectangle 2"/>
          <p:cNvSpPr txBox="1">
            <a:spLocks noChangeArrowheads="1"/>
          </p:cNvSpPr>
          <p:nvPr/>
        </p:nvSpPr>
        <p:spPr bwMode="auto">
          <a:xfrm>
            <a:off x="222621" y="858749"/>
            <a:ext cx="3170237" cy="52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lang="en-US" altLang="zh-CN" sz="2800" u="sng" dirty="0">
                <a:solidFill>
                  <a:srgbClr val="000000"/>
                </a:solidFill>
                <a:latin typeface="楷体" panose="02010609060101010101" pitchFamily="49" charset="-122"/>
                <a:ea typeface="楷体" panose="02010609060101010101" pitchFamily="49" charset="-122"/>
              </a:rPr>
              <a:t>3.“</a:t>
            </a:r>
            <a:r>
              <a:rPr lang="zh-CN" altLang="en-US" sz="2800" u="sng" dirty="0">
                <a:solidFill>
                  <a:srgbClr val="000000"/>
                </a:solidFill>
                <a:latin typeface="楷体" panose="02010609060101010101" pitchFamily="49" charset="-122"/>
                <a:ea typeface="楷体" panose="02010609060101010101" pitchFamily="49" charset="-122"/>
              </a:rPr>
              <a:t>线与”的实现</a:t>
            </a:r>
          </a:p>
        </p:txBody>
      </p:sp>
      <p:sp>
        <p:nvSpPr>
          <p:cNvPr id="9" name="Rectangle 12"/>
          <p:cNvSpPr>
            <a:spLocks noChangeArrowheads="1"/>
          </p:cNvSpPr>
          <p:nvPr/>
        </p:nvSpPr>
        <p:spPr bwMode="auto">
          <a:xfrm>
            <a:off x="3668617" y="88136"/>
            <a:ext cx="547538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3.3.5  </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其他类型的</a:t>
            </a:r>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 CMOS</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逻辑门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10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amond(in)">
                                      <p:cBhvr>
                                        <p:cTn id="12" dur="10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dissolve">
                                      <p:cBhvr>
                                        <p:cTn id="17"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noChangeArrowheads="1"/>
          </p:cNvSpPr>
          <p:nvPr/>
        </p:nvSpPr>
        <p:spPr bwMode="auto">
          <a:xfrm>
            <a:off x="145204" y="5011307"/>
            <a:ext cx="3455987"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a:solidFill>
                  <a:srgbClr val="000000"/>
                </a:solidFill>
                <a:latin typeface="楷体" panose="02010609060101010101" pitchFamily="49" charset="-122"/>
                <a:ea typeface="楷体" panose="02010609060101010101" pitchFamily="49" charset="-122"/>
              </a:rPr>
              <a:t>其工作原理为：</a:t>
            </a:r>
          </a:p>
        </p:txBody>
      </p:sp>
      <p:grpSp>
        <p:nvGrpSpPr>
          <p:cNvPr id="11" name="Group 6"/>
          <p:cNvGrpSpPr/>
          <p:nvPr/>
        </p:nvGrpSpPr>
        <p:grpSpPr bwMode="auto">
          <a:xfrm>
            <a:off x="298212" y="1085256"/>
            <a:ext cx="8102600" cy="3816350"/>
            <a:chOff x="204" y="1434"/>
            <a:chExt cx="5104" cy="2404"/>
          </a:xfrm>
        </p:grpSpPr>
        <p:pic>
          <p:nvPicPr>
            <p:cNvPr id="77829" name="Picture 7" descr="3-3-32a"/>
            <p:cNvPicPr>
              <a:picLocks noChangeAspect="1" noChangeArrowheads="1"/>
            </p:cNvPicPr>
            <p:nvPr/>
          </p:nvPicPr>
          <p:blipFill>
            <a:blip r:embed="rId3" cstate="print">
              <a:extLst>
                <a:ext uri="{28A0092B-C50C-407E-A947-70E740481C1C}">
                  <a14:useLocalDpi xmlns:a14="http://schemas.microsoft.com/office/drawing/2010/main" val="0"/>
                </a:ext>
              </a:extLst>
            </a:blip>
            <a:srcRect t="7048"/>
            <a:stretch>
              <a:fillRect/>
            </a:stretch>
          </p:blipFill>
          <p:spPr bwMode="auto">
            <a:xfrm>
              <a:off x="204" y="1434"/>
              <a:ext cx="2767" cy="2387"/>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77830" name="Picture 8" descr="3-3-32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98" y="1434"/>
              <a:ext cx="2110" cy="2404"/>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grpSp>
      <p:sp>
        <p:nvSpPr>
          <p:cNvPr id="15" name="Text Box 10"/>
          <p:cNvSpPr txBox="1">
            <a:spLocks noChangeArrowheads="1"/>
          </p:cNvSpPr>
          <p:nvPr/>
        </p:nvSpPr>
        <p:spPr bwMode="auto">
          <a:xfrm>
            <a:off x="145204" y="5371670"/>
            <a:ext cx="8713788"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当</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Y</a:t>
            </a:r>
            <a:r>
              <a:rPr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Y</a:t>
            </a:r>
            <a:r>
              <a:rPr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有一个为低电平时，则为低电平；只有</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Y</a:t>
            </a:r>
            <a:r>
              <a:rPr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Y</a:t>
            </a:r>
            <a:r>
              <a:rPr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同时为高电平，两个输出管同时截止，输出为高电平，</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Y</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和</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Y</a:t>
            </a:r>
            <a:r>
              <a:rPr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Y</a:t>
            </a:r>
            <a:r>
              <a:rPr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为与的关系</a:t>
            </a:r>
            <a:endParaRPr lang="zh-CN" altLang="en-US"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Rectangle 12"/>
          <p:cNvSpPr>
            <a:spLocks noChangeArrowheads="1"/>
          </p:cNvSpPr>
          <p:nvPr/>
        </p:nvSpPr>
        <p:spPr bwMode="auto">
          <a:xfrm>
            <a:off x="3668617" y="88136"/>
            <a:ext cx="547538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3.3.5  </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其他类型的</a:t>
            </a:r>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 CMOS</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逻辑门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ox(i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9"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1000" fill="hold"/>
                                        <p:tgtEl>
                                          <p:spTgt spid="15"/>
                                        </p:tgtEl>
                                        <p:attrNameLst>
                                          <p:attrName>ppt_x</p:attrName>
                                        </p:attrNameLst>
                                      </p:cBhvr>
                                      <p:tavLst>
                                        <p:tav tm="0">
                                          <p:val>
                                            <p:strVal val="#ppt_x-.2"/>
                                          </p:val>
                                        </p:tav>
                                        <p:tav tm="100000">
                                          <p:val>
                                            <p:strVal val="#ppt_x"/>
                                          </p:val>
                                        </p:tav>
                                      </p:tavLst>
                                    </p:anim>
                                    <p:anim calcmode="lin" valueType="num">
                                      <p:cBhvr>
                                        <p:cTn id="18" dur="1000" fill="hold"/>
                                        <p:tgtEl>
                                          <p:spTgt spid="15"/>
                                        </p:tgtEl>
                                        <p:attrNameLst>
                                          <p:attrName>ppt_y</p:attrName>
                                        </p:attrNameLst>
                                      </p:cBhvr>
                                      <p:tavLst>
                                        <p:tav tm="0">
                                          <p:val>
                                            <p:strVal val="#ppt_y"/>
                                          </p:val>
                                        </p:tav>
                                        <p:tav tm="100000">
                                          <p:val>
                                            <p:strVal val="#ppt_y"/>
                                          </p:val>
                                        </p:tav>
                                      </p:tavLst>
                                    </p:anim>
                                    <p:animEffect transition="in" filter="wipe(right)" prLst="gradientSize: 0.1">
                                      <p:cBhvr>
                                        <p:cTn id="19"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txBox="1">
            <a:spLocks noChangeArrowheads="1"/>
          </p:cNvSpPr>
          <p:nvPr/>
        </p:nvSpPr>
        <p:spPr bwMode="auto">
          <a:xfrm>
            <a:off x="539750" y="732728"/>
            <a:ext cx="3024188"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lang="zh-CN" altLang="en-US" sz="2800">
                <a:solidFill>
                  <a:srgbClr val="000000"/>
                </a:solidFill>
                <a:latin typeface="楷体" panose="02010609060101010101" pitchFamily="49" charset="-122"/>
                <a:ea typeface="楷体" panose="02010609060101010101" pitchFamily="49" charset="-122"/>
              </a:rPr>
              <a:t>输出端逻辑式为</a:t>
            </a:r>
          </a:p>
        </p:txBody>
      </p:sp>
      <p:pic>
        <p:nvPicPr>
          <p:cNvPr id="10" name="Picture 4" descr="3-3-32b"/>
          <p:cNvPicPr>
            <a:picLocks noChangeAspect="1" noChangeArrowheads="1"/>
          </p:cNvPicPr>
          <p:nvPr/>
        </p:nvPicPr>
        <p:blipFill>
          <a:blip r:embed="rId4" cstate="print">
            <a:extLst>
              <a:ext uri="{28A0092B-C50C-407E-A947-70E740481C1C}">
                <a14:useLocalDpi xmlns:a14="http://schemas.microsoft.com/office/drawing/2010/main" val="0"/>
              </a:ext>
            </a:extLst>
          </a:blip>
          <a:srcRect b="25970"/>
          <a:stretch>
            <a:fillRect/>
          </a:stretch>
        </p:blipFill>
        <p:spPr bwMode="auto">
          <a:xfrm>
            <a:off x="4859338" y="1145478"/>
            <a:ext cx="3816350" cy="3219450"/>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11" name="Object 6"/>
          <p:cNvGraphicFramePr>
            <a:graphicFrameLocks noChangeAspect="1"/>
          </p:cNvGraphicFramePr>
          <p:nvPr/>
        </p:nvGraphicFramePr>
        <p:xfrm>
          <a:off x="684213" y="1737615"/>
          <a:ext cx="3600450" cy="1063625"/>
        </p:xfrm>
        <a:graphic>
          <a:graphicData uri="http://schemas.openxmlformats.org/presentationml/2006/ole">
            <mc:AlternateContent xmlns:mc="http://schemas.openxmlformats.org/markup-compatibility/2006">
              <mc:Choice xmlns:v="urn:schemas-microsoft-com:vml" Requires="v">
                <p:oleObj spid="_x0000_s30776" name="公式" r:id="rId5" imgW="1459865" imgH="431800" progId="Equation.3">
                  <p:embed/>
                </p:oleObj>
              </mc:Choice>
              <mc:Fallback>
                <p:oleObj name="公式" r:id="rId5" imgW="1459865" imgH="4318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213" y="1737615"/>
                        <a:ext cx="3600450" cy="1063625"/>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 Box 7"/>
          <p:cNvSpPr txBox="1">
            <a:spLocks noChangeArrowheads="1"/>
          </p:cNvSpPr>
          <p:nvPr/>
        </p:nvSpPr>
        <p:spPr bwMode="auto">
          <a:xfrm>
            <a:off x="250825" y="3033015"/>
            <a:ext cx="4608513"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故</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OD</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门的线与实现了与或非的逻辑功能。</a:t>
            </a:r>
          </a:p>
        </p:txBody>
      </p:sp>
      <p:sp>
        <p:nvSpPr>
          <p:cNvPr id="13" name="Text Box 8"/>
          <p:cNvSpPr txBox="1">
            <a:spLocks noChangeArrowheads="1"/>
          </p:cNvSpPr>
          <p:nvPr/>
        </p:nvSpPr>
        <p:spPr bwMode="auto">
          <a:xfrm>
            <a:off x="250825" y="3969640"/>
            <a:ext cx="45354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2800" u="sng" dirty="0">
                <a:solidFill>
                  <a:srgbClr val="000000"/>
                </a:solidFill>
                <a:latin typeface="楷体" panose="02010609060101010101" pitchFamily="49" charset="-122"/>
                <a:ea typeface="楷体" panose="02010609060101010101" pitchFamily="49" charset="-122"/>
              </a:rPr>
              <a:t>4.</a:t>
            </a:r>
            <a:r>
              <a:rPr lang="zh-CN" altLang="en-US" sz="2800" u="sng" dirty="0">
                <a:solidFill>
                  <a:srgbClr val="000000"/>
                </a:solidFill>
                <a:latin typeface="楷体" panose="02010609060101010101" pitchFamily="49" charset="-122"/>
                <a:ea typeface="楷体" panose="02010609060101010101" pitchFamily="49" charset="-122"/>
              </a:rPr>
              <a:t>上拉电阻</a:t>
            </a:r>
            <a:r>
              <a:rPr lang="en-US" altLang="zh-CN" sz="2800" u="sng" dirty="0">
                <a:solidFill>
                  <a:srgbClr val="000000"/>
                </a:solidFill>
                <a:latin typeface="楷体" panose="02010609060101010101" pitchFamily="49" charset="-122"/>
                <a:ea typeface="楷体" panose="02010609060101010101" pitchFamily="49" charset="-122"/>
              </a:rPr>
              <a:t>R</a:t>
            </a:r>
            <a:r>
              <a:rPr lang="en-US" altLang="zh-CN" sz="2800" u="sng" baseline="-25000" dirty="0">
                <a:solidFill>
                  <a:srgbClr val="000000"/>
                </a:solidFill>
                <a:latin typeface="楷体" panose="02010609060101010101" pitchFamily="49" charset="-122"/>
                <a:ea typeface="楷体" panose="02010609060101010101" pitchFamily="49" charset="-122"/>
              </a:rPr>
              <a:t>L</a:t>
            </a:r>
            <a:r>
              <a:rPr lang="zh-CN" altLang="en-US" sz="2800" u="sng" dirty="0">
                <a:solidFill>
                  <a:srgbClr val="000000"/>
                </a:solidFill>
                <a:latin typeface="楷体" panose="02010609060101010101" pitchFamily="49" charset="-122"/>
                <a:ea typeface="楷体" panose="02010609060101010101" pitchFamily="49" charset="-122"/>
              </a:rPr>
              <a:t>的计算</a:t>
            </a:r>
            <a:endParaRPr lang="zh-CN" altLang="en-US" sz="2800" u="sng" baseline="-25000" dirty="0">
              <a:solidFill>
                <a:srgbClr val="000000"/>
              </a:solidFill>
              <a:latin typeface="楷体" panose="02010609060101010101" pitchFamily="49" charset="-122"/>
              <a:ea typeface="楷体" panose="02010609060101010101" pitchFamily="49" charset="-122"/>
            </a:endParaRPr>
          </a:p>
        </p:txBody>
      </p:sp>
      <p:sp>
        <p:nvSpPr>
          <p:cNvPr id="14" name="Text Box 9"/>
          <p:cNvSpPr txBox="1">
            <a:spLocks noChangeArrowheads="1"/>
          </p:cNvSpPr>
          <p:nvPr/>
        </p:nvSpPr>
        <p:spPr bwMode="auto">
          <a:xfrm>
            <a:off x="179388" y="4545903"/>
            <a:ext cx="8964612" cy="181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dirty="0">
                <a:solidFill>
                  <a:srgbClr val="000000"/>
                </a:solidFill>
                <a:latin typeface="楷体" panose="02010609060101010101" pitchFamily="49" charset="-122"/>
                <a:ea typeface="楷体" panose="02010609060101010101" pitchFamily="49" charset="-122"/>
              </a:rPr>
              <a:t>在使用</a:t>
            </a:r>
            <a:r>
              <a:rPr lang="en-US" altLang="zh-CN" sz="2800" dirty="0">
                <a:solidFill>
                  <a:srgbClr val="000000"/>
                </a:solidFill>
                <a:latin typeface="楷体" panose="02010609060101010101" pitchFamily="49" charset="-122"/>
                <a:ea typeface="楷体" panose="02010609060101010101" pitchFamily="49" charset="-122"/>
              </a:rPr>
              <a:t>OD</a:t>
            </a:r>
            <a:r>
              <a:rPr lang="zh-CN" altLang="en-US" sz="2800" dirty="0">
                <a:solidFill>
                  <a:srgbClr val="000000"/>
                </a:solidFill>
                <a:latin typeface="楷体" panose="02010609060101010101" pitchFamily="49" charset="-122"/>
                <a:ea typeface="楷体" panose="02010609060101010101" pitchFamily="49" charset="-122"/>
              </a:rPr>
              <a:t>门做线与时，一定外接上拉电阻</a:t>
            </a:r>
            <a:r>
              <a:rPr lang="en-US" altLang="zh-CN" sz="2800" dirty="0">
                <a:solidFill>
                  <a:srgbClr val="000000"/>
                </a:solidFill>
                <a:latin typeface="楷体" panose="02010609060101010101" pitchFamily="49" charset="-122"/>
                <a:ea typeface="楷体" panose="02010609060101010101" pitchFamily="49" charset="-122"/>
              </a:rPr>
              <a:t>R</a:t>
            </a:r>
            <a:r>
              <a:rPr lang="en-US" altLang="zh-CN" sz="2800" baseline="-25000" dirty="0">
                <a:solidFill>
                  <a:srgbClr val="000000"/>
                </a:solidFill>
                <a:latin typeface="楷体" panose="02010609060101010101" pitchFamily="49" charset="-122"/>
                <a:ea typeface="楷体" panose="02010609060101010101" pitchFamily="49" charset="-122"/>
              </a:rPr>
              <a:t>L</a:t>
            </a:r>
            <a:r>
              <a:rPr lang="zh-CN" altLang="en-US" sz="2800" dirty="0">
                <a:solidFill>
                  <a:srgbClr val="000000"/>
                </a:solidFill>
                <a:latin typeface="楷体" panose="02010609060101010101" pitchFamily="49" charset="-122"/>
                <a:ea typeface="楷体" panose="02010609060101010101" pitchFamily="49" charset="-122"/>
              </a:rPr>
              <a:t>。但</a:t>
            </a:r>
            <a:r>
              <a:rPr lang="en-US" altLang="zh-CN" sz="2800" dirty="0">
                <a:solidFill>
                  <a:srgbClr val="000000"/>
                </a:solidFill>
                <a:latin typeface="楷体" panose="02010609060101010101" pitchFamily="49" charset="-122"/>
                <a:ea typeface="楷体" panose="02010609060101010101" pitchFamily="49" charset="-122"/>
              </a:rPr>
              <a:t>R</a:t>
            </a:r>
            <a:r>
              <a:rPr lang="en-US" altLang="zh-CN" sz="2800" baseline="-25000" dirty="0">
                <a:solidFill>
                  <a:srgbClr val="000000"/>
                </a:solidFill>
                <a:latin typeface="楷体" panose="02010609060101010101" pitchFamily="49" charset="-122"/>
                <a:ea typeface="楷体" panose="02010609060101010101" pitchFamily="49" charset="-122"/>
              </a:rPr>
              <a:t>L</a:t>
            </a:r>
            <a:r>
              <a:rPr lang="zh-CN" altLang="en-US" sz="2800" dirty="0">
                <a:solidFill>
                  <a:srgbClr val="000000"/>
                </a:solidFill>
                <a:latin typeface="楷体" panose="02010609060101010101" pitchFamily="49" charset="-122"/>
                <a:ea typeface="楷体" panose="02010609060101010101" pitchFamily="49" charset="-122"/>
              </a:rPr>
              <a:t>的大小会影响驱动门输出电平的大小。 </a:t>
            </a:r>
            <a:r>
              <a:rPr lang="en-US" altLang="zh-CN" sz="2800" dirty="0">
                <a:solidFill>
                  <a:srgbClr val="000000"/>
                </a:solidFill>
                <a:latin typeface="楷体" panose="02010609060101010101" pitchFamily="49" charset="-122"/>
                <a:ea typeface="楷体" panose="02010609060101010101" pitchFamily="49" charset="-122"/>
              </a:rPr>
              <a:t>R</a:t>
            </a:r>
            <a:r>
              <a:rPr lang="en-US" altLang="zh-CN" sz="2800" baseline="-25000" dirty="0">
                <a:solidFill>
                  <a:srgbClr val="000000"/>
                </a:solidFill>
                <a:latin typeface="楷体" panose="02010609060101010101" pitchFamily="49" charset="-122"/>
                <a:ea typeface="楷体" panose="02010609060101010101" pitchFamily="49" charset="-122"/>
              </a:rPr>
              <a:t>L</a:t>
            </a:r>
            <a:r>
              <a:rPr lang="zh-CN" altLang="en-US" sz="2800" dirty="0">
                <a:solidFill>
                  <a:srgbClr val="000000"/>
                </a:solidFill>
                <a:latin typeface="楷体" panose="02010609060101010101" pitchFamily="49" charset="-122"/>
                <a:ea typeface="楷体" panose="02010609060101010101" pitchFamily="49" charset="-122"/>
              </a:rPr>
              <a:t>上的压降不能太大，否则高电平会低于标准值；</a:t>
            </a:r>
            <a:r>
              <a:rPr lang="en-US" altLang="zh-CN" sz="2800" dirty="0">
                <a:solidFill>
                  <a:srgbClr val="000000"/>
                </a:solidFill>
                <a:latin typeface="楷体" panose="02010609060101010101" pitchFamily="49" charset="-122"/>
                <a:ea typeface="楷体" panose="02010609060101010101" pitchFamily="49" charset="-122"/>
              </a:rPr>
              <a:t>R</a:t>
            </a:r>
            <a:r>
              <a:rPr lang="en-US" altLang="zh-CN" sz="2800" baseline="-25000" dirty="0">
                <a:solidFill>
                  <a:srgbClr val="000000"/>
                </a:solidFill>
                <a:latin typeface="楷体" panose="02010609060101010101" pitchFamily="49" charset="-122"/>
                <a:ea typeface="楷体" panose="02010609060101010101" pitchFamily="49" charset="-122"/>
              </a:rPr>
              <a:t>L</a:t>
            </a:r>
            <a:r>
              <a:rPr lang="zh-CN" altLang="en-US" sz="2800" dirty="0">
                <a:solidFill>
                  <a:srgbClr val="000000"/>
                </a:solidFill>
                <a:latin typeface="楷体" panose="02010609060101010101" pitchFamily="49" charset="-122"/>
                <a:ea typeface="楷体" panose="02010609060101010101" pitchFamily="49" charset="-122"/>
              </a:rPr>
              <a:t>上的压降不能太小，否则低电平会高于标准值。故</a:t>
            </a:r>
            <a:r>
              <a:rPr lang="en-US" altLang="zh-CN" sz="2800" dirty="0">
                <a:solidFill>
                  <a:srgbClr val="000000"/>
                </a:solidFill>
                <a:latin typeface="楷体" panose="02010609060101010101" pitchFamily="49" charset="-122"/>
                <a:ea typeface="楷体" panose="02010609060101010101" pitchFamily="49" charset="-122"/>
              </a:rPr>
              <a:t>R</a:t>
            </a:r>
            <a:r>
              <a:rPr lang="en-US" altLang="zh-CN" sz="2800" baseline="-25000" dirty="0">
                <a:solidFill>
                  <a:srgbClr val="000000"/>
                </a:solidFill>
                <a:latin typeface="楷体" panose="02010609060101010101" pitchFamily="49" charset="-122"/>
                <a:ea typeface="楷体" panose="02010609060101010101" pitchFamily="49" charset="-122"/>
              </a:rPr>
              <a:t>L</a:t>
            </a:r>
            <a:r>
              <a:rPr lang="zh-CN" altLang="en-US" sz="2800" dirty="0">
                <a:solidFill>
                  <a:srgbClr val="000000"/>
                </a:solidFill>
                <a:latin typeface="楷体" panose="02010609060101010101" pitchFamily="49" charset="-122"/>
                <a:ea typeface="楷体" panose="02010609060101010101" pitchFamily="49" charset="-122"/>
              </a:rPr>
              <a:t>的取值要合适。</a:t>
            </a:r>
          </a:p>
        </p:txBody>
      </p:sp>
      <p:sp>
        <p:nvSpPr>
          <p:cNvPr id="15" name="Rectangle 12"/>
          <p:cNvSpPr>
            <a:spLocks noChangeArrowheads="1"/>
          </p:cNvSpPr>
          <p:nvPr/>
        </p:nvSpPr>
        <p:spPr bwMode="auto">
          <a:xfrm>
            <a:off x="3668617" y="88136"/>
            <a:ext cx="547538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3.3.5  </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其他类型的</a:t>
            </a:r>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 CMOS</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逻辑门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ox(i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10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9"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1000" fill="hold"/>
                                        <p:tgtEl>
                                          <p:spTgt spid="12"/>
                                        </p:tgtEl>
                                        <p:attrNameLst>
                                          <p:attrName>ppt_x</p:attrName>
                                        </p:attrNameLst>
                                      </p:cBhvr>
                                      <p:tavLst>
                                        <p:tav tm="0">
                                          <p:val>
                                            <p:strVal val="#ppt_x-.2"/>
                                          </p:val>
                                        </p:tav>
                                        <p:tav tm="100000">
                                          <p:val>
                                            <p:strVal val="#ppt_x"/>
                                          </p:val>
                                        </p:tav>
                                      </p:tavLst>
                                    </p:anim>
                                    <p:anim calcmode="lin" valueType="num">
                                      <p:cBhvr>
                                        <p:cTn id="23" dur="1000" fill="hold"/>
                                        <p:tgtEl>
                                          <p:spTgt spid="12"/>
                                        </p:tgtEl>
                                        <p:attrNameLst>
                                          <p:attrName>ppt_y</p:attrName>
                                        </p:attrNameLst>
                                      </p:cBhvr>
                                      <p:tavLst>
                                        <p:tav tm="0">
                                          <p:val>
                                            <p:strVal val="#ppt_y"/>
                                          </p:val>
                                        </p:tav>
                                        <p:tav tm="100000">
                                          <p:val>
                                            <p:strVal val="#ppt_y"/>
                                          </p:val>
                                        </p:tav>
                                      </p:tavLst>
                                    </p:anim>
                                    <p:animEffect transition="in" filter="wipe(right)" prLst="gradientSize: 0.1">
                                      <p:cBhvr>
                                        <p:cTn id="24" dur="10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23" presetClass="entr" presetSubtype="272"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p:cTn id="29" dur="1000" fill="hold"/>
                                        <p:tgtEl>
                                          <p:spTgt spid="13"/>
                                        </p:tgtEl>
                                        <p:attrNameLst>
                                          <p:attrName>ppt_w</p:attrName>
                                        </p:attrNameLst>
                                      </p:cBhvr>
                                      <p:tavLst>
                                        <p:tav tm="0">
                                          <p:val>
                                            <p:strVal val="2/3*#ppt_w"/>
                                          </p:val>
                                        </p:tav>
                                        <p:tav tm="100000">
                                          <p:val>
                                            <p:strVal val="#ppt_w"/>
                                          </p:val>
                                        </p:tav>
                                      </p:tavLst>
                                    </p:anim>
                                    <p:anim calcmode="lin" valueType="num">
                                      <p:cBhvr>
                                        <p:cTn id="30" dur="1000" fill="hold"/>
                                        <p:tgtEl>
                                          <p:spTgt spid="13"/>
                                        </p:tgtEl>
                                        <p:attrNameLst>
                                          <p:attrName>ppt_h</p:attrName>
                                        </p:attrNameLst>
                                      </p:cBhvr>
                                      <p:tavLst>
                                        <p:tav tm="0">
                                          <p:val>
                                            <p:strVal val="2/3*#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blinds(horizontal)">
                                      <p:cBhvr>
                                        <p:cTn id="35"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a:spLocks noChangeArrowheads="1"/>
          </p:cNvSpPr>
          <p:nvPr/>
        </p:nvSpPr>
        <p:spPr bwMode="auto">
          <a:xfrm>
            <a:off x="427038" y="981597"/>
            <a:ext cx="724058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b="1">
                <a:latin typeface="楷体" panose="02010609060101010101" pitchFamily="49" charset="-122"/>
                <a:ea typeface="楷体" panose="02010609060101010101" pitchFamily="49" charset="-122"/>
              </a:rPr>
              <a:t>4.</a:t>
            </a:r>
            <a:r>
              <a:rPr lang="zh-CN" altLang="en-US" sz="2800" b="1">
                <a:latin typeface="楷体" panose="02010609060101010101" pitchFamily="49" charset="-122"/>
                <a:ea typeface="楷体" panose="02010609060101010101" pitchFamily="49" charset="-122"/>
              </a:rPr>
              <a:t>数字电路的概述</a:t>
            </a:r>
            <a:endParaRPr lang="zh-CN" altLang="en-US" sz="2800">
              <a:latin typeface="楷体" panose="02010609060101010101" pitchFamily="49" charset="-122"/>
              <a:ea typeface="楷体" panose="02010609060101010101" pitchFamily="49" charset="-122"/>
            </a:endParaRPr>
          </a:p>
        </p:txBody>
      </p:sp>
      <p:sp>
        <p:nvSpPr>
          <p:cNvPr id="3" name="文本框 2"/>
          <p:cNvSpPr txBox="1">
            <a:spLocks noChangeArrowheads="1"/>
          </p:cNvSpPr>
          <p:nvPr/>
        </p:nvSpPr>
        <p:spPr bwMode="auto">
          <a:xfrm>
            <a:off x="320713" y="1663885"/>
            <a:ext cx="18004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1</a:t>
            </a:r>
            <a:r>
              <a:rPr lang="zh-CN" altLang="en-US" sz="2800" dirty="0">
                <a:latin typeface="楷体" panose="02010609060101010101" pitchFamily="49" charset="-122"/>
                <a:ea typeface="楷体" panose="02010609060101010101" pitchFamily="49" charset="-122"/>
              </a:rPr>
              <a:t>）优点</a:t>
            </a:r>
          </a:p>
        </p:txBody>
      </p:sp>
      <p:sp>
        <p:nvSpPr>
          <p:cNvPr id="4" name="文本框 3"/>
          <p:cNvSpPr txBox="1">
            <a:spLocks noChangeArrowheads="1"/>
          </p:cNvSpPr>
          <p:nvPr/>
        </p:nvSpPr>
        <p:spPr bwMode="auto">
          <a:xfrm>
            <a:off x="179387" y="2201452"/>
            <a:ext cx="887955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800" dirty="0">
                <a:latin typeface="楷体" panose="02010609060101010101" pitchFamily="49" charset="-122"/>
                <a:ea typeface="楷体" panose="02010609060101010101" pitchFamily="49" charset="-122"/>
              </a:rPr>
              <a:t>在数字电路中，由于采用高低电平，并且高低电平都有一个允许的范围，故对元器件的精度和电源的稳定性的要求都比模拟电路要低，抗干扰能力也强。</a:t>
            </a:r>
          </a:p>
        </p:txBody>
      </p:sp>
      <p:sp>
        <p:nvSpPr>
          <p:cNvPr id="258054" name="文本框 258053"/>
          <p:cNvSpPr txBox="1">
            <a:spLocks noChangeArrowheads="1"/>
          </p:cNvSpPr>
          <p:nvPr/>
        </p:nvSpPr>
        <p:spPr bwMode="auto">
          <a:xfrm>
            <a:off x="179387" y="4453205"/>
            <a:ext cx="8785225"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800" dirty="0">
                <a:latin typeface="楷体" panose="02010609060101010101" pitchFamily="49" charset="-122"/>
                <a:ea typeface="楷体" panose="02010609060101010101" pitchFamily="49" charset="-122"/>
              </a:rPr>
              <a:t>分立元件逻辑门电路：由半导体器件、电阻和电容连接而成。</a:t>
            </a:r>
          </a:p>
          <a:p>
            <a:pPr eaLnBrk="1" hangingPunct="1">
              <a:buFont typeface="Arial" panose="020B0604020202020204" pitchFamily="34" charset="0"/>
              <a:buNone/>
            </a:pPr>
            <a:r>
              <a:rPr lang="zh-CN" altLang="en-US" sz="2800" dirty="0">
                <a:latin typeface="楷体" panose="02010609060101010101" pitchFamily="49" charset="-122"/>
                <a:ea typeface="楷体" panose="02010609060101010101" pitchFamily="49" charset="-122"/>
              </a:rPr>
              <a:t>集成逻辑门电路：将大量的分立元件通过特殊工艺集成在很小的半导体芯片上。</a:t>
            </a:r>
          </a:p>
        </p:txBody>
      </p:sp>
      <p:sp>
        <p:nvSpPr>
          <p:cNvPr id="8" name="文本框 7"/>
          <p:cNvSpPr txBox="1">
            <a:spLocks noChangeArrowheads="1"/>
          </p:cNvSpPr>
          <p:nvPr/>
        </p:nvSpPr>
        <p:spPr bwMode="auto">
          <a:xfrm>
            <a:off x="320713" y="3833891"/>
            <a:ext cx="18004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800">
                <a:latin typeface="楷体" panose="02010609060101010101" pitchFamily="49" charset="-122"/>
                <a:ea typeface="楷体" panose="02010609060101010101" pitchFamily="49" charset="-122"/>
                <a:sym typeface="宋体" panose="02010600030101010101" pitchFamily="2" charset="-122"/>
              </a:rPr>
              <a:t>（</a:t>
            </a:r>
            <a:r>
              <a:rPr lang="en-US" altLang="zh-CN" sz="2800">
                <a:latin typeface="楷体" panose="02010609060101010101" pitchFamily="49" charset="-122"/>
                <a:ea typeface="楷体" panose="02010609060101010101" pitchFamily="49" charset="-122"/>
                <a:sym typeface="宋体" panose="02010600030101010101" pitchFamily="2" charset="-122"/>
              </a:rPr>
              <a:t>2</a:t>
            </a:r>
            <a:r>
              <a:rPr lang="zh-CN" altLang="en-US" sz="2800">
                <a:latin typeface="楷体" panose="02010609060101010101" pitchFamily="49" charset="-122"/>
                <a:ea typeface="楷体" panose="02010609060101010101" pitchFamily="49" charset="-122"/>
                <a:sym typeface="宋体" panose="02010600030101010101" pitchFamily="2" charset="-122"/>
              </a:rPr>
              <a:t>）分类</a:t>
            </a:r>
            <a:endParaRPr lang="zh-CN" altLang="en-US" sz="280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58054"/>
                                        </p:tgtEl>
                                        <p:attrNameLst>
                                          <p:attrName>style.visibility</p:attrName>
                                        </p:attrNameLst>
                                      </p:cBhvr>
                                      <p:to>
                                        <p:strVal val="visible"/>
                                      </p:to>
                                    </p:set>
                                    <p:animEffect transition="in" filter="wipe(left)">
                                      <p:cBhvr>
                                        <p:cTn id="20" dur="500"/>
                                        <p:tgtEl>
                                          <p:spTgt spid="258054"/>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258054" grpId="0"/>
      <p:bldP spid="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bwMode="auto">
          <a:xfrm>
            <a:off x="119567" y="948091"/>
            <a:ext cx="352901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u="sng" dirty="0">
                <a:solidFill>
                  <a:srgbClr val="000000"/>
                </a:solidFill>
                <a:latin typeface="楷体" panose="02010609060101010101" pitchFamily="49" charset="-122"/>
                <a:ea typeface="楷体" panose="02010609060101010101" pitchFamily="49" charset="-122"/>
              </a:rPr>
              <a:t>4.</a:t>
            </a:r>
            <a:r>
              <a:rPr lang="zh-CN" altLang="en-US" sz="2800" u="sng" dirty="0">
                <a:solidFill>
                  <a:srgbClr val="000000"/>
                </a:solidFill>
                <a:latin typeface="楷体" panose="02010609060101010101" pitchFamily="49" charset="-122"/>
                <a:ea typeface="楷体" panose="02010609060101010101" pitchFamily="49" charset="-122"/>
              </a:rPr>
              <a:t>上拉电阻</a:t>
            </a:r>
            <a:r>
              <a:rPr lang="en-US" altLang="zh-CN" sz="2800" u="sng" dirty="0">
                <a:solidFill>
                  <a:srgbClr val="000000"/>
                </a:solidFill>
                <a:latin typeface="楷体" panose="02010609060101010101" pitchFamily="49" charset="-122"/>
                <a:ea typeface="楷体" panose="02010609060101010101" pitchFamily="49" charset="-122"/>
              </a:rPr>
              <a:t>R</a:t>
            </a:r>
            <a:r>
              <a:rPr lang="en-US" altLang="zh-CN" sz="2800" u="sng" baseline="-25000" dirty="0">
                <a:solidFill>
                  <a:srgbClr val="000000"/>
                </a:solidFill>
                <a:latin typeface="楷体" panose="02010609060101010101" pitchFamily="49" charset="-122"/>
                <a:ea typeface="楷体" panose="02010609060101010101" pitchFamily="49" charset="-122"/>
              </a:rPr>
              <a:t>L</a:t>
            </a:r>
            <a:r>
              <a:rPr lang="zh-CN" altLang="en-US" sz="2800" u="sng" dirty="0">
                <a:solidFill>
                  <a:srgbClr val="000000"/>
                </a:solidFill>
                <a:latin typeface="楷体" panose="02010609060101010101" pitchFamily="49" charset="-122"/>
                <a:ea typeface="楷体" panose="02010609060101010101" pitchFamily="49" charset="-122"/>
              </a:rPr>
              <a:t>的计算</a:t>
            </a:r>
          </a:p>
        </p:txBody>
      </p:sp>
      <p:sp>
        <p:nvSpPr>
          <p:cNvPr id="16" name="Text Box 3"/>
          <p:cNvSpPr txBox="1">
            <a:spLocks noChangeArrowheads="1"/>
          </p:cNvSpPr>
          <p:nvPr/>
        </p:nvSpPr>
        <p:spPr bwMode="auto">
          <a:xfrm>
            <a:off x="119567" y="1554516"/>
            <a:ext cx="3455987" cy="1816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eaLnBrk="1" hangingPunct="1">
              <a:spcBef>
                <a:spcPct val="50000"/>
              </a:spcBef>
              <a:defRPr/>
            </a:pP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设有</a:t>
            </a:r>
            <a:r>
              <a:rPr kumimoji="1" lang="en-US" altLang="zh-CN" sz="28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n</a:t>
            </a:r>
            <a:r>
              <a:rPr kumimoji="1" lang="zh-CN" altLang="en-US" sz="28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个</a:t>
            </a:r>
            <a:r>
              <a:rPr kumimoji="1" lang="en-US" altLang="zh-CN" sz="28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OD</a:t>
            </a:r>
            <a:r>
              <a:rPr kumimoji="1" lang="zh-CN" altLang="en-US" sz="28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门</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的输出端并联使用，负载为</a:t>
            </a:r>
            <a:r>
              <a:rPr kumimoji="1" lang="en-US" altLang="zh-CN" sz="28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CMOS</a:t>
            </a:r>
            <a:r>
              <a:rPr kumimoji="1" lang="zh-CN" altLang="en-US" sz="28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与非门</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的输入端，电路如图所示。</a:t>
            </a:r>
          </a:p>
        </p:txBody>
      </p:sp>
      <p:sp>
        <p:nvSpPr>
          <p:cNvPr id="17" name="Text Box 6"/>
          <p:cNvSpPr txBox="1">
            <a:spLocks noChangeArrowheads="1"/>
          </p:cNvSpPr>
          <p:nvPr/>
        </p:nvSpPr>
        <p:spPr bwMode="auto">
          <a:xfrm>
            <a:off x="119146" y="3441684"/>
            <a:ext cx="3313113" cy="79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algn="l" eaLnBrk="1" hangingPunct="1">
              <a:spcBef>
                <a:spcPct val="50000"/>
              </a:spcBef>
              <a:defRPr/>
            </a:pPr>
            <a:r>
              <a:rPr lang="en-US" altLang="zh-CN" sz="2800" dirty="0">
                <a:effectLst/>
                <a:latin typeface="Times New Roman" panose="02020603050405020304" pitchFamily="18" charset="0"/>
                <a:ea typeface="楷体" panose="02010609060101010101" pitchFamily="49" charset="-122"/>
                <a:cs typeface="Times New Roman" panose="02020603050405020304" pitchFamily="18" charset="0"/>
              </a:rPr>
              <a:t>①  OD</a:t>
            </a:r>
            <a:r>
              <a:rPr lang="zh-CN" altLang="en-US" sz="2800" dirty="0">
                <a:effectLst/>
                <a:latin typeface="Times New Roman" panose="02020603050405020304" pitchFamily="18" charset="0"/>
                <a:ea typeface="楷体" panose="02010609060101010101" pitchFamily="49" charset="-122"/>
                <a:cs typeface="Times New Roman" panose="02020603050405020304" pitchFamily="18" charset="0"/>
              </a:rPr>
              <a:t>门输出为高电平</a:t>
            </a:r>
          </a:p>
        </p:txBody>
      </p:sp>
      <p:graphicFrame>
        <p:nvGraphicFramePr>
          <p:cNvPr id="18" name="Object 7"/>
          <p:cNvGraphicFramePr>
            <a:graphicFrameLocks noChangeAspect="1"/>
          </p:cNvGraphicFramePr>
          <p:nvPr/>
        </p:nvGraphicFramePr>
        <p:xfrm>
          <a:off x="3578225" y="1277283"/>
          <a:ext cx="5387975" cy="3822793"/>
        </p:xfrm>
        <a:graphic>
          <a:graphicData uri="http://schemas.openxmlformats.org/presentationml/2006/ole">
            <mc:AlternateContent xmlns:mc="http://schemas.openxmlformats.org/markup-compatibility/2006">
              <mc:Choice xmlns:v="urn:schemas-microsoft-com:vml" Requires="v">
                <p:oleObj spid="_x0000_s31800" name="Visio" r:id="rId4" imgW="2642235" imgH="2658745" progId="Visio.Drawing.11">
                  <p:embed/>
                </p:oleObj>
              </mc:Choice>
              <mc:Fallback>
                <p:oleObj name="Visio" r:id="rId4" imgW="2642235" imgH="2658745" progId="Visio.Drawing.11">
                  <p:embed/>
                  <p:pic>
                    <p:nvPicPr>
                      <p:cNvPr id="0" name="Object 7"/>
                      <p:cNvPicPr>
                        <a:picLocks noChangeAspect="1" noChangeArrowheads="1"/>
                      </p:cNvPicPr>
                      <p:nvPr/>
                    </p:nvPicPr>
                    <p:blipFill>
                      <a:blip r:embed="rId5"/>
                      <a:srcRect l="2727" t="5392" r="3476"/>
                      <a:stretch>
                        <a:fillRect/>
                      </a:stretch>
                    </p:blipFill>
                    <p:spPr bwMode="auto">
                      <a:xfrm>
                        <a:off x="3578225" y="1277283"/>
                        <a:ext cx="5387975" cy="3822793"/>
                      </a:xfrm>
                      <a:prstGeom prst="rect">
                        <a:avLst/>
                      </a:prstGeom>
                      <a:solidFill>
                        <a:srgbClr val="FFFFFF"/>
                      </a:solidFill>
                      <a:ln w="57150" cmpd="thickThin">
                        <a:solidFill>
                          <a:srgbClr val="FF0000"/>
                        </a:solidFill>
                        <a:miter lim="800000"/>
                        <a:headEnd/>
                        <a:tailEnd/>
                      </a:ln>
                      <a:effectLst/>
                    </p:spPr>
                  </p:pic>
                </p:oleObj>
              </mc:Fallback>
            </mc:AlternateContent>
          </a:graphicData>
        </a:graphic>
      </p:graphicFrame>
      <p:sp>
        <p:nvSpPr>
          <p:cNvPr id="19" name="Rectangle 8"/>
          <p:cNvSpPr>
            <a:spLocks noChangeArrowheads="1"/>
          </p:cNvSpPr>
          <p:nvPr/>
        </p:nvSpPr>
        <p:spPr bwMode="auto">
          <a:xfrm>
            <a:off x="119567" y="4342590"/>
            <a:ext cx="3384550"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当</a:t>
            </a:r>
            <a:r>
              <a:rPr kumimoji="1" lang="zh-CN" altLang="en-US" sz="28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所有的</a:t>
            </a:r>
            <a:r>
              <a:rPr kumimoji="1" lang="en-US" altLang="zh-CN" sz="28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OD</a:t>
            </a:r>
            <a:r>
              <a:rPr kumimoji="1" lang="zh-CN" altLang="en-US" sz="28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门输出管截止</a:t>
            </a:r>
            <a:r>
              <a:rPr kumimoji="1"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输出为高电平时，其电流的方向如图所示</a:t>
            </a:r>
          </a:p>
        </p:txBody>
      </p:sp>
      <p:sp>
        <p:nvSpPr>
          <p:cNvPr id="8" name="Rectangle 12"/>
          <p:cNvSpPr>
            <a:spLocks noChangeArrowheads="1"/>
          </p:cNvSpPr>
          <p:nvPr/>
        </p:nvSpPr>
        <p:spPr bwMode="auto">
          <a:xfrm>
            <a:off x="3668617" y="88136"/>
            <a:ext cx="547538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3.3.5  </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其他类型的</a:t>
            </a:r>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 CMOS</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逻辑门</a:t>
            </a:r>
          </a:p>
        </p:txBody>
      </p:sp>
      <p:pic>
        <p:nvPicPr>
          <p:cNvPr id="121054" name="Picture 2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579" y="1293232"/>
            <a:ext cx="5182684" cy="3806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3924223" y="5259159"/>
            <a:ext cx="4631396" cy="461665"/>
          </a:xfrm>
          <a:prstGeom prst="rect">
            <a:avLst/>
          </a:prstGeom>
        </p:spPr>
        <p:txBody>
          <a:bodyPr wrap="none">
            <a:spAutoFit/>
          </a:bodyPr>
          <a:lstStyle/>
          <a:p>
            <a:pPr>
              <a:spcBef>
                <a:spcPct val="50000"/>
              </a:spcBef>
              <a:defRPr/>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OD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门输出为高电平带负载的情况</a:t>
            </a:r>
          </a:p>
        </p:txBody>
      </p:sp>
      <p:sp>
        <p:nvSpPr>
          <p:cNvPr id="10" name="矩形 9"/>
          <p:cNvSpPr/>
          <p:nvPr/>
        </p:nvSpPr>
        <p:spPr>
          <a:xfrm>
            <a:off x="5702300" y="3479784"/>
            <a:ext cx="179622" cy="396082"/>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1" name="矩形 10"/>
          <p:cNvSpPr/>
          <p:nvPr/>
        </p:nvSpPr>
        <p:spPr>
          <a:xfrm>
            <a:off x="4635500" y="2620419"/>
            <a:ext cx="660400" cy="508016"/>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2" name="矩形 11"/>
          <p:cNvSpPr/>
          <p:nvPr/>
        </p:nvSpPr>
        <p:spPr>
          <a:xfrm>
            <a:off x="4635500" y="3329749"/>
            <a:ext cx="660400" cy="508016"/>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3" name="矩形 12"/>
          <p:cNvSpPr/>
          <p:nvPr/>
        </p:nvSpPr>
        <p:spPr>
          <a:xfrm>
            <a:off x="4635500" y="4485449"/>
            <a:ext cx="660400" cy="508016"/>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strVal val="2/3*#ppt_w"/>
                                          </p:val>
                                        </p:tav>
                                        <p:tav tm="100000">
                                          <p:val>
                                            <p:strVal val="#ppt_w"/>
                                          </p:val>
                                        </p:tav>
                                      </p:tavLst>
                                    </p:anim>
                                    <p:anim calcmode="lin" valueType="num">
                                      <p:cBhvr>
                                        <p:cTn id="8" dur="1000" fill="hold"/>
                                        <p:tgtEl>
                                          <p:spTgt spid="15"/>
                                        </p:tgtEl>
                                        <p:attrNameLst>
                                          <p:attrName>ppt_h</p:attrName>
                                        </p:attrNameLst>
                                      </p:cBhvr>
                                      <p:tavLst>
                                        <p:tav tm="0">
                                          <p:val>
                                            <p:strVal val="2/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linds(horizontal)">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dissolve">
                                      <p:cBhvr>
                                        <p:cTn id="18" dur="10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250"/>
                                        <p:tgtEl>
                                          <p:spTgt spid="10"/>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down)">
                                      <p:cBhvr>
                                        <p:cTn id="26" dur="250"/>
                                        <p:tgtEl>
                                          <p:spTgt spid="11"/>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250"/>
                                        <p:tgtEl>
                                          <p:spTgt spid="12"/>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25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10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9"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p:cTn id="42" dur="1000" fill="hold"/>
                                        <p:tgtEl>
                                          <p:spTgt spid="19"/>
                                        </p:tgtEl>
                                        <p:attrNameLst>
                                          <p:attrName>ppt_x</p:attrName>
                                        </p:attrNameLst>
                                      </p:cBhvr>
                                      <p:tavLst>
                                        <p:tav tm="0">
                                          <p:val>
                                            <p:strVal val="#ppt_x-.2"/>
                                          </p:val>
                                        </p:tav>
                                        <p:tav tm="100000">
                                          <p:val>
                                            <p:strVal val="#ppt_x"/>
                                          </p:val>
                                        </p:tav>
                                      </p:tavLst>
                                    </p:anim>
                                    <p:anim calcmode="lin" valueType="num">
                                      <p:cBhvr>
                                        <p:cTn id="43" dur="1000" fill="hold"/>
                                        <p:tgtEl>
                                          <p:spTgt spid="19"/>
                                        </p:tgtEl>
                                        <p:attrNameLst>
                                          <p:attrName>ppt_y</p:attrName>
                                        </p:attrNameLst>
                                      </p:cBhvr>
                                      <p:tavLst>
                                        <p:tav tm="0">
                                          <p:val>
                                            <p:strVal val="#ppt_y"/>
                                          </p:val>
                                        </p:tav>
                                        <p:tav tm="100000">
                                          <p:val>
                                            <p:strVal val="#ppt_y"/>
                                          </p:val>
                                        </p:tav>
                                      </p:tavLst>
                                    </p:anim>
                                    <p:animEffect transition="in" filter="wipe(right)" prLst="gradientSize: 0.1">
                                      <p:cBhvr>
                                        <p:cTn id="44"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P spid="16" grpId="0" autoUpdateAnimBg="0"/>
      <p:bldP spid="17" grpId="0"/>
      <p:bldP spid="19" grpId="0"/>
      <p:bldP spid="10" grpId="0" animBg="1"/>
      <p:bldP spid="11" grpId="0" animBg="1"/>
      <p:bldP spid="12" grpId="0" animBg="1"/>
      <p:bldP spid="1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3"/>
          <p:cNvGraphicFramePr>
            <a:graphicFrameLocks noChangeAspect="1"/>
          </p:cNvGraphicFramePr>
          <p:nvPr/>
        </p:nvGraphicFramePr>
        <p:xfrm>
          <a:off x="1538816" y="5729288"/>
          <a:ext cx="3079750" cy="931862"/>
        </p:xfrm>
        <a:graphic>
          <a:graphicData uri="http://schemas.openxmlformats.org/presentationml/2006/ole">
            <mc:AlternateContent xmlns:mc="http://schemas.openxmlformats.org/markup-compatibility/2006">
              <mc:Choice xmlns:v="urn:schemas-microsoft-com:vml" Requires="v">
                <p:oleObj spid="_x0000_s32928" name="公式" r:id="rId4" imgW="33223200" imgH="10058400" progId="Equation.3">
                  <p:embed/>
                </p:oleObj>
              </mc:Choice>
              <mc:Fallback>
                <p:oleObj name="公式" r:id="rId4" imgW="33223200" imgH="10058400" progId="Equation.3">
                  <p:embed/>
                  <p:pic>
                    <p:nvPicPr>
                      <p:cNvPr id="0" name="Object 3"/>
                      <p:cNvPicPr>
                        <a:picLocks noChangeAspect="1" noChangeArrowheads="1"/>
                      </p:cNvPicPr>
                      <p:nvPr/>
                    </p:nvPicPr>
                    <p:blipFill>
                      <a:blip r:embed="rId5"/>
                      <a:srcRect/>
                      <a:stretch>
                        <a:fillRect/>
                      </a:stretch>
                    </p:blipFill>
                    <p:spPr bwMode="auto">
                      <a:xfrm>
                        <a:off x="1538816" y="5729288"/>
                        <a:ext cx="3079750" cy="931862"/>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4"/>
          <p:cNvGraphicFramePr>
            <a:graphicFrameLocks noChangeAspect="1"/>
          </p:cNvGraphicFramePr>
          <p:nvPr/>
        </p:nvGraphicFramePr>
        <p:xfrm>
          <a:off x="5132598" y="5713413"/>
          <a:ext cx="3094038" cy="912812"/>
        </p:xfrm>
        <a:graphic>
          <a:graphicData uri="http://schemas.openxmlformats.org/presentationml/2006/ole">
            <mc:AlternateContent xmlns:mc="http://schemas.openxmlformats.org/markup-compatibility/2006">
              <mc:Choice xmlns:v="urn:schemas-microsoft-com:vml" Requires="v">
                <p:oleObj spid="_x0000_s32929" name="公式" r:id="rId6" imgW="32004000" imgH="9448800" progId="Equation.3">
                  <p:embed/>
                </p:oleObj>
              </mc:Choice>
              <mc:Fallback>
                <p:oleObj name="公式" r:id="rId6" imgW="32004000" imgH="9448800" progId="Equation.3">
                  <p:embed/>
                  <p:pic>
                    <p:nvPicPr>
                      <p:cNvPr id="0" name="Object 4"/>
                      <p:cNvPicPr>
                        <a:picLocks noChangeAspect="1" noChangeArrowheads="1"/>
                      </p:cNvPicPr>
                      <p:nvPr/>
                    </p:nvPicPr>
                    <p:blipFill>
                      <a:blip r:embed="rId7"/>
                      <a:srcRect/>
                      <a:stretch>
                        <a:fillRect/>
                      </a:stretch>
                    </p:blipFill>
                    <p:spPr bwMode="auto">
                      <a:xfrm>
                        <a:off x="5132598" y="5713413"/>
                        <a:ext cx="3094038" cy="912812"/>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Rectangle 8"/>
          <p:cNvSpPr txBox="1">
            <a:spLocks noChangeArrowheads="1"/>
          </p:cNvSpPr>
          <p:nvPr/>
        </p:nvSpPr>
        <p:spPr bwMode="auto">
          <a:xfrm>
            <a:off x="16587" y="821657"/>
            <a:ext cx="3708400" cy="3744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若</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OD</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门输出管截止时的</a:t>
            </a:r>
            <a:r>
              <a:rPr kumimoji="1" lang="zh-CN" altLang="en-US" sz="28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漏电流为</a:t>
            </a:r>
            <a:r>
              <a:rPr kumimoji="1" lang="en-US" altLang="zh-CN" sz="2800" i="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I</a:t>
            </a:r>
            <a:r>
              <a:rPr kumimoji="1" lang="en-US" altLang="zh-CN" sz="2800" baseline="-250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OH</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，负载门高输入电平时的</a:t>
            </a:r>
            <a:r>
              <a:rPr kumimoji="1" lang="zh-CN" altLang="en-US" sz="28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输入电流为</a:t>
            </a:r>
            <a:r>
              <a:rPr kumimoji="1" lang="en-US" altLang="zh-CN" sz="2800" i="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I</a:t>
            </a:r>
            <a:r>
              <a:rPr kumimoji="1" lang="en-US" altLang="zh-CN" sz="2800" baseline="-250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IH</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kumimoji="1" lang="en-US" altLang="zh-CN" sz="2800" i="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n</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为并联</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OD</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门（驱动门）的个数，</a:t>
            </a:r>
            <a:r>
              <a:rPr kumimoji="1" lang="en-US" altLang="zh-CN" sz="2800" b="1" i="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m</a:t>
            </a:r>
            <a:r>
              <a:rPr kumimoji="1" lang="zh-CN" altLang="en-US" sz="28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为负载门输入高电平电流的个数</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，则有</a:t>
            </a:r>
          </a:p>
        </p:txBody>
      </p:sp>
      <p:sp>
        <p:nvSpPr>
          <p:cNvPr id="13" name="Rectangle 12"/>
          <p:cNvSpPr>
            <a:spLocks noChangeArrowheads="1"/>
          </p:cNvSpPr>
          <p:nvPr/>
        </p:nvSpPr>
        <p:spPr bwMode="auto">
          <a:xfrm>
            <a:off x="3757517" y="-64264"/>
            <a:ext cx="547538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3.3.5  </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其他类型的</a:t>
            </a:r>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 CMOS</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逻辑门</a:t>
            </a:r>
          </a:p>
        </p:txBody>
      </p:sp>
      <p:graphicFrame>
        <p:nvGraphicFramePr>
          <p:cNvPr id="14" name="Object 7"/>
          <p:cNvGraphicFramePr>
            <a:graphicFrameLocks noChangeAspect="1"/>
          </p:cNvGraphicFramePr>
          <p:nvPr/>
        </p:nvGraphicFramePr>
        <p:xfrm>
          <a:off x="3737480" y="1124883"/>
          <a:ext cx="5182684" cy="3822793"/>
        </p:xfrm>
        <a:graphic>
          <a:graphicData uri="http://schemas.openxmlformats.org/presentationml/2006/ole">
            <mc:AlternateContent xmlns:mc="http://schemas.openxmlformats.org/markup-compatibility/2006">
              <mc:Choice xmlns:v="urn:schemas-microsoft-com:vml" Requires="v">
                <p:oleObj spid="_x0000_s32930" name="Visio" r:id="rId8" imgW="2642235" imgH="2658745" progId="Visio.Drawing.11">
                  <p:embed/>
                </p:oleObj>
              </mc:Choice>
              <mc:Fallback>
                <p:oleObj name="Visio" r:id="rId8" imgW="2642235" imgH="2658745" progId="Visio.Drawing.11">
                  <p:embed/>
                  <p:pic>
                    <p:nvPicPr>
                      <p:cNvPr id="0" name="图片 32915"/>
                      <p:cNvPicPr>
                        <a:picLocks noChangeAspect="1" noChangeArrowheads="1"/>
                      </p:cNvPicPr>
                      <p:nvPr/>
                    </p:nvPicPr>
                    <p:blipFill>
                      <a:blip r:embed="rId9"/>
                      <a:srcRect l="2727" t="5392" r="3476"/>
                      <a:stretch>
                        <a:fillRect/>
                      </a:stretch>
                    </p:blipFill>
                    <p:spPr bwMode="auto">
                      <a:xfrm>
                        <a:off x="3737480" y="1124883"/>
                        <a:ext cx="5182684" cy="3822793"/>
                      </a:xfrm>
                      <a:prstGeom prst="rect">
                        <a:avLst/>
                      </a:prstGeom>
                      <a:solidFill>
                        <a:srgbClr val="FFFFFF"/>
                      </a:solidFill>
                      <a:ln w="57150" cmpd="thickThin">
                        <a:solidFill>
                          <a:srgbClr val="FF0000"/>
                        </a:solidFill>
                        <a:miter lim="800000"/>
                        <a:headEnd/>
                        <a:tailEnd/>
                      </a:ln>
                      <a:effectLst/>
                    </p:spPr>
                  </p:pic>
                </p:oleObj>
              </mc:Fallback>
            </mc:AlternateContent>
          </a:graphicData>
        </a:graphic>
      </p:graphicFrame>
      <p:sp>
        <p:nvSpPr>
          <p:cNvPr id="15" name="Rectangle 12"/>
          <p:cNvSpPr>
            <a:spLocks noChangeArrowheads="1"/>
          </p:cNvSpPr>
          <p:nvPr/>
        </p:nvSpPr>
        <p:spPr bwMode="auto">
          <a:xfrm>
            <a:off x="3757517" y="-64264"/>
            <a:ext cx="547538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3.3.5  </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其他类型的</a:t>
            </a:r>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 CMOS</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逻辑门</a:t>
            </a:r>
          </a:p>
        </p:txBody>
      </p:sp>
      <p:pic>
        <p:nvPicPr>
          <p:cNvPr id="16" name="Picture 2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37479" y="1140832"/>
            <a:ext cx="5182684" cy="3806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9"/>
          <p:cNvSpPr/>
          <p:nvPr/>
        </p:nvSpPr>
        <p:spPr>
          <a:xfrm>
            <a:off x="5786966" y="3333338"/>
            <a:ext cx="179622" cy="396082"/>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2" name="矩形 11"/>
          <p:cNvSpPr/>
          <p:nvPr/>
        </p:nvSpPr>
        <p:spPr>
          <a:xfrm>
            <a:off x="4720166" y="2473973"/>
            <a:ext cx="660400" cy="508016"/>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7" name="矩形 16"/>
          <p:cNvSpPr/>
          <p:nvPr/>
        </p:nvSpPr>
        <p:spPr>
          <a:xfrm>
            <a:off x="4720166" y="3183303"/>
            <a:ext cx="660400" cy="508016"/>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8" name="矩形 17"/>
          <p:cNvSpPr/>
          <p:nvPr/>
        </p:nvSpPr>
        <p:spPr>
          <a:xfrm>
            <a:off x="4720166" y="4339003"/>
            <a:ext cx="660400" cy="508016"/>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9" name="矩形 18"/>
          <p:cNvSpPr/>
          <p:nvPr/>
        </p:nvSpPr>
        <p:spPr>
          <a:xfrm>
            <a:off x="6551506" y="3393014"/>
            <a:ext cx="256223" cy="396082"/>
          </a:xfrm>
          <a:prstGeom prst="rect">
            <a:avLst/>
          </a:prstGeom>
          <a:solidFill>
            <a:schemeClr val="accent5">
              <a:lumMod val="75000"/>
              <a:alpha val="19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0" name="矩形 19"/>
          <p:cNvSpPr/>
          <p:nvPr/>
        </p:nvSpPr>
        <p:spPr>
          <a:xfrm>
            <a:off x="7644107" y="2440105"/>
            <a:ext cx="660400" cy="508016"/>
          </a:xfrm>
          <a:prstGeom prst="rect">
            <a:avLst/>
          </a:prstGeom>
          <a:solidFill>
            <a:schemeClr val="accent5">
              <a:lumMod val="75000"/>
              <a:alpha val="19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1" name="矩形 20"/>
          <p:cNvSpPr/>
          <p:nvPr/>
        </p:nvSpPr>
        <p:spPr>
          <a:xfrm>
            <a:off x="7644107" y="3173814"/>
            <a:ext cx="660400" cy="508016"/>
          </a:xfrm>
          <a:prstGeom prst="rect">
            <a:avLst/>
          </a:prstGeom>
          <a:solidFill>
            <a:schemeClr val="accent5">
              <a:lumMod val="75000"/>
              <a:alpha val="19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2" name="矩形 21"/>
          <p:cNvSpPr/>
          <p:nvPr/>
        </p:nvSpPr>
        <p:spPr>
          <a:xfrm>
            <a:off x="7644107" y="4304113"/>
            <a:ext cx="660400" cy="508016"/>
          </a:xfrm>
          <a:prstGeom prst="rect">
            <a:avLst/>
          </a:prstGeom>
          <a:solidFill>
            <a:schemeClr val="accent5">
              <a:lumMod val="75000"/>
              <a:alpha val="19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3" name="矩形 22"/>
          <p:cNvSpPr/>
          <p:nvPr/>
        </p:nvSpPr>
        <p:spPr>
          <a:xfrm>
            <a:off x="6221306" y="1686571"/>
            <a:ext cx="660400" cy="508016"/>
          </a:xfrm>
          <a:prstGeom prst="rect">
            <a:avLst/>
          </a:prstGeom>
          <a:solidFill>
            <a:schemeClr val="accent6">
              <a:lumMod val="75000"/>
              <a:alpha val="19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1" name="AutoShape 11"/>
          <p:cNvSpPr>
            <a:spLocks noChangeArrowheads="1"/>
          </p:cNvSpPr>
          <p:nvPr/>
        </p:nvSpPr>
        <p:spPr bwMode="auto">
          <a:xfrm>
            <a:off x="6478587" y="4088979"/>
            <a:ext cx="2665413" cy="1008063"/>
          </a:xfrm>
          <a:prstGeom prst="wedgeRoundRectCallout">
            <a:avLst>
              <a:gd name="adj1" fmla="val -1815"/>
              <a:gd name="adj2" fmla="val 128171"/>
              <a:gd name="adj3" fmla="val 16667"/>
            </a:avLst>
          </a:prstGeom>
          <a:solidFill>
            <a:schemeClr val="bg1"/>
          </a:solidFill>
          <a:ln w="12700" cap="sq">
            <a:solidFill>
              <a:schemeClr val="accent5">
                <a:lumMod val="75000"/>
              </a:schemeClr>
            </a:solidFill>
            <a:miter lim="800000"/>
            <a:headEnd type="none" w="sm" len="sm"/>
            <a:tailEnd type="none" w="sm" len="sm"/>
          </a:ln>
          <a:effectLst/>
        </p:spPr>
        <p:txBody>
          <a:bodyPr/>
          <a:lstStyle/>
          <a:p>
            <a:pPr algn="ctr" eaLnBrk="1" fontAlgn="auto" hangingPunct="1">
              <a:spcBef>
                <a:spcPts val="0"/>
              </a:spcBef>
              <a:spcAft>
                <a:spcPts val="0"/>
              </a:spcAft>
              <a:defRPr/>
            </a:pPr>
            <a:r>
              <a:rPr lang="en-US" altLang="zh-CN" sz="280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OD</a:t>
            </a:r>
            <a:r>
              <a:rPr lang="zh-CN" altLang="en-US" sz="280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门输出高电平最小值</a:t>
            </a:r>
          </a:p>
        </p:txBody>
      </p:sp>
      <p:sp>
        <p:nvSpPr>
          <p:cNvPr id="2" name="矩形 1"/>
          <p:cNvSpPr/>
          <p:nvPr/>
        </p:nvSpPr>
        <p:spPr>
          <a:xfrm>
            <a:off x="118187" y="4365245"/>
            <a:ext cx="3285413" cy="1200329"/>
          </a:xfrm>
          <a:prstGeom prst="rect">
            <a:avLst/>
          </a:prstGeom>
        </p:spPr>
        <p:txBody>
          <a:bodyPr wrap="square">
            <a:spAutoFit/>
          </a:bodyPr>
          <a:lstStyle/>
          <a:p>
            <a:pPr algn="just"/>
            <a:r>
              <a:rPr kumimoji="1" lang="zh-CN" altLang="en-US"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流过</a:t>
            </a:r>
            <a:r>
              <a:rPr kumimoji="1" lang="en-US" altLang="zh-CN"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R</a:t>
            </a:r>
            <a:r>
              <a:rPr kumimoji="1" lang="en-US" altLang="zh-CN" sz="2400" b="1" baseline="-250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L</a:t>
            </a:r>
            <a:r>
              <a:rPr kumimoji="1" lang="zh-CN" altLang="en-US"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的电流较大，可能导致输出管输出高电平低于阈值</a:t>
            </a:r>
            <a:endParaRPr lang="x-none" sz="2400" b="1"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amond(in)">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down)">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dissolve">
                                      <p:cBhvr>
                                        <p:cTn id="24" dur="1000"/>
                                        <p:tgtEl>
                                          <p:spTgt spid="7"/>
                                        </p:tgtEl>
                                      </p:cBhvr>
                                    </p:animEffect>
                                  </p:childTnLst>
                                </p:cTn>
                              </p:par>
                              <p:par>
                                <p:cTn id="25" presetID="9"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1000"/>
                                        <p:tgtEl>
                                          <p:spTgt spid="8"/>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3" grpId="0" animBg="1"/>
      <p:bldP spid="11" grpId="0" animBg="1"/>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bwMode="auto">
          <a:xfrm>
            <a:off x="179388" y="849313"/>
            <a:ext cx="3816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② OD</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门输出为低电平</a:t>
            </a:r>
          </a:p>
        </p:txBody>
      </p:sp>
      <p:sp>
        <p:nvSpPr>
          <p:cNvPr id="7" name="Text Box 3"/>
          <p:cNvSpPr txBox="1">
            <a:spLocks noChangeArrowheads="1"/>
          </p:cNvSpPr>
          <p:nvPr/>
        </p:nvSpPr>
        <p:spPr bwMode="auto">
          <a:xfrm>
            <a:off x="71438" y="1250951"/>
            <a:ext cx="4032250" cy="3109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p>
            <a:pPr eaLnBrk="1" hangingPunct="1">
              <a:spcBef>
                <a:spcPct val="50000"/>
              </a:spcBef>
              <a:defRPr/>
            </a:pP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当只有一个</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OD</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门输出管导通时，其电流的实际流向如图所示。其中</a:t>
            </a:r>
            <a:r>
              <a:rPr kumimoji="1" lang="en-US" altLang="zh-CN" sz="2800" i="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I</a:t>
            </a:r>
            <a:r>
              <a:rPr kumimoji="1"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IL</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是每个负载门低电平输入电流的绝对值；</a:t>
            </a:r>
            <a:r>
              <a:rPr kumimoji="1" lang="en-US" altLang="zh-CN" sz="2800" i="1"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I</a:t>
            </a:r>
            <a:r>
              <a:rPr kumimoji="1" lang="en-US" altLang="zh-CN" sz="2800" baseline="-25000"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OLmax</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是</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OD</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门最大允许的负载电流。则</a:t>
            </a:r>
          </a:p>
        </p:txBody>
      </p:sp>
      <p:graphicFrame>
        <p:nvGraphicFramePr>
          <p:cNvPr id="8" name="Object 4"/>
          <p:cNvGraphicFramePr>
            <a:graphicFrameLocks noChangeAspect="1"/>
          </p:cNvGraphicFramePr>
          <p:nvPr/>
        </p:nvGraphicFramePr>
        <p:xfrm>
          <a:off x="4211638" y="1052513"/>
          <a:ext cx="4836087" cy="3735387"/>
        </p:xfrm>
        <a:graphic>
          <a:graphicData uri="http://schemas.openxmlformats.org/presentationml/2006/ole">
            <mc:AlternateContent xmlns:mc="http://schemas.openxmlformats.org/markup-compatibility/2006">
              <mc:Choice xmlns:v="urn:schemas-microsoft-com:vml" Requires="v">
                <p:oleObj spid="_x0000_s33952" name="Visio" r:id="rId4" imgW="2588895" imgH="2611120" progId="Visio.Drawing.11">
                  <p:embed/>
                </p:oleObj>
              </mc:Choice>
              <mc:Fallback>
                <p:oleObj name="Visio" r:id="rId4" imgW="2588895" imgH="2611120"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l="4366" t="5801" r="1747"/>
                      <a:stretch>
                        <a:fillRect/>
                      </a:stretch>
                    </p:blipFill>
                    <p:spPr bwMode="auto">
                      <a:xfrm>
                        <a:off x="4211638" y="1052513"/>
                        <a:ext cx="4836087" cy="3735387"/>
                      </a:xfrm>
                      <a:prstGeom prst="rect">
                        <a:avLst/>
                      </a:prstGeom>
                      <a:solidFill>
                        <a:srgbClr val="FFFFFF"/>
                      </a:solidFill>
                      <a:ln w="57150" cmpd="thickThin">
                        <a:solidFill>
                          <a:srgbClr val="FF0000"/>
                        </a:solidFill>
                        <a:miter lim="800000"/>
                        <a:headEnd/>
                        <a:tailEnd/>
                      </a:ln>
                      <a:effectLst/>
                    </p:spPr>
                  </p:pic>
                </p:oleObj>
              </mc:Fallback>
            </mc:AlternateContent>
          </a:graphicData>
        </a:graphic>
      </p:graphicFrame>
      <p:graphicFrame>
        <p:nvGraphicFramePr>
          <p:cNvPr id="9" name="Object 5"/>
          <p:cNvGraphicFramePr>
            <a:graphicFrameLocks noChangeAspect="1"/>
          </p:cNvGraphicFramePr>
          <p:nvPr/>
        </p:nvGraphicFramePr>
        <p:xfrm>
          <a:off x="687293" y="5833662"/>
          <a:ext cx="3630613" cy="815975"/>
        </p:xfrm>
        <a:graphic>
          <a:graphicData uri="http://schemas.openxmlformats.org/presentationml/2006/ole">
            <mc:AlternateContent xmlns:mc="http://schemas.openxmlformats.org/markup-compatibility/2006">
              <mc:Choice xmlns:v="urn:schemas-microsoft-com:vml" Requires="v">
                <p:oleObj spid="_x0000_s33953" name="公式" r:id="rId6" imgW="42062400" imgH="9448800" progId="Equation.3">
                  <p:embed/>
                </p:oleObj>
              </mc:Choice>
              <mc:Fallback>
                <p:oleObj name="公式" r:id="rId6" imgW="42062400" imgH="9448800" progId="Equation.3">
                  <p:embed/>
                  <p:pic>
                    <p:nvPicPr>
                      <p:cNvPr id="0" name="Object 5"/>
                      <p:cNvPicPr>
                        <a:picLocks noChangeAspect="1" noChangeArrowheads="1"/>
                      </p:cNvPicPr>
                      <p:nvPr/>
                    </p:nvPicPr>
                    <p:blipFill>
                      <a:blip r:embed="rId7"/>
                      <a:srcRect/>
                      <a:stretch>
                        <a:fillRect/>
                      </a:stretch>
                    </p:blipFill>
                    <p:spPr bwMode="auto">
                      <a:xfrm>
                        <a:off x="687293" y="5833662"/>
                        <a:ext cx="3630613" cy="815975"/>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6"/>
          <p:cNvGraphicFramePr>
            <a:graphicFrameLocks noChangeAspect="1"/>
          </p:cNvGraphicFramePr>
          <p:nvPr/>
        </p:nvGraphicFramePr>
        <p:xfrm>
          <a:off x="4786264" y="5707063"/>
          <a:ext cx="3240088" cy="966787"/>
        </p:xfrm>
        <a:graphic>
          <a:graphicData uri="http://schemas.openxmlformats.org/presentationml/2006/ole">
            <mc:AlternateContent xmlns:mc="http://schemas.openxmlformats.org/markup-compatibility/2006">
              <mc:Choice xmlns:v="urn:schemas-microsoft-com:vml" Requires="v">
                <p:oleObj spid="_x0000_s33954" name="公式" r:id="rId8" imgW="34747200" imgH="10363200" progId="Equation.3">
                  <p:embed/>
                </p:oleObj>
              </mc:Choice>
              <mc:Fallback>
                <p:oleObj name="公式" r:id="rId8" imgW="34747200" imgH="10363200" progId="Equation.3">
                  <p:embed/>
                  <p:pic>
                    <p:nvPicPr>
                      <p:cNvPr id="0" name="Object 6"/>
                      <p:cNvPicPr>
                        <a:picLocks noChangeAspect="1" noChangeArrowheads="1"/>
                      </p:cNvPicPr>
                      <p:nvPr/>
                    </p:nvPicPr>
                    <p:blipFill>
                      <a:blip r:embed="rId9"/>
                      <a:srcRect/>
                      <a:stretch>
                        <a:fillRect/>
                      </a:stretch>
                    </p:blipFill>
                    <p:spPr bwMode="auto">
                      <a:xfrm>
                        <a:off x="4786264" y="5707063"/>
                        <a:ext cx="3240088" cy="966787"/>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Rectangle 12"/>
          <p:cNvSpPr>
            <a:spLocks noChangeArrowheads="1"/>
          </p:cNvSpPr>
          <p:nvPr/>
        </p:nvSpPr>
        <p:spPr bwMode="auto">
          <a:xfrm>
            <a:off x="3668617" y="88136"/>
            <a:ext cx="547538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3.3.5  </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其他类型的</a:t>
            </a:r>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 CMOS</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逻辑门</a:t>
            </a:r>
          </a:p>
        </p:txBody>
      </p:sp>
      <p:pic>
        <p:nvPicPr>
          <p:cNvPr id="123537" name="Picture 65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16306" y="1054100"/>
            <a:ext cx="4804200" cy="3379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9" descr="3-3-31"/>
          <p:cNvPicPr>
            <a:picLocks noChangeAspect="1" noChangeArrowheads="1"/>
          </p:cNvPicPr>
          <p:nvPr/>
        </p:nvPicPr>
        <p:blipFill>
          <a:blip r:embed="rId11" cstate="print">
            <a:extLst>
              <a:ext uri="{28A0092B-C50C-407E-A947-70E740481C1C}">
                <a14:useLocalDpi xmlns:a14="http://schemas.microsoft.com/office/drawing/2010/main" val="0"/>
              </a:ext>
            </a:extLst>
          </a:blip>
          <a:srcRect b="3575"/>
          <a:stretch>
            <a:fillRect/>
          </a:stretch>
        </p:blipFill>
        <p:spPr bwMode="auto">
          <a:xfrm>
            <a:off x="3995738" y="1221218"/>
            <a:ext cx="5184775" cy="3168650"/>
          </a:xfrm>
          <a:prstGeom prst="rect">
            <a:avLst/>
          </a:prstGeom>
          <a:solidFill>
            <a:srgbClr val="FF0000"/>
          </a:solidFill>
          <a:ln w="57150" cmpd="thickThin">
            <a:solidFill>
              <a:srgbClr val="FF0000"/>
            </a:solidFill>
            <a:miter lim="800000"/>
            <a:headEnd/>
            <a:tailEnd/>
          </a:ln>
        </p:spPr>
      </p:pic>
      <p:sp>
        <p:nvSpPr>
          <p:cNvPr id="11" name="AutoShape 9"/>
          <p:cNvSpPr>
            <a:spLocks noChangeArrowheads="1"/>
          </p:cNvSpPr>
          <p:nvPr/>
        </p:nvSpPr>
        <p:spPr bwMode="auto">
          <a:xfrm>
            <a:off x="5073602" y="4264002"/>
            <a:ext cx="2665412" cy="1008063"/>
          </a:xfrm>
          <a:prstGeom prst="wedgeRoundRectCallout">
            <a:avLst>
              <a:gd name="adj1" fmla="val 39337"/>
              <a:gd name="adj2" fmla="val 107007"/>
              <a:gd name="adj3" fmla="val 16667"/>
            </a:avLst>
          </a:prstGeom>
          <a:solidFill>
            <a:srgbClr val="FFFF00"/>
          </a:solidFill>
          <a:ln w="12700" cap="sq">
            <a:solidFill>
              <a:srgbClr val="FFFFFF"/>
            </a:solidFill>
            <a:miter lim="800000"/>
            <a:headEnd type="none" w="sm" len="sm"/>
            <a:tailEnd type="none" w="sm" len="sm"/>
          </a:ln>
          <a:effectLst/>
        </p:spPr>
        <p:txBody>
          <a:bodyPr/>
          <a:lstStyle/>
          <a:p>
            <a:pPr algn="ctr" eaLnBrk="1" fontAlgn="auto" hangingPunct="1">
              <a:spcBef>
                <a:spcPts val="0"/>
              </a:spcBef>
              <a:spcAft>
                <a:spcPts val="0"/>
              </a:spcAft>
              <a:defRPr/>
            </a:pPr>
            <a:r>
              <a:rPr lang="en-US" altLang="zh-CN" sz="280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OD</a:t>
            </a:r>
            <a:r>
              <a:rPr lang="zh-CN" altLang="en-US" sz="280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门输出低电平最大值</a:t>
            </a:r>
          </a:p>
        </p:txBody>
      </p:sp>
      <p:sp>
        <p:nvSpPr>
          <p:cNvPr id="14" name="矩形 13"/>
          <p:cNvSpPr/>
          <p:nvPr/>
        </p:nvSpPr>
        <p:spPr>
          <a:xfrm>
            <a:off x="179388" y="4356938"/>
            <a:ext cx="3550881" cy="1200329"/>
          </a:xfrm>
          <a:prstGeom prst="rect">
            <a:avLst/>
          </a:prstGeom>
        </p:spPr>
        <p:txBody>
          <a:bodyPr wrap="square">
            <a:spAutoFit/>
          </a:bodyPr>
          <a:lstStyle/>
          <a:p>
            <a:pPr algn="just"/>
            <a:r>
              <a:rPr kumimoji="1" lang="zh-CN" altLang="en-US"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灌入低电平输入</a:t>
            </a:r>
            <a:r>
              <a:rPr kumimoji="1" lang="en-US" altLang="zh-CN"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OD</a:t>
            </a:r>
            <a:r>
              <a:rPr kumimoji="1" lang="zh-CN" altLang="en-US"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门的电流过大，可能高于</a:t>
            </a:r>
            <a:r>
              <a:rPr kumimoji="1" lang="en-US" altLang="zh-CN"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OD</a:t>
            </a:r>
            <a:r>
              <a:rPr kumimoji="1" lang="zh-CN" altLang="en-US"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门最大允许的负载电流</a:t>
            </a:r>
            <a:endParaRPr lang="x-none" sz="2400" b="1" dirty="0">
              <a:solidFill>
                <a:srgbClr val="C00000"/>
              </a:solidFill>
            </a:endParaRPr>
          </a:p>
        </p:txBody>
      </p:sp>
      <p:cxnSp>
        <p:nvCxnSpPr>
          <p:cNvPr id="3" name="直接箭头连接符 2"/>
          <p:cNvCxnSpPr/>
          <p:nvPr/>
        </p:nvCxnSpPr>
        <p:spPr>
          <a:xfrm>
            <a:off x="6261100" y="1562100"/>
            <a:ext cx="12700" cy="736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i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1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10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250"/>
                                        <p:tgtEl>
                                          <p:spTgt spid="12"/>
                                        </p:tgtEl>
                                      </p:cBhvr>
                                    </p:animEffect>
                                    <p:set>
                                      <p:cBhvr>
                                        <p:cTn id="27" dur="1" fill="hold">
                                          <p:stCondLst>
                                            <p:cond delay="249"/>
                                          </p:stCondLst>
                                        </p:cTn>
                                        <p:tgtEl>
                                          <p:spTgt spid="1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p:cTn id="32" dur="500" fill="hold"/>
                                        <p:tgtEl>
                                          <p:spTgt spid="14"/>
                                        </p:tgtEl>
                                        <p:attrNameLst>
                                          <p:attrName>ppt_w</p:attrName>
                                        </p:attrNameLst>
                                      </p:cBhvr>
                                      <p:tavLst>
                                        <p:tav tm="0">
                                          <p:val>
                                            <p:fltVal val="0"/>
                                          </p:val>
                                        </p:tav>
                                        <p:tav tm="100000">
                                          <p:val>
                                            <p:strVal val="#ppt_w"/>
                                          </p:val>
                                        </p:tav>
                                      </p:tavLst>
                                    </p:anim>
                                    <p:anim calcmode="lin" valueType="num">
                                      <p:cBhvr>
                                        <p:cTn id="33" dur="500" fill="hold"/>
                                        <p:tgtEl>
                                          <p:spTgt spid="14"/>
                                        </p:tgtEl>
                                        <p:attrNameLst>
                                          <p:attrName>ppt_h</p:attrName>
                                        </p:attrNameLst>
                                      </p:cBhvr>
                                      <p:tavLst>
                                        <p:tav tm="0">
                                          <p:val>
                                            <p:fltVal val="0"/>
                                          </p:val>
                                        </p:tav>
                                        <p:tav tm="100000">
                                          <p:val>
                                            <p:strVal val="#ppt_h"/>
                                          </p:val>
                                        </p:tav>
                                      </p:tavLst>
                                    </p:anim>
                                    <p:animEffect transition="in" filter="fade">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dissolve">
                                      <p:cBhvr>
                                        <p:cTn id="39" dur="1000"/>
                                        <p:tgtEl>
                                          <p:spTgt spid="9"/>
                                        </p:tgtEl>
                                      </p:cBhvr>
                                    </p:animEffect>
                                  </p:childTnLst>
                                </p:cTn>
                              </p:par>
                              <p:par>
                                <p:cTn id="40" presetID="9" presetClass="entr" presetSubtype="0"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dissolve">
                                      <p:cBhvr>
                                        <p:cTn id="42" dur="1000"/>
                                        <p:tgtEl>
                                          <p:spTgt spid="10"/>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dissolve">
                                      <p:cBhvr>
                                        <p:cTn id="45"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utoUpdateAnimBg="0"/>
      <p:bldP spid="11" grpId="0" animBg="1"/>
      <p:bldP spid="14"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Box 2"/>
          <p:cNvSpPr txBox="1">
            <a:spLocks noChangeArrowheads="1"/>
          </p:cNvSpPr>
          <p:nvPr/>
        </p:nvSpPr>
        <p:spPr bwMode="auto">
          <a:xfrm>
            <a:off x="111022" y="1221989"/>
            <a:ext cx="4824412" cy="5267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just" eaLnBrk="1" hangingPunct="1">
              <a:lnSpc>
                <a:spcPct val="110000"/>
              </a:lnSpc>
              <a:spcBef>
                <a:spcPct val="50000"/>
              </a:spcBef>
              <a:defRPr/>
            </a:pP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例</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3.3.1</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试为图中的外接电阻</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R</a:t>
            </a:r>
            <a:r>
              <a:rPr kumimoji="1"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L</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选定合适的阻值。已知</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G</a:t>
            </a:r>
            <a:r>
              <a:rPr kumimoji="1"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G</a:t>
            </a:r>
            <a:r>
              <a:rPr kumimoji="1"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为</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OD</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与非门</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74HC03</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，输出管截止时的漏电流为</a:t>
            </a:r>
            <a:r>
              <a:rPr kumimoji="1" lang="en-US" altLang="zh-CN" sz="2800" i="1"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I</a:t>
            </a:r>
            <a:r>
              <a:rPr kumimoji="1" lang="en-US" altLang="zh-CN" sz="2800" baseline="-25000"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OHmax</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5μA</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，输出管导通时允许的最大负载电流为</a:t>
            </a:r>
            <a:r>
              <a:rPr kumimoji="1" lang="en-US" altLang="zh-CN" sz="2800" i="1"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I</a:t>
            </a:r>
            <a:r>
              <a:rPr kumimoji="1" lang="en-US" altLang="zh-CN" sz="2800" baseline="-25000"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OLmax</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5.2mA</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G</a:t>
            </a:r>
            <a:r>
              <a:rPr kumimoji="1"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3</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G</a:t>
            </a:r>
            <a:r>
              <a:rPr kumimoji="1"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4</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和</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G</a:t>
            </a:r>
            <a:r>
              <a:rPr kumimoji="1"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5</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均为</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74HC00</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系列与非门，它们的低电平输入电流和高电平输入电流为</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1μA</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，要求</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OD</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门的高电平</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V</a:t>
            </a:r>
            <a:r>
              <a:rPr kumimoji="1"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OH</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≥4.4V</a:t>
            </a:r>
            <a:r>
              <a:rPr kumimoji="1"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，低电平</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V</a:t>
            </a:r>
            <a:r>
              <a:rPr kumimoji="1" lang="en-US" altLang="zh-CN" sz="28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OL</a:t>
            </a:r>
            <a:r>
              <a:rPr kumimoji="1"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≤0.33V.  </a:t>
            </a:r>
          </a:p>
        </p:txBody>
      </p:sp>
      <p:graphicFrame>
        <p:nvGraphicFramePr>
          <p:cNvPr id="37" name="Object 9"/>
          <p:cNvGraphicFramePr>
            <a:graphicFrameLocks noChangeAspect="1"/>
          </p:cNvGraphicFramePr>
          <p:nvPr/>
        </p:nvGraphicFramePr>
        <p:xfrm>
          <a:off x="5142812" y="1221570"/>
          <a:ext cx="3868737" cy="5113338"/>
        </p:xfrm>
        <a:graphic>
          <a:graphicData uri="http://schemas.openxmlformats.org/presentationml/2006/ole">
            <mc:AlternateContent xmlns:mc="http://schemas.openxmlformats.org/markup-compatibility/2006">
              <mc:Choice xmlns:v="urn:schemas-microsoft-com:vml" Requires="v">
                <p:oleObj spid="_x0000_s34872" name="Visio" r:id="rId3" imgW="1718945" imgH="2269490" progId="Visio.Drawing.11">
                  <p:embed/>
                </p:oleObj>
              </mc:Choice>
              <mc:Fallback>
                <p:oleObj name="Visio" r:id="rId3" imgW="1718945" imgH="2269490" progId="Visio.Drawing.11">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2812" y="1221570"/>
                        <a:ext cx="3868737" cy="5113338"/>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Rectangle 12"/>
          <p:cNvSpPr>
            <a:spLocks noChangeArrowheads="1"/>
          </p:cNvSpPr>
          <p:nvPr/>
        </p:nvSpPr>
        <p:spPr bwMode="auto">
          <a:xfrm>
            <a:off x="3668617" y="88136"/>
            <a:ext cx="547538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3.3.5  </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其他类型的</a:t>
            </a:r>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 CMOS</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逻辑门</a:t>
            </a:r>
          </a:p>
        </p:txBody>
      </p:sp>
      <p:sp>
        <p:nvSpPr>
          <p:cNvPr id="2" name="矩形 1"/>
          <p:cNvSpPr/>
          <p:nvPr/>
        </p:nvSpPr>
        <p:spPr>
          <a:xfrm>
            <a:off x="5381572" y="5518612"/>
            <a:ext cx="1569660" cy="646331"/>
          </a:xfrm>
          <a:prstGeom prst="rect">
            <a:avLst/>
          </a:prstGeom>
        </p:spPr>
        <p:txBody>
          <a:bodyPr wrap="none">
            <a:spAutoFit/>
          </a:bodyPr>
          <a:lstStyle/>
          <a:p>
            <a:r>
              <a:rPr lang="zh-CN" altLang="en-US" sz="3600" b="1" dirty="0">
                <a:solidFill>
                  <a:srgbClr val="FF0000"/>
                </a:solidFill>
              </a:rPr>
              <a:t>小测！</a:t>
            </a:r>
          </a:p>
        </p:txBody>
      </p:sp>
      <p:pic>
        <p:nvPicPr>
          <p:cNvPr id="124232" name="Picture 3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3294" y="5775192"/>
            <a:ext cx="1258399" cy="1082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linds(horizontal)">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dissolve">
                                      <p:cBhvr>
                                        <p:cTn id="12" dur="10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24232"/>
                                        </p:tgtEl>
                                        <p:attrNameLst>
                                          <p:attrName>style.visibility</p:attrName>
                                        </p:attrNameLst>
                                      </p:cBhvr>
                                      <p:to>
                                        <p:strVal val="visible"/>
                                      </p:to>
                                    </p:set>
                                    <p:animEffect transition="in" filter="fade">
                                      <p:cBhvr>
                                        <p:cTn id="17" dur="1000"/>
                                        <p:tgtEl>
                                          <p:spTgt spid="124232"/>
                                        </p:tgtEl>
                                      </p:cBhvr>
                                    </p:animEffect>
                                    <p:anim calcmode="lin" valueType="num">
                                      <p:cBhvr>
                                        <p:cTn id="18" dur="1000" fill="hold"/>
                                        <p:tgtEl>
                                          <p:spTgt spid="124232"/>
                                        </p:tgtEl>
                                        <p:attrNameLst>
                                          <p:attrName>ppt_x</p:attrName>
                                        </p:attrNameLst>
                                      </p:cBhvr>
                                      <p:tavLst>
                                        <p:tav tm="0">
                                          <p:val>
                                            <p:strVal val="#ppt_x"/>
                                          </p:val>
                                        </p:tav>
                                        <p:tav tm="100000">
                                          <p:val>
                                            <p:strVal val="#ppt_x"/>
                                          </p:val>
                                        </p:tav>
                                      </p:tavLst>
                                    </p:anim>
                                    <p:anim calcmode="lin" valueType="num">
                                      <p:cBhvr>
                                        <p:cTn id="19" dur="1000" fill="hold"/>
                                        <p:tgtEl>
                                          <p:spTgt spid="12423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circle(in)">
                                      <p:cBhvr>
                                        <p:cTn id="24" dur="20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27" presetClass="emph" presetSubtype="0" fill="remove" grpId="1" nodeType="clickEffect">
                                  <p:stCondLst>
                                    <p:cond delay="0"/>
                                  </p:stCondLst>
                                  <p:childTnLst>
                                    <p:animClr clrSpc="rgb" dir="cw">
                                      <p:cBhvr override="childStyle">
                                        <p:cTn id="28" dur="250" autoRev="1" fill="remove"/>
                                        <p:tgtEl>
                                          <p:spTgt spid="2"/>
                                        </p:tgtEl>
                                        <p:attrNameLst>
                                          <p:attrName>style.color</p:attrName>
                                        </p:attrNameLst>
                                      </p:cBhvr>
                                      <p:to>
                                        <a:schemeClr val="bg1"/>
                                      </p:to>
                                    </p:animClr>
                                    <p:animClr clrSpc="rgb" dir="cw">
                                      <p:cBhvr>
                                        <p:cTn id="29" dur="250" autoRev="1" fill="remove"/>
                                        <p:tgtEl>
                                          <p:spTgt spid="2"/>
                                        </p:tgtEl>
                                        <p:attrNameLst>
                                          <p:attrName>fillcolor</p:attrName>
                                        </p:attrNameLst>
                                      </p:cBhvr>
                                      <p:to>
                                        <a:schemeClr val="bg1"/>
                                      </p:to>
                                    </p:animClr>
                                    <p:set>
                                      <p:cBhvr>
                                        <p:cTn id="30" dur="250" autoRev="1" fill="remove"/>
                                        <p:tgtEl>
                                          <p:spTgt spid="2"/>
                                        </p:tgtEl>
                                        <p:attrNameLst>
                                          <p:attrName>fill.type</p:attrName>
                                        </p:attrNameLst>
                                      </p:cBhvr>
                                      <p:to>
                                        <p:strVal val="solid"/>
                                      </p:to>
                                    </p:set>
                                    <p:set>
                                      <p:cBhvr>
                                        <p:cTn id="31" dur="250" autoRev="1" fill="remove"/>
                                        <p:tgtEl>
                                          <p:spTgt spid="2"/>
                                        </p:tgtEl>
                                        <p:attrNameLst>
                                          <p:attrName>fill.on</p:attrName>
                                        </p:attrNameLst>
                                      </p:cBhvr>
                                      <p:to>
                                        <p:strVal val="true"/>
                                      </p:to>
                                    </p:set>
                                  </p:childTnLst>
                                </p:cTn>
                              </p:par>
                            </p:childTnLst>
                          </p:cTn>
                        </p:par>
                      </p:childTnLst>
                    </p:cTn>
                  </p:par>
                  <p:par>
                    <p:cTn id="32" fill="hold">
                      <p:stCondLst>
                        <p:cond delay="indefinite"/>
                      </p:stCondLst>
                      <p:childTnLst>
                        <p:par>
                          <p:cTn id="33" fill="hold">
                            <p:stCondLst>
                              <p:cond delay="0"/>
                            </p:stCondLst>
                            <p:childTnLst>
                              <p:par>
                                <p:cTn id="34" presetID="8" presetClass="emph" presetSubtype="0" fill="hold" grpId="2" nodeType="clickEffect">
                                  <p:stCondLst>
                                    <p:cond delay="0"/>
                                  </p:stCondLst>
                                  <p:childTnLst>
                                    <p:animRot by="21600000">
                                      <p:cBhvr>
                                        <p:cTn id="35" dur="2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utoUpdateAnimBg="0"/>
      <p:bldP spid="2" grpId="0"/>
      <p:bldP spid="2" grpId="1"/>
      <p:bldP spid="2" grpId="2"/>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Rectangle 2"/>
          <p:cNvSpPr txBox="1">
            <a:spLocks noChangeArrowheads="1"/>
          </p:cNvSpPr>
          <p:nvPr/>
        </p:nvSpPr>
        <p:spPr bwMode="auto">
          <a:xfrm>
            <a:off x="205025" y="866775"/>
            <a:ext cx="4608512"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a:solidFill>
                  <a:srgbClr val="000000"/>
                </a:solidFill>
                <a:latin typeface="楷体" panose="02010609060101010101" pitchFamily="49" charset="-122"/>
                <a:ea typeface="楷体" panose="02010609060101010101" pitchFamily="49" charset="-122"/>
              </a:rPr>
              <a:t>解：驱动管输出为高电平时</a:t>
            </a:r>
          </a:p>
        </p:txBody>
      </p:sp>
      <p:graphicFrame>
        <p:nvGraphicFramePr>
          <p:cNvPr id="218" name="Object 4"/>
          <p:cNvGraphicFramePr>
            <a:graphicFrameLocks noChangeAspect="1"/>
          </p:cNvGraphicFramePr>
          <p:nvPr/>
        </p:nvGraphicFramePr>
        <p:xfrm>
          <a:off x="716141" y="4362450"/>
          <a:ext cx="3816350" cy="2352675"/>
        </p:xfrm>
        <a:graphic>
          <a:graphicData uri="http://schemas.openxmlformats.org/presentationml/2006/ole">
            <mc:AlternateContent xmlns:mc="http://schemas.openxmlformats.org/markup-compatibility/2006">
              <mc:Choice xmlns:v="urn:schemas-microsoft-com:vml" Requires="v">
                <p:oleObj spid="_x0000_s36000" name="公式" r:id="rId3" imgW="1752600" imgH="1079500" progId="Equation.3">
                  <p:embed/>
                </p:oleObj>
              </mc:Choice>
              <mc:Fallback>
                <p:oleObj name="公式" r:id="rId3" imgW="1752600" imgH="10795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141" y="4362450"/>
                        <a:ext cx="3816350" cy="2352675"/>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9" name="Object 8"/>
          <p:cNvGraphicFramePr>
            <a:graphicFrameLocks noChangeAspect="1"/>
          </p:cNvGraphicFramePr>
          <p:nvPr/>
        </p:nvGraphicFramePr>
        <p:xfrm>
          <a:off x="900350" y="1514475"/>
          <a:ext cx="3435350" cy="2211387"/>
        </p:xfrm>
        <a:graphic>
          <a:graphicData uri="http://schemas.openxmlformats.org/presentationml/2006/ole">
            <mc:AlternateContent xmlns:mc="http://schemas.openxmlformats.org/markup-compatibility/2006">
              <mc:Choice xmlns:v="urn:schemas-microsoft-com:vml" Requires="v">
                <p:oleObj spid="_x0000_s36001" name="公式" r:id="rId5" imgW="1600200" imgH="1028700" progId="Equation.3">
                  <p:embed/>
                </p:oleObj>
              </mc:Choice>
              <mc:Fallback>
                <p:oleObj name="公式" r:id="rId5" imgW="1600200" imgH="102870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350" y="1514475"/>
                        <a:ext cx="3435350" cy="2211387"/>
                      </a:xfrm>
                      <a:prstGeom prst="rect">
                        <a:avLst/>
                      </a:prstGeom>
                      <a:solidFill>
                        <a:srgbClr val="FFFFFF"/>
                      </a:solidFill>
                      <a:ln w="38100" cmpd="dbl">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0" name="Object 10"/>
          <p:cNvGraphicFramePr>
            <a:graphicFrameLocks noChangeAspect="1"/>
          </p:cNvGraphicFramePr>
          <p:nvPr/>
        </p:nvGraphicFramePr>
        <p:xfrm>
          <a:off x="5102462" y="1011237"/>
          <a:ext cx="3868738" cy="5113338"/>
        </p:xfrm>
        <a:graphic>
          <a:graphicData uri="http://schemas.openxmlformats.org/presentationml/2006/ole">
            <mc:AlternateContent xmlns:mc="http://schemas.openxmlformats.org/markup-compatibility/2006">
              <mc:Choice xmlns:v="urn:schemas-microsoft-com:vml" Requires="v">
                <p:oleObj spid="_x0000_s36002" name="Visio" r:id="rId7" imgW="1718945" imgH="2269490" progId="Visio.Drawing.11">
                  <p:embed/>
                </p:oleObj>
              </mc:Choice>
              <mc:Fallback>
                <p:oleObj name="Visio" r:id="rId7" imgW="1718945" imgH="2269490" progId="Visio.Drawing.11">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02462" y="1011237"/>
                        <a:ext cx="3868738" cy="5113338"/>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1" name="Rectangle 11"/>
          <p:cNvSpPr>
            <a:spLocks noChangeArrowheads="1"/>
          </p:cNvSpPr>
          <p:nvPr/>
        </p:nvSpPr>
        <p:spPr bwMode="auto">
          <a:xfrm>
            <a:off x="420925" y="3819525"/>
            <a:ext cx="37560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zh-CN" altLang="en-US" sz="2800" dirty="0">
                <a:solidFill>
                  <a:srgbClr val="000000"/>
                </a:solidFill>
                <a:latin typeface="楷体" panose="02010609060101010101" pitchFamily="49" charset="-122"/>
                <a:ea typeface="楷体" panose="02010609060101010101" pitchFamily="49" charset="-122"/>
              </a:rPr>
              <a:t>驱动管输出为低电平时</a:t>
            </a:r>
          </a:p>
        </p:txBody>
      </p:sp>
      <p:sp>
        <p:nvSpPr>
          <p:cNvPr id="222" name="Text Box 12"/>
          <p:cNvSpPr txBox="1">
            <a:spLocks noChangeArrowheads="1"/>
          </p:cNvSpPr>
          <p:nvPr/>
        </p:nvSpPr>
        <p:spPr bwMode="auto">
          <a:xfrm>
            <a:off x="4813537" y="6338887"/>
            <a:ext cx="30956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dirty="0">
                <a:solidFill>
                  <a:srgbClr val="000000"/>
                </a:solidFill>
                <a:latin typeface="楷体" panose="02010609060101010101" pitchFamily="49" charset="-122"/>
                <a:ea typeface="楷体" panose="02010609060101010101" pitchFamily="49" charset="-122"/>
              </a:rPr>
              <a:t>则可取</a:t>
            </a:r>
            <a:r>
              <a:rPr lang="en-US" altLang="zh-CN" sz="2800" dirty="0">
                <a:solidFill>
                  <a:srgbClr val="000000"/>
                </a:solidFill>
                <a:latin typeface="楷体" panose="02010609060101010101" pitchFamily="49" charset="-122"/>
                <a:ea typeface="楷体" panose="02010609060101010101" pitchFamily="49" charset="-122"/>
              </a:rPr>
              <a:t>R</a:t>
            </a:r>
            <a:r>
              <a:rPr lang="en-US" altLang="zh-CN" sz="2800" baseline="-25000" dirty="0">
                <a:solidFill>
                  <a:srgbClr val="000000"/>
                </a:solidFill>
                <a:latin typeface="楷体" panose="02010609060101010101" pitchFamily="49" charset="-122"/>
                <a:ea typeface="楷体" panose="02010609060101010101" pitchFamily="49" charset="-122"/>
              </a:rPr>
              <a:t>L</a:t>
            </a:r>
            <a:r>
              <a:rPr lang="zh-CN" altLang="en-US" sz="2800" dirty="0">
                <a:solidFill>
                  <a:srgbClr val="000000"/>
                </a:solidFill>
                <a:latin typeface="楷体" panose="02010609060101010101" pitchFamily="49" charset="-122"/>
                <a:ea typeface="楷体" panose="02010609060101010101" pitchFamily="49" charset="-122"/>
              </a:rPr>
              <a:t>＝</a:t>
            </a:r>
            <a:r>
              <a:rPr lang="en-US" altLang="zh-CN" sz="2800" dirty="0">
                <a:solidFill>
                  <a:srgbClr val="000000"/>
                </a:solidFill>
                <a:latin typeface="楷体" panose="02010609060101010101" pitchFamily="49" charset="-122"/>
                <a:ea typeface="楷体" panose="02010609060101010101" pitchFamily="49" charset="-122"/>
              </a:rPr>
              <a:t>10kΩ</a:t>
            </a:r>
          </a:p>
        </p:txBody>
      </p:sp>
      <p:sp>
        <p:nvSpPr>
          <p:cNvPr id="9" name="Rectangle 12"/>
          <p:cNvSpPr>
            <a:spLocks noChangeArrowheads="1"/>
          </p:cNvSpPr>
          <p:nvPr/>
        </p:nvSpPr>
        <p:spPr bwMode="auto">
          <a:xfrm>
            <a:off x="3668617" y="88136"/>
            <a:ext cx="547538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3.3.5  </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其他类型的</a:t>
            </a:r>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 CMOS</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逻辑门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dissolve">
                                      <p:cBhvr>
                                        <p:cTn id="7" dur="1000"/>
                                        <p:tgtEl>
                                          <p:spTgt spid="22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17"/>
                                        </p:tgtEl>
                                        <p:attrNameLst>
                                          <p:attrName>style.visibility</p:attrName>
                                        </p:attrNameLst>
                                      </p:cBhvr>
                                      <p:to>
                                        <p:strVal val="visible"/>
                                      </p:to>
                                    </p:set>
                                    <p:animEffect transition="in" filter="box(in)">
                                      <p:cBhvr>
                                        <p:cTn id="12" dur="1000"/>
                                        <p:tgtEl>
                                          <p:spTgt spid="21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19"/>
                                        </p:tgtEl>
                                        <p:attrNameLst>
                                          <p:attrName>style.visibility</p:attrName>
                                        </p:attrNameLst>
                                      </p:cBhvr>
                                      <p:to>
                                        <p:strVal val="visible"/>
                                      </p:to>
                                    </p:set>
                                    <p:animEffect transition="in" filter="dissolve">
                                      <p:cBhvr>
                                        <p:cTn id="17" dur="1000"/>
                                        <p:tgtEl>
                                          <p:spTgt spid="219"/>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21"/>
                                        </p:tgtEl>
                                        <p:attrNameLst>
                                          <p:attrName>style.visibility</p:attrName>
                                        </p:attrNameLst>
                                      </p:cBhvr>
                                      <p:to>
                                        <p:strVal val="visible"/>
                                      </p:to>
                                    </p:set>
                                    <p:animEffect transition="in" filter="box(in)">
                                      <p:cBhvr>
                                        <p:cTn id="22" dur="500"/>
                                        <p:tgtEl>
                                          <p:spTgt spid="22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18"/>
                                        </p:tgtEl>
                                        <p:attrNameLst>
                                          <p:attrName>style.visibility</p:attrName>
                                        </p:attrNameLst>
                                      </p:cBhvr>
                                      <p:to>
                                        <p:strVal val="visible"/>
                                      </p:to>
                                    </p:set>
                                    <p:animEffect transition="in" filter="dissolve">
                                      <p:cBhvr>
                                        <p:cTn id="27" dur="1000"/>
                                        <p:tgtEl>
                                          <p:spTgt spid="218"/>
                                        </p:tgtEl>
                                      </p:cBhvr>
                                    </p:animEffect>
                                  </p:childTnLst>
                                </p:cTn>
                              </p:par>
                            </p:childTnLst>
                          </p:cTn>
                        </p:par>
                      </p:childTnLst>
                    </p:cTn>
                  </p:par>
                  <p:par>
                    <p:cTn id="28" fill="hold">
                      <p:stCondLst>
                        <p:cond delay="indefinite"/>
                      </p:stCondLst>
                      <p:childTnLst>
                        <p:par>
                          <p:cTn id="29" fill="hold">
                            <p:stCondLst>
                              <p:cond delay="0"/>
                            </p:stCondLst>
                            <p:childTnLst>
                              <p:par>
                                <p:cTn id="30" presetID="29" presetClass="entr" presetSubtype="0" fill="hold" grpId="0" nodeType="clickEffect">
                                  <p:stCondLst>
                                    <p:cond delay="0"/>
                                  </p:stCondLst>
                                  <p:childTnLst>
                                    <p:set>
                                      <p:cBhvr>
                                        <p:cTn id="31" dur="1" fill="hold">
                                          <p:stCondLst>
                                            <p:cond delay="0"/>
                                          </p:stCondLst>
                                        </p:cTn>
                                        <p:tgtEl>
                                          <p:spTgt spid="222"/>
                                        </p:tgtEl>
                                        <p:attrNameLst>
                                          <p:attrName>style.visibility</p:attrName>
                                        </p:attrNameLst>
                                      </p:cBhvr>
                                      <p:to>
                                        <p:strVal val="visible"/>
                                      </p:to>
                                    </p:set>
                                    <p:anim calcmode="lin" valueType="num">
                                      <p:cBhvr>
                                        <p:cTn id="32" dur="1000" fill="hold"/>
                                        <p:tgtEl>
                                          <p:spTgt spid="222"/>
                                        </p:tgtEl>
                                        <p:attrNameLst>
                                          <p:attrName>ppt_x</p:attrName>
                                        </p:attrNameLst>
                                      </p:cBhvr>
                                      <p:tavLst>
                                        <p:tav tm="0">
                                          <p:val>
                                            <p:strVal val="#ppt_x-.2"/>
                                          </p:val>
                                        </p:tav>
                                        <p:tav tm="100000">
                                          <p:val>
                                            <p:strVal val="#ppt_x"/>
                                          </p:val>
                                        </p:tav>
                                      </p:tavLst>
                                    </p:anim>
                                    <p:anim calcmode="lin" valueType="num">
                                      <p:cBhvr>
                                        <p:cTn id="33" dur="1000" fill="hold"/>
                                        <p:tgtEl>
                                          <p:spTgt spid="222"/>
                                        </p:tgtEl>
                                        <p:attrNameLst>
                                          <p:attrName>ppt_y</p:attrName>
                                        </p:attrNameLst>
                                      </p:cBhvr>
                                      <p:tavLst>
                                        <p:tav tm="0">
                                          <p:val>
                                            <p:strVal val="#ppt_y"/>
                                          </p:val>
                                        </p:tav>
                                        <p:tav tm="100000">
                                          <p:val>
                                            <p:strVal val="#ppt_y"/>
                                          </p:val>
                                        </p:tav>
                                      </p:tavLst>
                                    </p:anim>
                                    <p:animEffect transition="in" filter="wipe(right)" prLst="gradientSize: 0.1">
                                      <p:cBhvr>
                                        <p:cTn id="34" dur="1000"/>
                                        <p:tgtEl>
                                          <p:spTgt spid="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 grpId="0"/>
      <p:bldP spid="221" grpId="0"/>
      <p:bldP spid="22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4"/>
          <p:cNvSpPr txBox="1">
            <a:spLocks noChangeArrowheads="1"/>
          </p:cNvSpPr>
          <p:nvPr/>
        </p:nvSpPr>
        <p:spPr bwMode="auto">
          <a:xfrm>
            <a:off x="306758" y="903287"/>
            <a:ext cx="7249742"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三、 </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CMOS</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传输门</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(Transmission gate)</a:t>
            </a:r>
            <a:endPar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6" name="Text Box 10"/>
          <p:cNvSpPr txBox="1">
            <a:spLocks noChangeArrowheads="1"/>
          </p:cNvSpPr>
          <p:nvPr/>
        </p:nvSpPr>
        <p:spPr bwMode="auto">
          <a:xfrm>
            <a:off x="306758" y="5231837"/>
            <a:ext cx="871378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其中</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为</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NMOS</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管， </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为</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PMOS</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管，两管结构形式对称，漏源可互易使用，因此输入输出亦可互易。</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为一对互补控制信号</a:t>
            </a:r>
          </a:p>
        </p:txBody>
      </p:sp>
      <p:grpSp>
        <p:nvGrpSpPr>
          <p:cNvPr id="37" name="Group 15"/>
          <p:cNvGrpSpPr/>
          <p:nvPr/>
        </p:nvGrpSpPr>
        <p:grpSpPr bwMode="auto">
          <a:xfrm>
            <a:off x="890279" y="2292495"/>
            <a:ext cx="7402141" cy="2879725"/>
            <a:chOff x="204" y="1071"/>
            <a:chExt cx="5398" cy="2169"/>
          </a:xfrm>
        </p:grpSpPr>
        <p:grpSp>
          <p:nvGrpSpPr>
            <p:cNvPr id="86023" name="Group 9"/>
            <p:cNvGrpSpPr/>
            <p:nvPr/>
          </p:nvGrpSpPr>
          <p:grpSpPr bwMode="auto">
            <a:xfrm>
              <a:off x="204" y="1071"/>
              <a:ext cx="5398" cy="2169"/>
              <a:chOff x="204" y="1026"/>
              <a:chExt cx="5398" cy="2169"/>
            </a:xfrm>
          </p:grpSpPr>
          <p:pic>
            <p:nvPicPr>
              <p:cNvPr id="86028"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t="2133" r="1741" b="1137"/>
              <a:stretch>
                <a:fillRect/>
              </a:stretch>
            </p:blipFill>
            <p:spPr bwMode="auto">
              <a:xfrm>
                <a:off x="204" y="1026"/>
                <a:ext cx="5398" cy="2169"/>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44" name="Rectangle 6"/>
              <p:cNvSpPr>
                <a:spLocks noChangeArrowheads="1"/>
              </p:cNvSpPr>
              <p:nvPr/>
            </p:nvSpPr>
            <p:spPr bwMode="auto">
              <a:xfrm>
                <a:off x="1973" y="2840"/>
                <a:ext cx="148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kumimoji="1" lang="en-US" altLang="zh-CN" sz="2800" kern="0" dirty="0">
                    <a:solidFill>
                      <a:srgbClr val="111111"/>
                    </a:solidFill>
                    <a:latin typeface="Times New Roman" panose="02020603050405020304" pitchFamily="18" charset="0"/>
                    <a:ea typeface="楷体" panose="02010609060101010101" pitchFamily="49" charset="-122"/>
                    <a:cs typeface="Times New Roman" panose="02020603050405020304" pitchFamily="18" charset="0"/>
                  </a:rPr>
                  <a:t>CMOS</a:t>
                </a:r>
                <a:r>
                  <a:rPr kumimoji="1" lang="zh-CN" altLang="en-US" sz="2800" kern="0" dirty="0">
                    <a:solidFill>
                      <a:srgbClr val="111111"/>
                    </a:solidFill>
                    <a:latin typeface="Times New Roman" panose="02020603050405020304" pitchFamily="18" charset="0"/>
                    <a:ea typeface="楷体" panose="02010609060101010101" pitchFamily="49" charset="-122"/>
                    <a:cs typeface="Times New Roman" panose="02020603050405020304" pitchFamily="18" charset="0"/>
                  </a:rPr>
                  <a:t>传输门</a:t>
                </a:r>
              </a:p>
            </p:txBody>
          </p:sp>
        </p:grpSp>
        <p:sp>
          <p:nvSpPr>
            <p:cNvPr id="39" name="Oval 11"/>
            <p:cNvSpPr>
              <a:spLocks noChangeArrowheads="1"/>
            </p:cNvSpPr>
            <p:nvPr/>
          </p:nvSpPr>
          <p:spPr bwMode="auto">
            <a:xfrm>
              <a:off x="1247" y="1117"/>
              <a:ext cx="227" cy="45"/>
            </a:xfrm>
            <a:prstGeom prst="ellipse">
              <a:avLst/>
            </a:prstGeom>
            <a:solidFill>
              <a:srgbClr val="FFFFFF"/>
            </a:solidFill>
            <a:ln w="12700" cap="sq">
              <a:solidFill>
                <a:srgbClr val="FFFFFF"/>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ct val="50000"/>
                </a:spcBef>
                <a:spcAft>
                  <a:spcPts val="0"/>
                </a:spcAft>
                <a:defRPr/>
              </a:pPr>
              <a:endParaRPr lang="zh-CN" altLang="en-US" sz="28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0" name="Oval 12"/>
            <p:cNvSpPr>
              <a:spLocks noChangeArrowheads="1"/>
            </p:cNvSpPr>
            <p:nvPr/>
          </p:nvSpPr>
          <p:spPr bwMode="auto">
            <a:xfrm>
              <a:off x="4241" y="1389"/>
              <a:ext cx="272" cy="45"/>
            </a:xfrm>
            <a:prstGeom prst="ellipse">
              <a:avLst/>
            </a:prstGeom>
            <a:solidFill>
              <a:srgbClr val="FFFFFF"/>
            </a:solidFill>
            <a:ln w="12700" cap="sq">
              <a:solidFill>
                <a:srgbClr val="FFFFFF"/>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ct val="50000"/>
                </a:spcBef>
                <a:spcAft>
                  <a:spcPts val="0"/>
                </a:spcAft>
                <a:defRPr/>
              </a:pPr>
              <a:endParaRPr lang="zh-CN" altLang="en-US" sz="28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1" name="Text Box 13"/>
            <p:cNvSpPr txBox="1">
              <a:spLocks noChangeArrowheads="1"/>
            </p:cNvSpPr>
            <p:nvPr/>
          </p:nvSpPr>
          <p:spPr bwMode="auto">
            <a:xfrm>
              <a:off x="1383" y="1071"/>
              <a:ext cx="36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en-US" altLang="zh-CN" sz="2800" kern="0">
                  <a:solidFill>
                    <a:srgbClr val="111111"/>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a:t>
              </a:r>
            </a:p>
          </p:txBody>
        </p:sp>
        <p:sp>
          <p:nvSpPr>
            <p:cNvPr id="42" name="Text Box 14"/>
            <p:cNvSpPr txBox="1">
              <a:spLocks noChangeArrowheads="1"/>
            </p:cNvSpPr>
            <p:nvPr/>
          </p:nvSpPr>
          <p:spPr bwMode="auto">
            <a:xfrm>
              <a:off x="4377" y="1344"/>
              <a:ext cx="36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en-US" altLang="zh-CN" sz="2800" kern="0">
                  <a:solidFill>
                    <a:srgbClr val="111111"/>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a:t>
              </a:r>
            </a:p>
          </p:txBody>
        </p:sp>
      </p:grpSp>
      <p:sp>
        <p:nvSpPr>
          <p:cNvPr id="45" name="Rectangle 16"/>
          <p:cNvSpPr>
            <a:spLocks noChangeArrowheads="1"/>
          </p:cNvSpPr>
          <p:nvPr/>
        </p:nvSpPr>
        <p:spPr bwMode="auto">
          <a:xfrm>
            <a:off x="859504" y="1846261"/>
            <a:ext cx="318548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1" lang="en-US" altLang="zh-CN" sz="24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a:t>
            </a:r>
            <a:r>
              <a:rPr kumimoji="1" lang="zh-CN" altLang="en-US" sz="24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电路结构及逻辑符号</a:t>
            </a:r>
          </a:p>
        </p:txBody>
      </p:sp>
      <p:sp>
        <p:nvSpPr>
          <p:cNvPr id="14" name="Rectangle 12"/>
          <p:cNvSpPr>
            <a:spLocks noChangeArrowheads="1"/>
          </p:cNvSpPr>
          <p:nvPr/>
        </p:nvSpPr>
        <p:spPr bwMode="auto">
          <a:xfrm>
            <a:off x="3668617" y="88136"/>
            <a:ext cx="547538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3.3.5  </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其他类型的</a:t>
            </a:r>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 CMOS</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逻辑门</a:t>
            </a:r>
          </a:p>
        </p:txBody>
      </p:sp>
      <p:sp>
        <p:nvSpPr>
          <p:cNvPr id="15" name="矩形 14"/>
          <p:cNvSpPr/>
          <p:nvPr/>
        </p:nvSpPr>
        <p:spPr>
          <a:xfrm>
            <a:off x="1721579" y="2872024"/>
            <a:ext cx="1947038" cy="660752"/>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6" name="矩形 15"/>
          <p:cNvSpPr/>
          <p:nvPr/>
        </p:nvSpPr>
        <p:spPr>
          <a:xfrm>
            <a:off x="1685264" y="3890169"/>
            <a:ext cx="1581787" cy="798662"/>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7" name="矩形 16"/>
          <p:cNvSpPr/>
          <p:nvPr/>
        </p:nvSpPr>
        <p:spPr>
          <a:xfrm>
            <a:off x="958130" y="3663950"/>
            <a:ext cx="657842" cy="452438"/>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8" name="矩形 17"/>
          <p:cNvSpPr/>
          <p:nvPr/>
        </p:nvSpPr>
        <p:spPr>
          <a:xfrm>
            <a:off x="3387149" y="3663950"/>
            <a:ext cx="657842" cy="452438"/>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1" name="Rectangle 16"/>
          <p:cNvSpPr>
            <a:spLocks noChangeArrowheads="1"/>
          </p:cNvSpPr>
          <p:nvPr/>
        </p:nvSpPr>
        <p:spPr bwMode="auto">
          <a:xfrm>
            <a:off x="1023854" y="1367134"/>
            <a:ext cx="662213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1" lang="zh-CN" altLang="en-US" sz="24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利用</a:t>
            </a:r>
            <a:r>
              <a:rPr kumimoji="1" lang="en-US" altLang="zh-CN" sz="24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N P MOS</a:t>
            </a:r>
            <a:r>
              <a:rPr kumimoji="1" lang="zh-CN" altLang="en-US" sz="24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管互补性的另一种逻辑单元电路。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strVal val="2/3*#ppt_w"/>
                                          </p:val>
                                        </p:tav>
                                        <p:tav tm="100000">
                                          <p:val>
                                            <p:strVal val="#ppt_w"/>
                                          </p:val>
                                        </p:tav>
                                      </p:tavLst>
                                    </p:anim>
                                    <p:anim calcmode="lin" valueType="num">
                                      <p:cBhvr>
                                        <p:cTn id="8" dur="500" fill="hold"/>
                                        <p:tgtEl>
                                          <p:spTgt spid="35"/>
                                        </p:tgtEl>
                                        <p:attrNameLst>
                                          <p:attrName>ppt_h</p:attrName>
                                        </p:attrNameLst>
                                      </p:cBhvr>
                                      <p:tavLst>
                                        <p:tav tm="0">
                                          <p:val>
                                            <p:strVal val="2/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ox(in)">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box(in)">
                                      <p:cBhvr>
                                        <p:cTn id="18" dur="500"/>
                                        <p:tgtEl>
                                          <p:spTgt spid="45"/>
                                        </p:tgtEl>
                                      </p:cBhvr>
                                    </p:animEffect>
                                  </p:childTnLst>
                                </p:cTn>
                              </p:par>
                              <p:par>
                                <p:cTn id="19" presetID="9"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dissolve">
                                      <p:cBhvr>
                                        <p:cTn id="21" dur="500"/>
                                        <p:tgtEl>
                                          <p:spTgt spid="37"/>
                                        </p:tgtEl>
                                      </p:cBhvr>
                                    </p:animEffect>
                                  </p:childTnLst>
                                </p:cTn>
                              </p:par>
                            </p:childTnLst>
                          </p:cTn>
                        </p:par>
                      </p:childTnLst>
                    </p:cTn>
                  </p:par>
                  <p:par>
                    <p:cTn id="22" fill="hold">
                      <p:stCondLst>
                        <p:cond delay="indefinite"/>
                      </p:stCondLst>
                      <p:childTnLst>
                        <p:par>
                          <p:cTn id="23" fill="hold">
                            <p:stCondLst>
                              <p:cond delay="0"/>
                            </p:stCondLst>
                            <p:childTnLst>
                              <p:par>
                                <p:cTn id="24" presetID="8" presetClass="entr" presetSubtype="16" fill="hold" grpId="0" nodeType="click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diamond(in)">
                                      <p:cBhvr>
                                        <p:cTn id="26" dur="500"/>
                                        <p:tgtEl>
                                          <p:spTgt spid="3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25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wipe(down)">
                                      <p:cBhvr>
                                        <p:cTn id="36" dur="25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ipe(down)">
                                      <p:cBhvr>
                                        <p:cTn id="41" dur="25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down)">
                                      <p:cBhvr>
                                        <p:cTn id="46"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utoUpdateAnimBg="0"/>
      <p:bldP spid="36" grpId="0"/>
      <p:bldP spid="45" grpId="0"/>
      <p:bldP spid="15" grpId="0" animBg="1"/>
      <p:bldP spid="16" grpId="0" animBg="1"/>
      <p:bldP spid="17" grpId="0" animBg="1"/>
      <p:bldP spid="18" grpId="0" animBg="1"/>
      <p:bldP spid="21"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 Box 18"/>
          <p:cNvSpPr txBox="1">
            <a:spLocks noChangeArrowheads="1"/>
          </p:cNvSpPr>
          <p:nvPr/>
        </p:nvSpPr>
        <p:spPr bwMode="auto">
          <a:xfrm>
            <a:off x="267917" y="1352791"/>
            <a:ext cx="871378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若</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CMOS</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传输门的一端接输入电压</a:t>
            </a:r>
            <a:r>
              <a:rPr lang="en-US" altLang="zh-CN" sz="2400"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baseline="-25000"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I</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，另一端接负载电阻</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R</a:t>
            </a:r>
            <a:r>
              <a:rPr lang="en-US" altLang="zh-CN" sz="24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L</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，如图所示。</a:t>
            </a:r>
          </a:p>
        </p:txBody>
      </p:sp>
      <p:grpSp>
        <p:nvGrpSpPr>
          <p:cNvPr id="45" name="Group 25"/>
          <p:cNvGrpSpPr/>
          <p:nvPr/>
        </p:nvGrpSpPr>
        <p:grpSpPr bwMode="auto">
          <a:xfrm>
            <a:off x="4989046" y="2183788"/>
            <a:ext cx="3473806" cy="3375173"/>
            <a:chOff x="-308" y="1797"/>
            <a:chExt cx="2693" cy="2595"/>
          </a:xfrm>
        </p:grpSpPr>
        <p:pic>
          <p:nvPicPr>
            <p:cNvPr id="87048" name="Picture 20" descr="3-3-36"/>
            <p:cNvPicPr>
              <a:picLocks noChangeAspect="1" noChangeArrowheads="1"/>
            </p:cNvPicPr>
            <p:nvPr/>
          </p:nvPicPr>
          <p:blipFill>
            <a:blip r:embed="rId3" cstate="print">
              <a:extLst>
                <a:ext uri="{28A0092B-C50C-407E-A947-70E740481C1C}">
                  <a14:useLocalDpi xmlns:a14="http://schemas.microsoft.com/office/drawing/2010/main" val="0"/>
                </a:ext>
              </a:extLst>
            </a:blip>
            <a:srcRect r="54860" b="3674"/>
            <a:stretch>
              <a:fillRect/>
            </a:stretch>
          </p:blipFill>
          <p:spPr bwMode="auto">
            <a:xfrm>
              <a:off x="203" y="1797"/>
              <a:ext cx="2146" cy="2189"/>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47" name="Rectangle 21"/>
            <p:cNvSpPr>
              <a:spLocks noChangeArrowheads="1"/>
            </p:cNvSpPr>
            <p:nvPr/>
          </p:nvSpPr>
          <p:spPr bwMode="auto">
            <a:xfrm>
              <a:off x="-308" y="4032"/>
              <a:ext cx="2693" cy="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defRPr/>
              </a:pPr>
              <a:r>
                <a:rPr lang="zh-CN" altLang="en-US" sz="2400" dirty="0">
                  <a:solidFill>
                    <a:srgbClr val="000000"/>
                  </a:solidFill>
                  <a:latin typeface="楷体" panose="02010609060101010101" pitchFamily="49" charset="-122"/>
                  <a:ea typeface="楷体" panose="02010609060101010101" pitchFamily="49" charset="-122"/>
                </a:rPr>
                <a:t>    传输门的工作电路 </a:t>
              </a:r>
            </a:p>
          </p:txBody>
        </p:sp>
      </p:grpSp>
      <p:sp>
        <p:nvSpPr>
          <p:cNvPr id="48" name="Text Box 23"/>
          <p:cNvSpPr txBox="1">
            <a:spLocks noChangeArrowheads="1"/>
          </p:cNvSpPr>
          <p:nvPr/>
        </p:nvSpPr>
        <p:spPr bwMode="auto">
          <a:xfrm>
            <a:off x="339354" y="2194540"/>
            <a:ext cx="475297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设</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R</a:t>
            </a:r>
            <a:r>
              <a:rPr lang="en-US" altLang="zh-CN" sz="24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L</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&gt;&gt; R</a:t>
            </a:r>
            <a:r>
              <a:rPr lang="en-US" altLang="zh-CN" sz="24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ON</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IH</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DD</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IL</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的高低电平为</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DD</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，则</a:t>
            </a:r>
            <a:endParaRPr lang="zh-CN" altLang="en-US" sz="24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9" name="Text Box 26"/>
          <p:cNvSpPr txBox="1">
            <a:spLocks noChangeArrowheads="1"/>
          </p:cNvSpPr>
          <p:nvPr/>
        </p:nvSpPr>
        <p:spPr bwMode="auto">
          <a:xfrm>
            <a:off x="412379" y="3126767"/>
            <a:ext cx="38163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1</a:t>
            </a:r>
          </a:p>
        </p:txBody>
      </p:sp>
      <p:sp>
        <p:nvSpPr>
          <p:cNvPr id="50" name="Text Box 28"/>
          <p:cNvSpPr txBox="1">
            <a:spLocks noChangeArrowheads="1"/>
          </p:cNvSpPr>
          <p:nvPr/>
        </p:nvSpPr>
        <p:spPr bwMode="auto">
          <a:xfrm>
            <a:off x="451971" y="3688734"/>
            <a:ext cx="4537075"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1" hangingPunct="1">
              <a:spcBef>
                <a:spcPct val="50000"/>
              </a:spcBef>
              <a:defRPr/>
            </a:pPr>
            <a:r>
              <a:rPr lang="en-US" altLang="zh-CN" sz="2400" i="1"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i="1" baseline="-25000"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I</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在</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DD</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之间变化时，</a:t>
            </a:r>
            <a:r>
              <a:rPr kumimoji="1"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a:t>
            </a:r>
            <a:r>
              <a:rPr kumimoji="1" lang="en-US" altLang="zh-CN" sz="24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a:t>
            </a:r>
            <a:r>
              <a:rPr kumimoji="1"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和</a:t>
            </a:r>
            <a:r>
              <a:rPr kumimoji="1"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a:t>
            </a:r>
            <a:r>
              <a:rPr kumimoji="1" lang="en-US" altLang="zh-CN" sz="24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a:t>
            </a:r>
            <a:r>
              <a:rPr kumimoji="1"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同时截止，输入和输出由一个大的关断电阻隔离，呈现</a:t>
            </a:r>
            <a:r>
              <a:rPr kumimoji="1"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高阻态</a:t>
            </a:r>
            <a:r>
              <a:rPr kumimoji="1"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，传输门截止，输出</a:t>
            </a:r>
            <a:r>
              <a:rPr lang="en-US" altLang="zh-CN" sz="2400" i="1"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baseline="-25000"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o</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1" name="Rectangle 2"/>
          <p:cNvSpPr txBox="1">
            <a:spLocks noChangeArrowheads="1"/>
          </p:cNvSpPr>
          <p:nvPr/>
        </p:nvSpPr>
        <p:spPr bwMode="auto">
          <a:xfrm>
            <a:off x="339354" y="764269"/>
            <a:ext cx="2232025"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lang="en-US" altLang="zh-CN" sz="24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工作原理</a:t>
            </a:r>
          </a:p>
        </p:txBody>
      </p:sp>
      <p:sp>
        <p:nvSpPr>
          <p:cNvPr id="10" name="Rectangle 12"/>
          <p:cNvSpPr>
            <a:spLocks noChangeArrowheads="1"/>
          </p:cNvSpPr>
          <p:nvPr/>
        </p:nvSpPr>
        <p:spPr bwMode="auto">
          <a:xfrm>
            <a:off x="3668617" y="179576"/>
            <a:ext cx="547538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3.3.5  </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其他类型的</a:t>
            </a:r>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 CMOS</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逻辑门</a:t>
            </a:r>
          </a:p>
        </p:txBody>
      </p:sp>
      <p:sp>
        <p:nvSpPr>
          <p:cNvPr id="11" name="矩形 10"/>
          <p:cNvSpPr/>
          <p:nvPr/>
        </p:nvSpPr>
        <p:spPr>
          <a:xfrm>
            <a:off x="6422324" y="2379205"/>
            <a:ext cx="338554" cy="461665"/>
          </a:xfrm>
          <a:prstGeom prst="rect">
            <a:avLst/>
          </a:prstGeom>
        </p:spPr>
        <p:txBody>
          <a:bodyPr wrap="none">
            <a:spAutoFit/>
          </a:bodyPr>
          <a:lstStyle/>
          <a:p>
            <a:pPr>
              <a:spcBef>
                <a:spcPct val="50000"/>
              </a:spcBef>
            </a:pP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1</a:t>
            </a:r>
          </a:p>
        </p:txBody>
      </p:sp>
      <p:sp>
        <p:nvSpPr>
          <p:cNvPr id="12" name="矩形 11"/>
          <p:cNvSpPr/>
          <p:nvPr/>
        </p:nvSpPr>
        <p:spPr>
          <a:xfrm>
            <a:off x="6387395" y="4569234"/>
            <a:ext cx="338554" cy="461665"/>
          </a:xfrm>
          <a:prstGeom prst="rect">
            <a:avLst/>
          </a:prstGeom>
        </p:spPr>
        <p:txBody>
          <a:bodyPr wrap="none">
            <a:spAutoFit/>
          </a:bodyPr>
          <a:lstStyle/>
          <a:p>
            <a:pPr>
              <a:spcBef>
                <a:spcPct val="50000"/>
              </a:spcBef>
            </a:pP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0</a:t>
            </a:r>
          </a:p>
        </p:txBody>
      </p:sp>
      <p:sp>
        <p:nvSpPr>
          <p:cNvPr id="13" name="矩形 12"/>
          <p:cNvSpPr/>
          <p:nvPr/>
        </p:nvSpPr>
        <p:spPr>
          <a:xfrm>
            <a:off x="7964843" y="3217871"/>
            <a:ext cx="338554" cy="461665"/>
          </a:xfrm>
          <a:prstGeom prst="rect">
            <a:avLst/>
          </a:prstGeom>
        </p:spPr>
        <p:txBody>
          <a:bodyPr wrap="none">
            <a:spAutoFit/>
          </a:bodyPr>
          <a:lstStyle/>
          <a:p>
            <a:pPr>
              <a:spcBef>
                <a:spcPct val="50000"/>
              </a:spcBef>
            </a:pP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0</a:t>
            </a:r>
          </a:p>
        </p:txBody>
      </p:sp>
      <p:sp>
        <p:nvSpPr>
          <p:cNvPr id="14" name="矩形 13"/>
          <p:cNvSpPr/>
          <p:nvPr/>
        </p:nvSpPr>
        <p:spPr>
          <a:xfrm>
            <a:off x="5092329" y="1939652"/>
            <a:ext cx="4143737" cy="2862322"/>
          </a:xfrm>
          <a:prstGeom prst="rect">
            <a:avLst/>
          </a:prstGeom>
          <a:solidFill>
            <a:schemeClr val="bg1"/>
          </a:solidFill>
          <a:ln>
            <a:solidFill>
              <a:schemeClr val="tx1"/>
            </a:solidFill>
          </a:ln>
        </p:spPr>
        <p:txBody>
          <a:bodyPr wrap="square">
            <a:spAutoFit/>
          </a:bodyPr>
          <a:lstStyle/>
          <a:p>
            <a:r>
              <a:rPr lang="zh-CN" altLang="en-US" sz="2000" dirty="0">
                <a:solidFill>
                  <a:srgbClr val="FF0000"/>
                </a:solidFill>
                <a:latin typeface="宋体" panose="02010600030101010101" pitchFamily="2" charset="-122"/>
                <a:ea typeface="宋体" panose="02010600030101010101" pitchFamily="2" charset="-122"/>
              </a:rPr>
              <a:t>高阻态指的是电路的一种输出状态，既不是高电平也不是低电平，理论上高阻态不是悬空，它是对地或对电源电阻极大的状态。如果高阻态再输入下一级电路的话，对下级电路无任何影响，和没接一样，如果用万用表测的话有可能是高电平也有可能是低电平，随它后面接的东西定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p:cTn id="7" dur="1000" fill="hold"/>
                                        <p:tgtEl>
                                          <p:spTgt spid="51"/>
                                        </p:tgtEl>
                                        <p:attrNameLst>
                                          <p:attrName>ppt_w</p:attrName>
                                        </p:attrNameLst>
                                      </p:cBhvr>
                                      <p:tavLst>
                                        <p:tav tm="0">
                                          <p:val>
                                            <p:strVal val="2/3*#ppt_w"/>
                                          </p:val>
                                        </p:tav>
                                        <p:tav tm="100000">
                                          <p:val>
                                            <p:strVal val="#ppt_w"/>
                                          </p:val>
                                        </p:tav>
                                      </p:tavLst>
                                    </p:anim>
                                    <p:anim calcmode="lin" valueType="num">
                                      <p:cBhvr>
                                        <p:cTn id="8" dur="1000" fill="hold"/>
                                        <p:tgtEl>
                                          <p:spTgt spid="51"/>
                                        </p:tgtEl>
                                        <p:attrNameLst>
                                          <p:attrName>ppt_h</p:attrName>
                                        </p:attrNameLst>
                                      </p:cBhvr>
                                      <p:tavLst>
                                        <p:tav tm="0">
                                          <p:val>
                                            <p:strVal val="2/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box(in)">
                                      <p:cBhvr>
                                        <p:cTn id="13" dur="1000"/>
                                        <p:tgtEl>
                                          <p:spTgt spid="44"/>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dissolve">
                                      <p:cBhvr>
                                        <p:cTn id="18" dur="1000"/>
                                        <p:tgtEl>
                                          <p:spTgt spid="45"/>
                                        </p:tgtEl>
                                      </p:cBhvr>
                                    </p:animEffect>
                                  </p:childTnLst>
                                </p:cTn>
                              </p:par>
                            </p:childTnLst>
                          </p:cTn>
                        </p:par>
                      </p:childTnLst>
                    </p:cTn>
                  </p:par>
                  <p:par>
                    <p:cTn id="19" fill="hold">
                      <p:stCondLst>
                        <p:cond delay="indefinite"/>
                      </p:stCondLst>
                      <p:childTnLst>
                        <p:par>
                          <p:cTn id="20" fill="hold">
                            <p:stCondLst>
                              <p:cond delay="0"/>
                            </p:stCondLst>
                            <p:childTnLst>
                              <p:par>
                                <p:cTn id="21" presetID="29" presetClass="entr" presetSubtype="0" fill="hold" grpId="0" nodeType="clickEffect">
                                  <p:stCondLst>
                                    <p:cond delay="0"/>
                                  </p:stCondLst>
                                  <p:childTnLst>
                                    <p:set>
                                      <p:cBhvr>
                                        <p:cTn id="22" dur="1" fill="hold">
                                          <p:stCondLst>
                                            <p:cond delay="0"/>
                                          </p:stCondLst>
                                        </p:cTn>
                                        <p:tgtEl>
                                          <p:spTgt spid="48"/>
                                        </p:tgtEl>
                                        <p:attrNameLst>
                                          <p:attrName>style.visibility</p:attrName>
                                        </p:attrNameLst>
                                      </p:cBhvr>
                                      <p:to>
                                        <p:strVal val="visible"/>
                                      </p:to>
                                    </p:set>
                                    <p:anim calcmode="lin" valueType="num">
                                      <p:cBhvr>
                                        <p:cTn id="23" dur="1000" fill="hold"/>
                                        <p:tgtEl>
                                          <p:spTgt spid="48"/>
                                        </p:tgtEl>
                                        <p:attrNameLst>
                                          <p:attrName>ppt_x</p:attrName>
                                        </p:attrNameLst>
                                      </p:cBhvr>
                                      <p:tavLst>
                                        <p:tav tm="0">
                                          <p:val>
                                            <p:strVal val="#ppt_x-.2"/>
                                          </p:val>
                                        </p:tav>
                                        <p:tav tm="100000">
                                          <p:val>
                                            <p:strVal val="#ppt_x"/>
                                          </p:val>
                                        </p:tav>
                                      </p:tavLst>
                                    </p:anim>
                                    <p:anim calcmode="lin" valueType="num">
                                      <p:cBhvr>
                                        <p:cTn id="24" dur="1000" fill="hold"/>
                                        <p:tgtEl>
                                          <p:spTgt spid="48"/>
                                        </p:tgtEl>
                                        <p:attrNameLst>
                                          <p:attrName>ppt_y</p:attrName>
                                        </p:attrNameLst>
                                      </p:cBhvr>
                                      <p:tavLst>
                                        <p:tav tm="0">
                                          <p:val>
                                            <p:strVal val="#ppt_y"/>
                                          </p:val>
                                        </p:tav>
                                        <p:tav tm="100000">
                                          <p:val>
                                            <p:strVal val="#ppt_y"/>
                                          </p:val>
                                        </p:tav>
                                      </p:tavLst>
                                    </p:anim>
                                    <p:animEffect transition="in" filter="wipe(right)" prLst="gradientSize: 0.1">
                                      <p:cBhvr>
                                        <p:cTn id="25" dur="1000"/>
                                        <p:tgtEl>
                                          <p:spTgt spid="4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wipe(left)">
                                      <p:cBhvr>
                                        <p:cTn id="30" dur="1000"/>
                                        <p:tgtEl>
                                          <p:spTgt spid="49"/>
                                        </p:tgtEl>
                                      </p:cBhvr>
                                    </p:animEffect>
                                  </p:childTnLst>
                                </p:cTn>
                              </p:par>
                            </p:childTnLst>
                          </p:cTn>
                        </p:par>
                      </p:childTnLst>
                    </p:cTn>
                  </p:par>
                  <p:par>
                    <p:cTn id="31" fill="hold">
                      <p:stCondLst>
                        <p:cond delay="indefinite"/>
                      </p:stCondLst>
                      <p:childTnLst>
                        <p:par>
                          <p:cTn id="32" fill="hold">
                            <p:stCondLst>
                              <p:cond delay="0"/>
                            </p:stCondLst>
                            <p:childTnLst>
                              <p:par>
                                <p:cTn id="33" presetID="20" presetClass="entr" presetSubtype="0" fill="hold" grpId="0" nodeType="click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wedge">
                                      <p:cBhvr>
                                        <p:cTn id="35" dur="2000"/>
                                        <p:tgtEl>
                                          <p:spTgt spid="5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1000"/>
                                        <p:tgtEl>
                                          <p:spTgt spid="14"/>
                                        </p:tgtEl>
                                      </p:cBhvr>
                                    </p:animEffect>
                                    <p:anim calcmode="lin" valueType="num">
                                      <p:cBhvr>
                                        <p:cTn id="56" dur="1000" fill="hold"/>
                                        <p:tgtEl>
                                          <p:spTgt spid="14"/>
                                        </p:tgtEl>
                                        <p:attrNameLst>
                                          <p:attrName>ppt_x</p:attrName>
                                        </p:attrNameLst>
                                      </p:cBhvr>
                                      <p:tavLst>
                                        <p:tav tm="0">
                                          <p:val>
                                            <p:strVal val="#ppt_x"/>
                                          </p:val>
                                        </p:tav>
                                        <p:tav tm="100000">
                                          <p:val>
                                            <p:strVal val="#ppt_x"/>
                                          </p:val>
                                        </p:tav>
                                      </p:tavLst>
                                    </p:anim>
                                    <p:anim calcmode="lin" valueType="num">
                                      <p:cBhvr>
                                        <p:cTn id="5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14"/>
                                        </p:tgtEl>
                                      </p:cBhvr>
                                    </p:animEffect>
                                    <p:set>
                                      <p:cBhvr>
                                        <p:cTn id="6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8" grpId="0"/>
      <p:bldP spid="49" grpId="0"/>
      <p:bldP spid="50" grpId="0"/>
      <p:bldP spid="51" grpId="0"/>
      <p:bldP spid="11" grpId="0"/>
      <p:bldP spid="12" grpId="0"/>
      <p:bldP spid="13" grpId="0"/>
      <p:bldP spid="14" grpId="0" animBg="1"/>
      <p:bldP spid="14" grpId="1"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Box 9"/>
          <p:cNvSpPr txBox="1">
            <a:spLocks noChangeArrowheads="1"/>
          </p:cNvSpPr>
          <p:nvPr/>
        </p:nvSpPr>
        <p:spPr bwMode="auto">
          <a:xfrm>
            <a:off x="179388" y="939978"/>
            <a:ext cx="3563938" cy="43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0</a:t>
            </a:r>
          </a:p>
        </p:txBody>
      </p:sp>
      <p:sp>
        <p:nvSpPr>
          <p:cNvPr id="18" name="Rectangle 10"/>
          <p:cNvSpPr>
            <a:spLocks noChangeArrowheads="1"/>
          </p:cNvSpPr>
          <p:nvPr/>
        </p:nvSpPr>
        <p:spPr bwMode="auto">
          <a:xfrm>
            <a:off x="312738" y="1373366"/>
            <a:ext cx="896461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en-US" altLang="zh-CN" sz="2400" i="1"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baseline="-25000"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在</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DD</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时，若 </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0&lt; </a:t>
            </a:r>
            <a:r>
              <a:rPr lang="en-US" altLang="zh-CN" sz="2400" i="1"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baseline="-25000"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&lt; V</a:t>
            </a:r>
            <a:r>
              <a:rPr lang="en-US" altLang="zh-CN" sz="24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DD</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GS(</a:t>
            </a:r>
            <a:r>
              <a:rPr lang="en-US" altLang="zh-CN" sz="2400" baseline="-25000"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th</a:t>
            </a:r>
            <a:r>
              <a:rPr lang="en-US" altLang="zh-CN" sz="24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)N</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管导通，输出为</a:t>
            </a:r>
            <a:r>
              <a:rPr lang="en-US" altLang="zh-CN" sz="2400" i="1"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baseline="-25000"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o</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i="1"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baseline="-25000"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I</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；若 </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GS(</a:t>
            </a:r>
            <a:r>
              <a:rPr lang="en-US" altLang="zh-CN" sz="2400" baseline="-25000"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th</a:t>
            </a:r>
            <a:r>
              <a:rPr lang="en-US" altLang="zh-CN" sz="24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)P</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|&lt; </a:t>
            </a:r>
            <a:r>
              <a:rPr lang="en-US" altLang="zh-CN" sz="2400" i="1"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baseline="-25000"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&lt;  V</a:t>
            </a:r>
            <a:r>
              <a:rPr lang="en-US" altLang="zh-CN" sz="24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DD</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管导通，输出为</a:t>
            </a:r>
            <a:r>
              <a:rPr lang="en-US" altLang="zh-CN" sz="2400" i="1" dirty="0" err="1">
                <a:solidFill>
                  <a:srgbClr val="C00000"/>
                </a:solidFill>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baseline="-25000" dirty="0" err="1">
                <a:solidFill>
                  <a:srgbClr val="C00000"/>
                </a:solidFill>
                <a:latin typeface="Times New Roman" panose="02020603050405020304" pitchFamily="18" charset="0"/>
                <a:ea typeface="楷体" panose="02010609060101010101" pitchFamily="49" charset="-122"/>
                <a:cs typeface="Times New Roman" panose="02020603050405020304" pitchFamily="18" charset="0"/>
              </a:rPr>
              <a:t>o</a:t>
            </a:r>
            <a:r>
              <a:rPr lang="zh-CN" altLang="en-US" sz="2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i="1" dirty="0" err="1">
                <a:solidFill>
                  <a:srgbClr val="C00000"/>
                </a:solidFill>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baseline="-25000" dirty="0" err="1">
                <a:solidFill>
                  <a:srgbClr val="C00000"/>
                </a:solidFill>
                <a:latin typeface="Times New Roman" panose="02020603050405020304" pitchFamily="18" charset="0"/>
                <a:ea typeface="楷体" panose="02010609060101010101" pitchFamily="49" charset="-122"/>
                <a:cs typeface="Times New Roman" panose="02020603050405020304" pitchFamily="18" charset="0"/>
              </a:rPr>
              <a:t>I</a:t>
            </a:r>
            <a:endParaRPr lang="en-US" altLang="zh-CN" sz="2400" baseline="-250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19" name="Group 13"/>
          <p:cNvGrpSpPr/>
          <p:nvPr/>
        </p:nvGrpSpPr>
        <p:grpSpPr bwMode="auto">
          <a:xfrm>
            <a:off x="2572143" y="2400639"/>
            <a:ext cx="6159262" cy="3308558"/>
            <a:chOff x="567" y="1741"/>
            <a:chExt cx="4627" cy="2491"/>
          </a:xfrm>
        </p:grpSpPr>
        <p:pic>
          <p:nvPicPr>
            <p:cNvPr id="88069" name="Picture 6" descr="3-3-3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7" y="1741"/>
              <a:ext cx="4491" cy="2148"/>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21" name="Text Box 7"/>
            <p:cNvSpPr txBox="1">
              <a:spLocks noChangeArrowheads="1"/>
            </p:cNvSpPr>
            <p:nvPr/>
          </p:nvSpPr>
          <p:spPr bwMode="auto">
            <a:xfrm>
              <a:off x="1838" y="3884"/>
              <a:ext cx="3356" cy="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CMOS</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的工作状态</a:t>
              </a:r>
            </a:p>
          </p:txBody>
        </p:sp>
        <p:sp>
          <p:nvSpPr>
            <p:cNvPr id="22" name="Rectangle 11"/>
            <p:cNvSpPr>
              <a:spLocks noChangeArrowheads="1"/>
            </p:cNvSpPr>
            <p:nvPr/>
          </p:nvSpPr>
          <p:spPr bwMode="auto">
            <a:xfrm>
              <a:off x="2200" y="3470"/>
              <a:ext cx="167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400">
                  <a:solidFill>
                    <a:srgbClr val="111111"/>
                  </a:solidFill>
                  <a:latin typeface="Times New Roman" panose="02020603050405020304" pitchFamily="18" charset="0"/>
                  <a:ea typeface="楷体" panose="02010609060101010101" pitchFamily="49" charset="-122"/>
                  <a:cs typeface="Times New Roman" panose="02020603050405020304" pitchFamily="18" charset="0"/>
                </a:rPr>
                <a:t>0&lt; </a:t>
              </a:r>
              <a:r>
                <a:rPr lang="en-US" altLang="zh-CN" sz="2400" i="1">
                  <a:solidFill>
                    <a:srgbClr val="111111"/>
                  </a:solidFill>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baseline="-25000">
                  <a:solidFill>
                    <a:srgbClr val="111111"/>
                  </a:solidFill>
                  <a:latin typeface="Times New Roman" panose="02020603050405020304" pitchFamily="18" charset="0"/>
                  <a:ea typeface="楷体" panose="02010609060101010101" pitchFamily="49" charset="-122"/>
                  <a:cs typeface="Times New Roman" panose="02020603050405020304" pitchFamily="18" charset="0"/>
                </a:rPr>
                <a:t>I </a:t>
              </a:r>
              <a:r>
                <a:rPr lang="en-US" altLang="zh-CN" sz="2400">
                  <a:solidFill>
                    <a:srgbClr val="111111"/>
                  </a:solidFill>
                  <a:latin typeface="Times New Roman" panose="02020603050405020304" pitchFamily="18" charset="0"/>
                  <a:ea typeface="楷体" panose="02010609060101010101" pitchFamily="49" charset="-122"/>
                  <a:cs typeface="Times New Roman" panose="02020603050405020304" pitchFamily="18" charset="0"/>
                </a:rPr>
                <a:t>&lt;  </a:t>
              </a:r>
              <a:r>
                <a:rPr lang="en-US" altLang="zh-CN" sz="2400" i="1">
                  <a:solidFill>
                    <a:srgbClr val="111111"/>
                  </a:solidFill>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baseline="-25000">
                  <a:solidFill>
                    <a:srgbClr val="111111"/>
                  </a:solidFill>
                  <a:latin typeface="Times New Roman" panose="02020603050405020304" pitchFamily="18" charset="0"/>
                  <a:ea typeface="楷体" panose="02010609060101010101" pitchFamily="49" charset="-122"/>
                  <a:cs typeface="Times New Roman" panose="02020603050405020304" pitchFamily="18" charset="0"/>
                </a:rPr>
                <a:t>DD</a:t>
              </a:r>
              <a:r>
                <a:rPr lang="en-US" altLang="zh-CN" sz="2400">
                  <a:solidFill>
                    <a:srgbClr val="111111"/>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i="1">
                  <a:solidFill>
                    <a:srgbClr val="111111"/>
                  </a:solidFill>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baseline="-25000">
                  <a:solidFill>
                    <a:srgbClr val="111111"/>
                  </a:solidFill>
                  <a:latin typeface="Times New Roman" panose="02020603050405020304" pitchFamily="18" charset="0"/>
                  <a:ea typeface="楷体" panose="02010609060101010101" pitchFamily="49" charset="-122"/>
                  <a:cs typeface="Times New Roman" panose="02020603050405020304" pitchFamily="18" charset="0"/>
                </a:rPr>
                <a:t>GS(th)N</a:t>
              </a:r>
            </a:p>
          </p:txBody>
        </p:sp>
        <p:sp>
          <p:nvSpPr>
            <p:cNvPr id="23" name="Rectangle 12"/>
            <p:cNvSpPr>
              <a:spLocks noChangeArrowheads="1"/>
            </p:cNvSpPr>
            <p:nvPr/>
          </p:nvSpPr>
          <p:spPr bwMode="auto">
            <a:xfrm>
              <a:off x="2064" y="1792"/>
              <a:ext cx="161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400" dirty="0">
                  <a:solidFill>
                    <a:srgbClr val="111111"/>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i="1" dirty="0">
                  <a:solidFill>
                    <a:srgbClr val="111111"/>
                  </a:solidFill>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baseline="-25000" dirty="0">
                  <a:solidFill>
                    <a:srgbClr val="111111"/>
                  </a:solidFill>
                  <a:latin typeface="Times New Roman" panose="02020603050405020304" pitchFamily="18" charset="0"/>
                  <a:ea typeface="楷体" panose="02010609060101010101" pitchFamily="49" charset="-122"/>
                  <a:cs typeface="Times New Roman" panose="02020603050405020304" pitchFamily="18" charset="0"/>
                </a:rPr>
                <a:t>GS(</a:t>
              </a:r>
              <a:r>
                <a:rPr lang="en-US" altLang="zh-CN" sz="2400" baseline="-25000" dirty="0" err="1">
                  <a:solidFill>
                    <a:srgbClr val="111111"/>
                  </a:solidFill>
                  <a:latin typeface="Times New Roman" panose="02020603050405020304" pitchFamily="18" charset="0"/>
                  <a:ea typeface="楷体" panose="02010609060101010101" pitchFamily="49" charset="-122"/>
                  <a:cs typeface="Times New Roman" panose="02020603050405020304" pitchFamily="18" charset="0"/>
                </a:rPr>
                <a:t>th</a:t>
              </a:r>
              <a:r>
                <a:rPr lang="en-US" altLang="zh-CN" sz="2400" baseline="-25000" dirty="0">
                  <a:solidFill>
                    <a:srgbClr val="111111"/>
                  </a:solidFill>
                  <a:latin typeface="Times New Roman" panose="02020603050405020304" pitchFamily="18" charset="0"/>
                  <a:ea typeface="楷体" panose="02010609060101010101" pitchFamily="49" charset="-122"/>
                  <a:cs typeface="Times New Roman" panose="02020603050405020304" pitchFamily="18" charset="0"/>
                </a:rPr>
                <a:t>)P</a:t>
              </a:r>
              <a:r>
                <a:rPr lang="en-US" altLang="zh-CN" sz="2400" dirty="0">
                  <a:solidFill>
                    <a:srgbClr val="111111"/>
                  </a:solidFill>
                  <a:latin typeface="Times New Roman" panose="02020603050405020304" pitchFamily="18" charset="0"/>
                  <a:ea typeface="楷体" panose="02010609060101010101" pitchFamily="49" charset="-122"/>
                  <a:cs typeface="Times New Roman" panose="02020603050405020304" pitchFamily="18" charset="0"/>
                </a:rPr>
                <a:t>| &lt; </a:t>
              </a:r>
              <a:r>
                <a:rPr lang="en-US" altLang="zh-CN" sz="2400" i="1" dirty="0" err="1">
                  <a:solidFill>
                    <a:srgbClr val="111111"/>
                  </a:solidFill>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baseline="-25000" dirty="0" err="1">
                  <a:solidFill>
                    <a:srgbClr val="111111"/>
                  </a:solidFill>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baseline="-25000" dirty="0">
                  <a:solidFill>
                    <a:srgbClr val="111111"/>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a:solidFill>
                    <a:srgbClr val="111111"/>
                  </a:solidFill>
                  <a:latin typeface="Times New Roman" panose="02020603050405020304" pitchFamily="18" charset="0"/>
                  <a:ea typeface="楷体" panose="02010609060101010101" pitchFamily="49" charset="-122"/>
                  <a:cs typeface="Times New Roman" panose="02020603050405020304" pitchFamily="18" charset="0"/>
                </a:rPr>
                <a:t>&lt;  </a:t>
              </a:r>
              <a:r>
                <a:rPr lang="en-US" altLang="zh-CN" sz="2400" i="1" dirty="0">
                  <a:solidFill>
                    <a:srgbClr val="111111"/>
                  </a:solidFill>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baseline="-25000" dirty="0">
                  <a:solidFill>
                    <a:srgbClr val="111111"/>
                  </a:solidFill>
                  <a:latin typeface="Times New Roman" panose="02020603050405020304" pitchFamily="18" charset="0"/>
                  <a:ea typeface="楷体" panose="02010609060101010101" pitchFamily="49" charset="-122"/>
                  <a:cs typeface="Times New Roman" panose="02020603050405020304" pitchFamily="18" charset="0"/>
                </a:rPr>
                <a:t>DD</a:t>
              </a:r>
              <a:endParaRPr lang="en-US" altLang="zh-CN" sz="2400" dirty="0">
                <a:solidFill>
                  <a:srgbClr val="111111"/>
                </a:solidFill>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9" name="Rectangle 12"/>
          <p:cNvSpPr>
            <a:spLocks noChangeArrowheads="1"/>
          </p:cNvSpPr>
          <p:nvPr/>
        </p:nvSpPr>
        <p:spPr bwMode="auto">
          <a:xfrm>
            <a:off x="3668617" y="88136"/>
            <a:ext cx="547538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3.3.5  </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其他类型的</a:t>
            </a:r>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 CMOS</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逻辑门</a:t>
            </a:r>
          </a:p>
        </p:txBody>
      </p:sp>
      <p:sp>
        <p:nvSpPr>
          <p:cNvPr id="10" name="矩形 9"/>
          <p:cNvSpPr/>
          <p:nvPr/>
        </p:nvSpPr>
        <p:spPr>
          <a:xfrm>
            <a:off x="3358163" y="2807126"/>
            <a:ext cx="338554" cy="461665"/>
          </a:xfrm>
          <a:prstGeom prst="rect">
            <a:avLst/>
          </a:prstGeom>
        </p:spPr>
        <p:txBody>
          <a:bodyPr wrap="none">
            <a:spAutoFit/>
          </a:bodyPr>
          <a:lstStyle/>
          <a:p>
            <a:pPr>
              <a:spcBef>
                <a:spcPct val="50000"/>
              </a:spcBef>
            </a:pP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0</a:t>
            </a:r>
          </a:p>
        </p:txBody>
      </p:sp>
      <p:sp>
        <p:nvSpPr>
          <p:cNvPr id="11" name="矩形 10"/>
          <p:cNvSpPr/>
          <p:nvPr/>
        </p:nvSpPr>
        <p:spPr>
          <a:xfrm>
            <a:off x="3324555" y="4760484"/>
            <a:ext cx="301227" cy="461665"/>
          </a:xfrm>
          <a:prstGeom prst="rect">
            <a:avLst/>
          </a:prstGeom>
        </p:spPr>
        <p:txBody>
          <a:bodyPr wrap="square">
            <a:spAutoFit/>
          </a:bodyPr>
          <a:lstStyle/>
          <a:p>
            <a:pPr>
              <a:spcBef>
                <a:spcPct val="50000"/>
              </a:spcBef>
            </a:pP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1</a:t>
            </a:r>
          </a:p>
        </p:txBody>
      </p:sp>
      <p:sp>
        <p:nvSpPr>
          <p:cNvPr id="2" name="矩形 1"/>
          <p:cNvSpPr/>
          <p:nvPr/>
        </p:nvSpPr>
        <p:spPr>
          <a:xfrm>
            <a:off x="179388" y="2854589"/>
            <a:ext cx="2296183" cy="1200329"/>
          </a:xfrm>
          <a:prstGeom prst="rect">
            <a:avLst/>
          </a:prstGeom>
        </p:spPr>
        <p:txBody>
          <a:bodyPr wrap="square">
            <a:spAutoFit/>
          </a:bodyPr>
          <a:lstStyle/>
          <a:p>
            <a:pPr algn="just"/>
            <a:r>
              <a:rPr lang="en-US" altLang="zh-CN" b="1" dirty="0">
                <a:latin typeface="楷体" panose="02010609060101010101" pitchFamily="49" charset="-122"/>
                <a:ea typeface="楷体" panose="02010609060101010101" pitchFamily="49" charset="-122"/>
              </a:rPr>
              <a:t>g</a:t>
            </a:r>
            <a:r>
              <a:rPr lang="zh-CN" altLang="en-US" b="1" dirty="0">
                <a:latin typeface="楷体" panose="02010609060101010101" pitchFamily="49" charset="-122"/>
                <a:ea typeface="楷体" panose="02010609060101010101" pitchFamily="49" charset="-122"/>
              </a:rPr>
              <a:t>极和</a:t>
            </a:r>
            <a:r>
              <a:rPr lang="en-US" altLang="zh-CN" b="1" dirty="0">
                <a:latin typeface="楷体" panose="02010609060101010101" pitchFamily="49" charset="-122"/>
                <a:ea typeface="楷体" panose="02010609060101010101" pitchFamily="49" charset="-122"/>
              </a:rPr>
              <a:t>s</a:t>
            </a:r>
            <a:r>
              <a:rPr lang="zh-CN" altLang="en-US" b="1" dirty="0">
                <a:latin typeface="楷体" panose="02010609060101010101" pitchFamily="49" charset="-122"/>
                <a:ea typeface="楷体" panose="02010609060101010101" pitchFamily="49" charset="-122"/>
              </a:rPr>
              <a:t>极之间需要有一定电压使得</a:t>
            </a:r>
            <a:r>
              <a:rPr lang="en-US" altLang="zh-CN" b="1" dirty="0">
                <a:latin typeface="楷体" panose="02010609060101010101" pitchFamily="49" charset="-122"/>
                <a:ea typeface="楷体" panose="02010609060101010101" pitchFamily="49" charset="-122"/>
              </a:rPr>
              <a:t>s</a:t>
            </a:r>
            <a:r>
              <a:rPr lang="zh-CN" altLang="en-US" b="1" dirty="0">
                <a:latin typeface="楷体" panose="02010609060101010101" pitchFamily="49" charset="-122"/>
                <a:ea typeface="楷体" panose="02010609060101010101" pitchFamily="49" charset="-122"/>
              </a:rPr>
              <a:t>极的载流子进入反型层导电</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amond(in)">
                                      <p:cBhvr>
                                        <p:cTn id="12" dur="20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10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0" grpId="0"/>
      <p:bldP spid="11" grpId="0"/>
      <p:bldP spid="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Box 2"/>
          <p:cNvSpPr txBox="1">
            <a:spLocks noChangeArrowheads="1"/>
          </p:cNvSpPr>
          <p:nvPr/>
        </p:nvSpPr>
        <p:spPr bwMode="auto">
          <a:xfrm>
            <a:off x="235321" y="865469"/>
            <a:ext cx="181566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defRPr/>
            </a:pPr>
            <a:r>
              <a:rPr kumimoji="1" lang="en-US" altLang="zh-CN" sz="28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3.</a:t>
            </a:r>
            <a:r>
              <a:rPr kumimoji="1" lang="zh-CN" altLang="en-US" sz="28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特点</a:t>
            </a:r>
          </a:p>
        </p:txBody>
      </p:sp>
      <p:sp>
        <p:nvSpPr>
          <p:cNvPr id="22" name="Text Box 3"/>
          <p:cNvSpPr txBox="1">
            <a:spLocks noChangeArrowheads="1"/>
          </p:cNvSpPr>
          <p:nvPr/>
        </p:nvSpPr>
        <p:spPr bwMode="auto">
          <a:xfrm>
            <a:off x="233734" y="1368707"/>
            <a:ext cx="4897438"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kumimoji="1"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a:t>
            </a:r>
            <a:r>
              <a:rPr kumimoji="1"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由于</a:t>
            </a:r>
            <a:r>
              <a:rPr kumimoji="1"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a:t>
            </a:r>
            <a:r>
              <a:rPr kumimoji="1" lang="en-US" altLang="zh-CN" sz="24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a:t>
            </a:r>
            <a:r>
              <a:rPr kumimoji="1"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和</a:t>
            </a:r>
            <a:r>
              <a:rPr kumimoji="1"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a:t>
            </a:r>
            <a:r>
              <a:rPr kumimoji="1" lang="en-US" altLang="zh-CN" sz="24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a:t>
            </a:r>
            <a:r>
              <a:rPr kumimoji="1"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管的结构对称，即</a:t>
            </a:r>
            <a:r>
              <a:rPr kumimoji="1" lang="zh-CN" altLang="en-US" sz="2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漏源可以互换</a:t>
            </a:r>
            <a:r>
              <a:rPr kumimoji="1"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，故</a:t>
            </a:r>
            <a:r>
              <a:rPr kumimoji="1"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CMOS</a:t>
            </a:r>
            <a:r>
              <a:rPr kumimoji="1"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传输门为</a:t>
            </a:r>
            <a:r>
              <a:rPr kumimoji="1" lang="zh-CN" altLang="en-US" sz="2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双向输入器件</a:t>
            </a:r>
            <a:r>
              <a:rPr kumimoji="1"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，其输出端和输入端可以互换使用；</a:t>
            </a:r>
          </a:p>
        </p:txBody>
      </p:sp>
      <p:sp>
        <p:nvSpPr>
          <p:cNvPr id="23" name="Text Box 4"/>
          <p:cNvSpPr txBox="1">
            <a:spLocks noChangeArrowheads="1"/>
          </p:cNvSpPr>
          <p:nvPr/>
        </p:nvSpPr>
        <p:spPr bwMode="auto">
          <a:xfrm>
            <a:off x="260722" y="2935479"/>
            <a:ext cx="48260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kumimoji="1"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b. </a:t>
            </a:r>
            <a:r>
              <a:rPr kumimoji="1"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利用</a:t>
            </a:r>
            <a:r>
              <a:rPr kumimoji="1"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CMOS</a:t>
            </a:r>
            <a:r>
              <a:rPr kumimoji="1"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传输门和</a:t>
            </a:r>
            <a:r>
              <a:rPr kumimoji="1"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CMOS</a:t>
            </a:r>
            <a:r>
              <a:rPr kumimoji="1"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反相器可以组成各种复杂的逻辑电路，如数据选择器、寄存器、计数器等。</a:t>
            </a:r>
          </a:p>
        </p:txBody>
      </p:sp>
      <p:sp>
        <p:nvSpPr>
          <p:cNvPr id="24" name="Text Box 5"/>
          <p:cNvSpPr txBox="1">
            <a:spLocks noChangeArrowheads="1"/>
          </p:cNvSpPr>
          <p:nvPr/>
        </p:nvSpPr>
        <p:spPr bwMode="auto">
          <a:xfrm>
            <a:off x="260722" y="4524657"/>
            <a:ext cx="858837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kumimoji="1"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 </a:t>
            </a:r>
            <a:r>
              <a:rPr kumimoji="1"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利用</a:t>
            </a:r>
            <a:r>
              <a:rPr kumimoji="1"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CMOS</a:t>
            </a:r>
            <a:r>
              <a:rPr kumimoji="1"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传输门可以组成双向</a:t>
            </a:r>
            <a:r>
              <a:rPr kumimoji="1" lang="zh-CN" altLang="en-US"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模拟开关</a:t>
            </a:r>
            <a:r>
              <a:rPr kumimoji="1"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kumimoji="1"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用来传输连续变化的模拟电压信号</a:t>
            </a:r>
            <a:r>
              <a:rPr kumimoji="1"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，这一点是其它一般逻辑门无法实现的。</a:t>
            </a:r>
          </a:p>
        </p:txBody>
      </p:sp>
      <p:grpSp>
        <p:nvGrpSpPr>
          <p:cNvPr id="25" name="Group 16"/>
          <p:cNvGrpSpPr/>
          <p:nvPr/>
        </p:nvGrpSpPr>
        <p:grpSpPr bwMode="auto">
          <a:xfrm>
            <a:off x="5131172" y="1081369"/>
            <a:ext cx="3762375" cy="3443288"/>
            <a:chOff x="192" y="1253"/>
            <a:chExt cx="2370" cy="2169"/>
          </a:xfrm>
        </p:grpSpPr>
        <p:sp>
          <p:nvSpPr>
            <p:cNvPr id="26" name="Text Box 6"/>
            <p:cNvSpPr txBox="1">
              <a:spLocks noChangeArrowheads="1"/>
            </p:cNvSpPr>
            <p:nvPr/>
          </p:nvSpPr>
          <p:spPr bwMode="auto">
            <a:xfrm>
              <a:off x="192" y="2799"/>
              <a:ext cx="2306" cy="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eaLnBrk="1" fontAlgn="auto" hangingPunct="1">
                <a:spcBef>
                  <a:spcPct val="50000"/>
                </a:spcBef>
                <a:spcAft>
                  <a:spcPts val="0"/>
                </a:spcAft>
                <a:defRPr/>
              </a:pPr>
              <a:r>
                <a:rPr lang="en-US" altLang="zh-CN" sz="2800" i="1" kern="0">
                  <a:solidFill>
                    <a:srgbClr val="00B0AC"/>
                  </a:solidFill>
                  <a:effectLst>
                    <a:outerShdw blurRad="38100" dist="38100" dir="2700000" algn="tl">
                      <a:srgbClr val="C0C0C0"/>
                    </a:outerShdw>
                  </a:effectLst>
                  <a:latin typeface="Times New Roman" panose="02020603050405020304" pitchFamily="18" charset="0"/>
                  <a:ea typeface="楷体" panose="02010609060101010101" pitchFamily="49" charset="-122"/>
                  <a:cs typeface="Times New Roman" panose="02020603050405020304" pitchFamily="18" charset="0"/>
                </a:rPr>
                <a:t>*CMOS</a:t>
              </a:r>
              <a:r>
                <a:rPr lang="zh-CN" altLang="en-US" sz="2800" i="1" kern="0">
                  <a:solidFill>
                    <a:srgbClr val="00B0AC"/>
                  </a:solidFill>
                  <a:effectLst>
                    <a:outerShdw blurRad="38100" dist="38100" dir="2700000" algn="tl">
                      <a:srgbClr val="C0C0C0"/>
                    </a:outerShdw>
                  </a:effectLst>
                  <a:latin typeface="Times New Roman" panose="02020603050405020304" pitchFamily="18" charset="0"/>
                  <a:ea typeface="楷体" panose="02010609060101010101" pitchFamily="49" charset="-122"/>
                  <a:cs typeface="Times New Roman" panose="02020603050405020304" pitchFamily="18" charset="0"/>
                </a:rPr>
                <a:t>双向模拟开关</a:t>
              </a:r>
            </a:p>
          </p:txBody>
        </p:sp>
        <p:pic>
          <p:nvPicPr>
            <p:cNvPr id="89096"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t="2133" r="57077" b="1137"/>
            <a:stretch>
              <a:fillRect/>
            </a:stretch>
          </p:blipFill>
          <p:spPr bwMode="auto">
            <a:xfrm>
              <a:off x="204" y="1253"/>
              <a:ext cx="2358" cy="2169"/>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28" name="Oval 12"/>
            <p:cNvSpPr>
              <a:spLocks noChangeArrowheads="1"/>
            </p:cNvSpPr>
            <p:nvPr/>
          </p:nvSpPr>
          <p:spPr bwMode="auto">
            <a:xfrm>
              <a:off x="1247" y="1299"/>
              <a:ext cx="227" cy="45"/>
            </a:xfrm>
            <a:prstGeom prst="ellipse">
              <a:avLst/>
            </a:prstGeom>
            <a:solidFill>
              <a:srgbClr val="FFFFFF"/>
            </a:solidFill>
            <a:ln w="12700" cap="sq">
              <a:solidFill>
                <a:srgbClr val="FFFFFF"/>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ct val="50000"/>
                </a:spcBef>
                <a:spcAft>
                  <a:spcPts val="0"/>
                </a:spcAft>
                <a:defRPr/>
              </a:pPr>
              <a:endParaRPr lang="zh-CN" altLang="en-US" sz="28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9" name="Text Box 14"/>
            <p:cNvSpPr txBox="1">
              <a:spLocks noChangeArrowheads="1"/>
            </p:cNvSpPr>
            <p:nvPr/>
          </p:nvSpPr>
          <p:spPr bwMode="auto">
            <a:xfrm>
              <a:off x="1383" y="1253"/>
              <a:ext cx="36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en-US" altLang="zh-CN" sz="2800" kern="0">
                  <a:solidFill>
                    <a:srgbClr val="111111"/>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a:t>
              </a:r>
            </a:p>
          </p:txBody>
        </p:sp>
      </p:grpSp>
      <p:sp>
        <p:nvSpPr>
          <p:cNvPr id="11" name="Rectangle 12"/>
          <p:cNvSpPr>
            <a:spLocks noChangeArrowheads="1"/>
          </p:cNvSpPr>
          <p:nvPr/>
        </p:nvSpPr>
        <p:spPr bwMode="auto">
          <a:xfrm>
            <a:off x="3668617" y="88136"/>
            <a:ext cx="547538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3.3.5  </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其他类型的</a:t>
            </a:r>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 CMOS</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逻辑门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1000" fill="hold"/>
                                        <p:tgtEl>
                                          <p:spTgt spid="21"/>
                                        </p:tgtEl>
                                        <p:attrNameLst>
                                          <p:attrName>ppt_w</p:attrName>
                                        </p:attrNameLst>
                                      </p:cBhvr>
                                      <p:tavLst>
                                        <p:tav tm="0">
                                          <p:val>
                                            <p:strVal val="2/3*#ppt_w"/>
                                          </p:val>
                                        </p:tav>
                                        <p:tav tm="100000">
                                          <p:val>
                                            <p:strVal val="#ppt_w"/>
                                          </p:val>
                                        </p:tav>
                                      </p:tavLst>
                                    </p:anim>
                                    <p:anim calcmode="lin" valueType="num">
                                      <p:cBhvr>
                                        <p:cTn id="8" dur="1000" fill="hold"/>
                                        <p:tgtEl>
                                          <p:spTgt spid="21"/>
                                        </p:tgtEl>
                                        <p:attrNameLst>
                                          <p:attrName>ppt_h</p:attrName>
                                        </p:attrNameLst>
                                      </p:cBhvr>
                                      <p:tavLst>
                                        <p:tav tm="0">
                                          <p:val>
                                            <p:strVal val="2/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left)">
                                      <p:cBhvr>
                                        <p:cTn id="13" dur="10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dissolve">
                                      <p:cBhvr>
                                        <p:cTn id="18" dur="10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left)">
                                      <p:cBhvr>
                                        <p:cTn id="23" dur="10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left)">
                                      <p:cBhvr>
                                        <p:cTn id="28"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utoUpdateAnimBg="0"/>
      <p:bldP spid="22" grpId="0" autoUpdateAnimBg="0"/>
      <p:bldP spid="23" grpId="0" autoUpdateAnimBg="0"/>
      <p:bldP spid="24" grpId="0"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3"/>
          <p:cNvSpPr txBox="1">
            <a:spLocks noChangeArrowheads="1"/>
          </p:cNvSpPr>
          <p:nvPr/>
        </p:nvSpPr>
        <p:spPr bwMode="auto">
          <a:xfrm>
            <a:off x="228600" y="1051928"/>
            <a:ext cx="89154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CMOS</a:t>
            </a:r>
            <a:r>
              <a:rPr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双向模拟开关电路是由</a:t>
            </a:r>
            <a:r>
              <a:rPr lang="en-US"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CMOS</a:t>
            </a:r>
            <a:r>
              <a:rPr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传输门和反相器组成，如图所示。和</a:t>
            </a:r>
            <a:r>
              <a:rPr lang="en-US"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CMOS</a:t>
            </a:r>
            <a:r>
              <a:rPr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传输门一样，它也是属于双向器件。</a:t>
            </a:r>
          </a:p>
        </p:txBody>
      </p:sp>
      <p:sp>
        <p:nvSpPr>
          <p:cNvPr id="29" name="Text Box 4"/>
          <p:cNvSpPr txBox="1">
            <a:spLocks noChangeArrowheads="1"/>
          </p:cNvSpPr>
          <p:nvPr/>
        </p:nvSpPr>
        <p:spPr bwMode="auto">
          <a:xfrm>
            <a:off x="395288" y="4627838"/>
            <a:ext cx="8497887"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kumimoji="1"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其工作原理为：当</a:t>
            </a:r>
            <a:r>
              <a:rPr kumimoji="1" lang="en-US"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a:t>
            </a:r>
            <a:r>
              <a:rPr kumimoji="1"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kumimoji="1" lang="en-US"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a:t>
            </a:r>
            <a:r>
              <a:rPr kumimoji="1"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开关闭合，</a:t>
            </a:r>
            <a:r>
              <a:rPr kumimoji="1" lang="en-US" altLang="zh-CN" sz="2800" b="1"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v</a:t>
            </a:r>
            <a:r>
              <a:rPr kumimoji="1" lang="en-US" altLang="zh-CN" sz="2800" b="1" baseline="-25000"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o</a:t>
            </a:r>
            <a:r>
              <a:rPr kumimoji="1"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kumimoji="1" lang="en-US" altLang="zh-CN" sz="2800" b="1"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v</a:t>
            </a:r>
            <a:r>
              <a:rPr kumimoji="1" lang="en-US" altLang="zh-CN" sz="2800" b="1" baseline="-25000"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I</a:t>
            </a:r>
            <a:r>
              <a:rPr kumimoji="1" lang="en-US" altLang="zh-CN" sz="2800" b="1"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kumimoji="1"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；当</a:t>
            </a:r>
            <a:r>
              <a:rPr kumimoji="1" lang="en-US"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a:t>
            </a:r>
            <a:r>
              <a:rPr kumimoji="1"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kumimoji="1" lang="en-US"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0 ,</a:t>
            </a:r>
            <a:r>
              <a:rPr kumimoji="1"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开关断开，输出高阻态。</a:t>
            </a:r>
            <a:endParaRPr kumimoji="1" lang="zh-CN" altLang="en-US" sz="2800" b="1"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90117" name="Picture 6" descr="3-3-38"/>
          <p:cNvPicPr>
            <a:picLocks noChangeAspect="1" noChangeArrowheads="1"/>
          </p:cNvPicPr>
          <p:nvPr/>
        </p:nvPicPr>
        <p:blipFill>
          <a:blip r:embed="rId3" cstate="print">
            <a:extLst>
              <a:ext uri="{28A0092B-C50C-407E-A947-70E740481C1C}">
                <a14:useLocalDpi xmlns:a14="http://schemas.microsoft.com/office/drawing/2010/main" val="0"/>
              </a:ext>
            </a:extLst>
          </a:blip>
          <a:srcRect b="7553"/>
          <a:stretch>
            <a:fillRect/>
          </a:stretch>
        </p:blipFill>
        <p:spPr bwMode="auto">
          <a:xfrm>
            <a:off x="179388" y="2575928"/>
            <a:ext cx="8713787" cy="1958975"/>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5" name="Rectangle 12"/>
          <p:cNvSpPr>
            <a:spLocks noChangeArrowheads="1"/>
          </p:cNvSpPr>
          <p:nvPr/>
        </p:nvSpPr>
        <p:spPr bwMode="auto">
          <a:xfrm>
            <a:off x="3668617" y="88136"/>
            <a:ext cx="547538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3.3.5  </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其他类型的</a:t>
            </a:r>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 CMOS</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逻辑门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diamond(in)">
                                      <p:cBhvr>
                                        <p:cTn id="7" dur="20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9"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1000" fill="hold"/>
                                        <p:tgtEl>
                                          <p:spTgt spid="29"/>
                                        </p:tgtEl>
                                        <p:attrNameLst>
                                          <p:attrName>ppt_x</p:attrName>
                                        </p:attrNameLst>
                                      </p:cBhvr>
                                      <p:tavLst>
                                        <p:tav tm="0">
                                          <p:val>
                                            <p:strVal val="#ppt_x-.2"/>
                                          </p:val>
                                        </p:tav>
                                        <p:tav tm="100000">
                                          <p:val>
                                            <p:strVal val="#ppt_x"/>
                                          </p:val>
                                        </p:tav>
                                      </p:tavLst>
                                    </p:anim>
                                    <p:anim calcmode="lin" valueType="num">
                                      <p:cBhvr>
                                        <p:cTn id="13" dur="1000" fill="hold"/>
                                        <p:tgtEl>
                                          <p:spTgt spid="29"/>
                                        </p:tgtEl>
                                        <p:attrNameLst>
                                          <p:attrName>ppt_y</p:attrName>
                                        </p:attrNameLst>
                                      </p:cBhvr>
                                      <p:tavLst>
                                        <p:tav tm="0">
                                          <p:val>
                                            <p:strVal val="#ppt_y"/>
                                          </p:val>
                                        </p:tav>
                                        <p:tav tm="100000">
                                          <p:val>
                                            <p:strVal val="#ppt_y"/>
                                          </p:val>
                                        </p:tav>
                                      </p:tavLst>
                                    </p:anim>
                                    <p:animEffect transition="in" filter="wipe(right)" prLst="gradientSize: 0.1">
                                      <p:cBhvr>
                                        <p:cTn id="14"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utoUpdateAnimBg="0"/>
      <p:bldP spid="29"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5" name="文本框 258054"/>
          <p:cNvSpPr txBox="1">
            <a:spLocks noChangeArrowheads="1"/>
          </p:cNvSpPr>
          <p:nvPr/>
        </p:nvSpPr>
        <p:spPr bwMode="auto">
          <a:xfrm>
            <a:off x="382825" y="1190106"/>
            <a:ext cx="518477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800">
                <a:latin typeface="楷体" panose="02010609060101010101" pitchFamily="49" charset="-122"/>
                <a:ea typeface="楷体" panose="02010609060101010101" pitchFamily="49" charset="-122"/>
              </a:rPr>
              <a:t>数字集成电路根据规模可分为</a:t>
            </a:r>
          </a:p>
        </p:txBody>
      </p:sp>
      <p:graphicFrame>
        <p:nvGraphicFramePr>
          <p:cNvPr id="258056" name="对象 258055"/>
          <p:cNvGraphicFramePr/>
          <p:nvPr/>
        </p:nvGraphicFramePr>
        <p:xfrm>
          <a:off x="341550" y="1894956"/>
          <a:ext cx="8713787" cy="2157412"/>
        </p:xfrm>
        <a:graphic>
          <a:graphicData uri="http://schemas.openxmlformats.org/presentationml/2006/ole">
            <mc:AlternateContent xmlns:mc="http://schemas.openxmlformats.org/markup-compatibility/2006">
              <mc:Choice xmlns:v="urn:schemas-microsoft-com:vml" Requires="v">
                <p:oleObj spid="_x0000_s2104" name="公式" r:id="rId3" imgW="4902200" imgH="1219200" progId="Equation.3">
                  <p:embed/>
                </p:oleObj>
              </mc:Choice>
              <mc:Fallback>
                <p:oleObj name="公式" r:id="rId3" imgW="4902200" imgH="1219200" progId="Equation.3">
                  <p:embed/>
                  <p:pic>
                    <p:nvPicPr>
                      <p:cNvPr id="0" name="对象 25805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550" y="1894956"/>
                        <a:ext cx="8713787" cy="2157412"/>
                      </a:xfrm>
                      <a:prstGeom prst="rect">
                        <a:avLst/>
                      </a:prstGeom>
                      <a:solidFill>
                        <a:schemeClr val="bg1"/>
                      </a:solidFill>
                      <a:ln w="57150" cmpd="thickThin">
                        <a:solidFill>
                          <a:srgbClr val="FF3300"/>
                        </a:solidFill>
                        <a:miter lim="800000"/>
                        <a:headEnd/>
                        <a:tailEnd/>
                      </a:ln>
                    </p:spPr>
                  </p:pic>
                </p:oleObj>
              </mc:Fallback>
            </mc:AlternateContent>
          </a:graphicData>
        </a:graphic>
      </p:graphicFrame>
      <p:sp>
        <p:nvSpPr>
          <p:cNvPr id="258059" name="圆角矩形标注 258058"/>
          <p:cNvSpPr/>
          <p:nvPr/>
        </p:nvSpPr>
        <p:spPr>
          <a:xfrm>
            <a:off x="1551225" y="4411143"/>
            <a:ext cx="2362200" cy="533400"/>
          </a:xfrm>
          <a:prstGeom prst="wedgeRoundRectCallout">
            <a:avLst>
              <a:gd name="adj1" fmla="val 77542"/>
              <a:gd name="adj2" fmla="val -289940"/>
              <a:gd name="adj3" fmla="val 16667"/>
            </a:avLst>
          </a:prstGeom>
          <a:solidFill>
            <a:schemeClr val="accent5">
              <a:lumMod val="75000"/>
            </a:schemeClr>
          </a:solidFill>
          <a:ln w="9525" cap="flat" cmpd="sng">
            <a:solidFill>
              <a:schemeClr val="tx1"/>
            </a:solidFill>
            <a:prstDash val="solid"/>
            <a:miter/>
            <a:headEnd type="none" w="med" len="med"/>
            <a:tailEnd type="none" w="med" len="med"/>
          </a:ln>
        </p:spPr>
        <p:txBody>
          <a:bodyPr/>
          <a:lstStyle/>
          <a:p>
            <a:pPr algn="ctr" eaLnBrk="1" hangingPunct="1">
              <a:buFont typeface="Arial" panose="020B0604020202020204" pitchFamily="34" charset="0"/>
              <a:buNone/>
              <a:defRPr/>
            </a:pPr>
            <a:r>
              <a:rPr lang="en-US" altLang="zh-CN" sz="2800" noProof="1">
                <a:solidFill>
                  <a:schemeClr val="bg1"/>
                </a:solidFill>
                <a:latin typeface="楷体" panose="02010609060101010101" pitchFamily="49" charset="-122"/>
                <a:ea typeface="楷体" panose="02010609060101010101" pitchFamily="49" charset="-122"/>
              </a:rPr>
              <a:t>10</a:t>
            </a:r>
            <a:r>
              <a:rPr lang="en-US" altLang="zh-CN" sz="2800" baseline="30000" noProof="1">
                <a:solidFill>
                  <a:schemeClr val="bg1"/>
                </a:solidFill>
                <a:latin typeface="楷体" panose="02010609060101010101" pitchFamily="49" charset="-122"/>
                <a:ea typeface="楷体" panose="02010609060101010101" pitchFamily="49" charset="-122"/>
              </a:rPr>
              <a:t>3</a:t>
            </a:r>
            <a:r>
              <a:rPr lang="en-US" altLang="zh-CN" sz="2800" noProof="1">
                <a:solidFill>
                  <a:schemeClr val="bg1"/>
                </a:solidFill>
                <a:latin typeface="楷体" panose="02010609060101010101" pitchFamily="49" charset="-122"/>
                <a:ea typeface="楷体" panose="02010609060101010101" pitchFamily="49" charset="-122"/>
              </a:rPr>
              <a:t>~ 10</a:t>
            </a:r>
            <a:r>
              <a:rPr lang="en-US" altLang="zh-CN" sz="2800" baseline="30000" noProof="1">
                <a:solidFill>
                  <a:schemeClr val="bg1"/>
                </a:solidFill>
                <a:latin typeface="楷体" panose="02010609060101010101" pitchFamily="49" charset="-122"/>
                <a:ea typeface="楷体" panose="02010609060101010101" pitchFamily="49" charset="-122"/>
              </a:rPr>
              <a:t>5</a:t>
            </a:r>
            <a:r>
              <a:rPr lang="en-US" altLang="zh-CN" sz="2800" noProof="1">
                <a:solidFill>
                  <a:schemeClr val="bg1"/>
                </a:solidFill>
                <a:latin typeface="楷体" panose="02010609060101010101" pitchFamily="49" charset="-122"/>
                <a:ea typeface="楷体" panose="02010609060101010101" pitchFamily="49" charset="-122"/>
              </a:rPr>
              <a:t> /</a:t>
            </a:r>
            <a:r>
              <a:rPr lang="zh-CN" altLang="en-US" sz="2800" noProof="1">
                <a:solidFill>
                  <a:schemeClr val="bg1"/>
                </a:solidFill>
                <a:latin typeface="楷体" panose="02010609060101010101" pitchFamily="49" charset="-122"/>
                <a:ea typeface="楷体" panose="02010609060101010101" pitchFamily="49" charset="-122"/>
              </a:rPr>
              <a:t>片</a:t>
            </a:r>
          </a:p>
        </p:txBody>
      </p:sp>
      <p:sp>
        <p:nvSpPr>
          <p:cNvPr id="258060" name="圆角矩形标注 258059"/>
          <p:cNvSpPr/>
          <p:nvPr/>
        </p:nvSpPr>
        <p:spPr>
          <a:xfrm>
            <a:off x="4737337" y="4411143"/>
            <a:ext cx="2362200" cy="533400"/>
          </a:xfrm>
          <a:prstGeom prst="wedgeRoundRectCallout">
            <a:avLst>
              <a:gd name="adj1" fmla="val -39972"/>
              <a:gd name="adj2" fmla="val -218986"/>
              <a:gd name="adj3" fmla="val 16667"/>
            </a:avLst>
          </a:prstGeom>
          <a:solidFill>
            <a:schemeClr val="accent5">
              <a:lumMod val="75000"/>
            </a:schemeClr>
          </a:solidFill>
          <a:ln w="9525" cap="flat" cmpd="sng">
            <a:solidFill>
              <a:schemeClr val="tx1"/>
            </a:solidFill>
            <a:prstDash val="solid"/>
            <a:miter/>
            <a:headEnd type="none" w="med" len="med"/>
            <a:tailEnd type="none" w="med" len="med"/>
          </a:ln>
        </p:spPr>
        <p:txBody>
          <a:bodyPr/>
          <a:lstStyle/>
          <a:p>
            <a:pPr algn="ctr" eaLnBrk="1" hangingPunct="1">
              <a:buFont typeface="Arial" panose="020B0604020202020204" pitchFamily="34" charset="0"/>
              <a:buNone/>
              <a:defRPr/>
            </a:pPr>
            <a:r>
              <a:rPr lang="en-US" altLang="zh-CN" sz="2800" noProof="1">
                <a:solidFill>
                  <a:schemeClr val="bg1"/>
                </a:solidFill>
                <a:latin typeface="楷体" panose="02010609060101010101" pitchFamily="49" charset="-122"/>
                <a:ea typeface="楷体" panose="02010609060101010101" pitchFamily="49" charset="-122"/>
              </a:rPr>
              <a:t>10</a:t>
            </a:r>
            <a:r>
              <a:rPr lang="en-US" altLang="zh-CN" sz="2800" baseline="30000" noProof="1">
                <a:solidFill>
                  <a:schemeClr val="bg1"/>
                </a:solidFill>
                <a:latin typeface="楷体" panose="02010609060101010101" pitchFamily="49" charset="-122"/>
                <a:ea typeface="楷体" panose="02010609060101010101" pitchFamily="49" charset="-122"/>
              </a:rPr>
              <a:t>5</a:t>
            </a:r>
            <a:r>
              <a:rPr lang="en-US" altLang="zh-CN" sz="2800" noProof="1">
                <a:solidFill>
                  <a:schemeClr val="bg1"/>
                </a:solidFill>
                <a:latin typeface="楷体" panose="02010609060101010101" pitchFamily="49" charset="-122"/>
                <a:ea typeface="楷体" panose="02010609060101010101" pitchFamily="49" charset="-122"/>
              </a:rPr>
              <a:t> </a:t>
            </a:r>
            <a:r>
              <a:rPr lang="zh-CN" altLang="en-US" sz="2800" noProof="1">
                <a:solidFill>
                  <a:schemeClr val="bg1"/>
                </a:solidFill>
                <a:latin typeface="楷体" panose="02010609060101010101" pitchFamily="49" charset="-122"/>
                <a:ea typeface="楷体" panose="02010609060101010101" pitchFamily="49" charset="-122"/>
              </a:rPr>
              <a:t>以上</a:t>
            </a:r>
            <a:r>
              <a:rPr lang="en-US" altLang="zh-CN" sz="2800" noProof="1">
                <a:solidFill>
                  <a:schemeClr val="bg1"/>
                </a:solidFill>
                <a:latin typeface="楷体" panose="02010609060101010101" pitchFamily="49" charset="-122"/>
                <a:ea typeface="楷体" panose="02010609060101010101" pitchFamily="49" charset="-122"/>
              </a:rPr>
              <a:t>/</a:t>
            </a:r>
            <a:r>
              <a:rPr lang="zh-CN" altLang="en-US" sz="2800" noProof="1">
                <a:solidFill>
                  <a:schemeClr val="bg1"/>
                </a:solidFill>
                <a:latin typeface="楷体" panose="02010609060101010101" pitchFamily="49" charset="-122"/>
                <a:ea typeface="楷体" panose="02010609060101010101" pitchFamily="49" charset="-122"/>
              </a:rPr>
              <a:t>片</a:t>
            </a:r>
          </a:p>
        </p:txBody>
      </p:sp>
      <p:sp>
        <p:nvSpPr>
          <p:cNvPr id="258057" name="圆角矩形标注 258056"/>
          <p:cNvSpPr/>
          <p:nvPr/>
        </p:nvSpPr>
        <p:spPr>
          <a:xfrm>
            <a:off x="2419587" y="1002781"/>
            <a:ext cx="1905000" cy="606425"/>
          </a:xfrm>
          <a:prstGeom prst="wedgeRoundRectCallout">
            <a:avLst>
              <a:gd name="adj1" fmla="val 58134"/>
              <a:gd name="adj2" fmla="val 126597"/>
              <a:gd name="adj3" fmla="val 16667"/>
            </a:avLst>
          </a:prstGeom>
          <a:solidFill>
            <a:schemeClr val="accent5">
              <a:lumMod val="75000"/>
            </a:schemeClr>
          </a:solidFill>
          <a:ln w="9525" cap="flat" cmpd="sng">
            <a:solidFill>
              <a:srgbClr val="FF3300"/>
            </a:solidFill>
            <a:prstDash val="solid"/>
            <a:miter/>
            <a:headEnd type="none" w="med" len="med"/>
            <a:tailEnd type="none" w="med" len="med"/>
          </a:ln>
        </p:spPr>
        <p:txBody>
          <a:bodyPr/>
          <a:lstStyle/>
          <a:p>
            <a:pPr algn="ctr" eaLnBrk="1" hangingPunct="1">
              <a:buFont typeface="Arial" panose="020B0604020202020204" pitchFamily="34" charset="0"/>
              <a:buNone/>
              <a:defRPr/>
            </a:pPr>
            <a:r>
              <a:rPr lang="en-US" altLang="zh-CN" sz="2800" noProof="1">
                <a:solidFill>
                  <a:schemeClr val="bg1"/>
                </a:solidFill>
                <a:latin typeface="楷体" panose="02010609060101010101" pitchFamily="49" charset="-122"/>
                <a:ea typeface="楷体" panose="02010609060101010101" pitchFamily="49" charset="-122"/>
              </a:rPr>
              <a:t>≤100/</a:t>
            </a:r>
            <a:r>
              <a:rPr lang="zh-CN" altLang="en-US" sz="2800" noProof="1">
                <a:solidFill>
                  <a:schemeClr val="bg1"/>
                </a:solidFill>
                <a:latin typeface="楷体" panose="02010609060101010101" pitchFamily="49" charset="-122"/>
                <a:ea typeface="楷体" panose="02010609060101010101" pitchFamily="49" charset="-122"/>
              </a:rPr>
              <a:t>片</a:t>
            </a:r>
          </a:p>
        </p:txBody>
      </p:sp>
      <p:sp>
        <p:nvSpPr>
          <p:cNvPr id="258058" name="圆角矩形标注 258057"/>
          <p:cNvSpPr/>
          <p:nvPr/>
        </p:nvSpPr>
        <p:spPr>
          <a:xfrm>
            <a:off x="4737337" y="1002781"/>
            <a:ext cx="3200400" cy="533400"/>
          </a:xfrm>
          <a:prstGeom prst="wedgeRoundRectCallout">
            <a:avLst>
              <a:gd name="adj1" fmla="val -50287"/>
              <a:gd name="adj2" fmla="val 218037"/>
              <a:gd name="adj3" fmla="val 16667"/>
            </a:avLst>
          </a:prstGeom>
          <a:solidFill>
            <a:schemeClr val="accent5">
              <a:lumMod val="75000"/>
            </a:schemeClr>
          </a:solidFill>
          <a:ln w="9525" cap="flat" cmpd="sng">
            <a:solidFill>
              <a:schemeClr val="tx1"/>
            </a:solidFill>
            <a:prstDash val="solid"/>
            <a:miter/>
            <a:headEnd type="none" w="med" len="med"/>
            <a:tailEnd type="none" w="med" len="med"/>
          </a:ln>
        </p:spPr>
        <p:txBody>
          <a:bodyPr/>
          <a:lstStyle/>
          <a:p>
            <a:pPr algn="ctr" eaLnBrk="1" hangingPunct="1">
              <a:buFont typeface="Arial" panose="020B0604020202020204" pitchFamily="34" charset="0"/>
              <a:buNone/>
              <a:defRPr/>
            </a:pPr>
            <a:r>
              <a:rPr lang="zh-CN" altLang="en-US" sz="2800" noProof="1">
                <a:solidFill>
                  <a:schemeClr val="bg1"/>
                </a:solidFill>
                <a:latin typeface="楷体" panose="02010609060101010101" pitchFamily="49" charset="-122"/>
                <a:ea typeface="楷体" panose="02010609060101010101" pitchFamily="49" charset="-122"/>
              </a:rPr>
              <a:t>（</a:t>
            </a:r>
            <a:r>
              <a:rPr lang="en-US" altLang="zh-CN" sz="2800" noProof="1">
                <a:solidFill>
                  <a:schemeClr val="bg1"/>
                </a:solidFill>
                <a:latin typeface="楷体" panose="02010609060101010101" pitchFamily="49" charset="-122"/>
                <a:ea typeface="楷体" panose="02010609060101010101" pitchFamily="49" charset="-122"/>
              </a:rPr>
              <a:t>100</a:t>
            </a:r>
            <a:r>
              <a:rPr lang="zh-CN" altLang="en-US" sz="2800" noProof="1">
                <a:solidFill>
                  <a:schemeClr val="bg1"/>
                </a:solidFill>
                <a:latin typeface="楷体" panose="02010609060101010101" pitchFamily="49" charset="-122"/>
                <a:ea typeface="楷体" panose="02010609060101010101" pitchFamily="49" charset="-122"/>
              </a:rPr>
              <a:t>～</a:t>
            </a:r>
            <a:r>
              <a:rPr lang="en-US" altLang="zh-CN" sz="2800" noProof="1">
                <a:solidFill>
                  <a:schemeClr val="bg1"/>
                </a:solidFill>
                <a:latin typeface="楷体" panose="02010609060101010101" pitchFamily="49" charset="-122"/>
                <a:ea typeface="楷体" panose="02010609060101010101" pitchFamily="49" charset="-122"/>
              </a:rPr>
              <a:t>1000</a:t>
            </a:r>
            <a:r>
              <a:rPr lang="zh-CN" altLang="en-US" sz="2800" noProof="1">
                <a:solidFill>
                  <a:schemeClr val="bg1"/>
                </a:solidFill>
                <a:latin typeface="楷体" panose="02010609060101010101" pitchFamily="49" charset="-122"/>
                <a:ea typeface="楷体" panose="02010609060101010101" pitchFamily="49" charset="-122"/>
              </a:rPr>
              <a:t>）</a:t>
            </a:r>
            <a:r>
              <a:rPr lang="en-US" altLang="zh-CN" sz="2800" noProof="1">
                <a:solidFill>
                  <a:schemeClr val="bg1"/>
                </a:solidFill>
                <a:latin typeface="楷体" panose="02010609060101010101" pitchFamily="49" charset="-122"/>
                <a:ea typeface="楷体" panose="02010609060101010101" pitchFamily="49" charset="-122"/>
              </a:rPr>
              <a:t>/</a:t>
            </a:r>
            <a:r>
              <a:rPr lang="zh-CN" altLang="en-US" sz="2800" noProof="1">
                <a:solidFill>
                  <a:schemeClr val="bg1"/>
                </a:solidFill>
                <a:latin typeface="楷体" panose="02010609060101010101" pitchFamily="49" charset="-122"/>
                <a:ea typeface="楷体" panose="02010609060101010101" pitchFamily="49" charset="-122"/>
              </a:rPr>
              <a:t>片</a:t>
            </a:r>
          </a:p>
        </p:txBody>
      </p:sp>
      <p:sp>
        <p:nvSpPr>
          <p:cNvPr id="9" name="Text Box 12"/>
          <p:cNvSpPr txBox="1">
            <a:spLocks noChangeArrowheads="1"/>
          </p:cNvSpPr>
          <p:nvPr/>
        </p:nvSpPr>
        <p:spPr>
          <a:xfrm>
            <a:off x="584199" y="5334742"/>
            <a:ext cx="8000819" cy="1323550"/>
          </a:xfrm>
          <a:prstGeom prst="rect">
            <a:avLst/>
          </a:prstGeom>
          <a:solidFill>
            <a:schemeClr val="tx2">
              <a:lumMod val="20000"/>
              <a:lumOff val="80000"/>
            </a:schemeClr>
          </a:solidFill>
          <a:ln w="76200" cmpd="tri">
            <a:solidFill>
              <a:schemeClr val="tx2"/>
            </a:solidFill>
            <a:miter lim="800000"/>
            <a:headEnd type="none" w="sm" len="sm"/>
            <a:tailEnd type="none" w="sm" len="sm"/>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数字集成电路的基本逻辑单元是集成逻辑门，因此本章将重点介绍</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CMOS</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TTL</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数字集成逻辑门的结构、工作原理。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8055"/>
                                        </p:tgtEl>
                                        <p:attrNameLst>
                                          <p:attrName>style.visibility</p:attrName>
                                        </p:attrNameLst>
                                      </p:cBhvr>
                                      <p:to>
                                        <p:strVal val="visible"/>
                                      </p:to>
                                    </p:set>
                                    <p:animEffect transition="in" filter="wipe(left)">
                                      <p:cBhvr>
                                        <p:cTn id="7" dur="500"/>
                                        <p:tgtEl>
                                          <p:spTgt spid="25805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58056"/>
                                        </p:tgtEl>
                                        <p:attrNameLst>
                                          <p:attrName>style.visibility</p:attrName>
                                        </p:attrNameLst>
                                      </p:cBhvr>
                                      <p:to>
                                        <p:strVal val="visible"/>
                                      </p:to>
                                    </p:set>
                                    <p:animEffect transition="in" filter="dissolve">
                                      <p:cBhvr>
                                        <p:cTn id="12" dur="500"/>
                                        <p:tgtEl>
                                          <p:spTgt spid="25805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58057"/>
                                        </p:tgtEl>
                                        <p:attrNameLst>
                                          <p:attrName>style.visibility</p:attrName>
                                        </p:attrNameLst>
                                      </p:cBhvr>
                                      <p:to>
                                        <p:strVal val="visible"/>
                                      </p:to>
                                    </p:set>
                                    <p:animEffect transition="in" filter="dissolve">
                                      <p:cBhvr>
                                        <p:cTn id="17" dur="500"/>
                                        <p:tgtEl>
                                          <p:spTgt spid="25805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58058"/>
                                        </p:tgtEl>
                                        <p:attrNameLst>
                                          <p:attrName>style.visibility</p:attrName>
                                        </p:attrNameLst>
                                      </p:cBhvr>
                                      <p:to>
                                        <p:strVal val="visible"/>
                                      </p:to>
                                    </p:set>
                                    <p:animEffect transition="in" filter="dissolve">
                                      <p:cBhvr>
                                        <p:cTn id="22" dur="500"/>
                                        <p:tgtEl>
                                          <p:spTgt spid="25805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58059"/>
                                        </p:tgtEl>
                                        <p:attrNameLst>
                                          <p:attrName>style.visibility</p:attrName>
                                        </p:attrNameLst>
                                      </p:cBhvr>
                                      <p:to>
                                        <p:strVal val="visible"/>
                                      </p:to>
                                    </p:set>
                                    <p:animEffect transition="in" filter="dissolve">
                                      <p:cBhvr>
                                        <p:cTn id="27" dur="500"/>
                                        <p:tgtEl>
                                          <p:spTgt spid="25805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58060"/>
                                        </p:tgtEl>
                                        <p:attrNameLst>
                                          <p:attrName>style.visibility</p:attrName>
                                        </p:attrNameLst>
                                      </p:cBhvr>
                                      <p:to>
                                        <p:strVal val="visible"/>
                                      </p:to>
                                    </p:set>
                                    <p:animEffect transition="in" filter="dissolve">
                                      <p:cBhvr>
                                        <p:cTn id="32" dur="500"/>
                                        <p:tgtEl>
                                          <p:spTgt spid="258060"/>
                                        </p:tgtEl>
                                      </p:cBhvr>
                                    </p:animEffect>
                                  </p:childTnLst>
                                </p:cTn>
                              </p:par>
                            </p:childTnLst>
                          </p:cTn>
                        </p:par>
                      </p:childTnLst>
                    </p:cTn>
                  </p:par>
                  <p:par>
                    <p:cTn id="33" fill="hold">
                      <p:stCondLst>
                        <p:cond delay="indefinite"/>
                      </p:stCondLst>
                      <p:childTnLst>
                        <p:par>
                          <p:cTn id="34" fill="hold">
                            <p:stCondLst>
                              <p:cond delay="0"/>
                            </p:stCondLst>
                            <p:childTnLst>
                              <p:par>
                                <p:cTn id="35" presetID="23" presetClass="entr" presetSubtype="272"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500" fill="hold"/>
                                        <p:tgtEl>
                                          <p:spTgt spid="9"/>
                                        </p:tgtEl>
                                        <p:attrNameLst>
                                          <p:attrName>ppt_w</p:attrName>
                                        </p:attrNameLst>
                                      </p:cBhvr>
                                      <p:tavLst>
                                        <p:tav tm="0">
                                          <p:val>
                                            <p:strVal val="2/3*#ppt_w"/>
                                          </p:val>
                                        </p:tav>
                                        <p:tav tm="100000">
                                          <p:val>
                                            <p:strVal val="#ppt_w"/>
                                          </p:val>
                                        </p:tav>
                                      </p:tavLst>
                                    </p:anim>
                                    <p:anim calcmode="lin" valueType="num">
                                      <p:cBhvr>
                                        <p:cTn id="38" dur="500" fill="hold"/>
                                        <p:tgtEl>
                                          <p:spTgt spid="9"/>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55" grpId="0"/>
      <p:bldP spid="258059" grpId="0" bldLvl="0" animBg="1"/>
      <p:bldP spid="258060" grpId="0" bldLvl="0" animBg="1"/>
      <p:bldP spid="258057" grpId="0" bldLvl="0" animBg="1"/>
      <p:bldP spid="258058" grpId="0" bldLvl="0" animBg="1"/>
      <p:bldP spid="9" grpId="0" animBg="1"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Object 2"/>
          <p:cNvGraphicFramePr>
            <a:graphicFrameLocks noChangeAspect="1"/>
          </p:cNvGraphicFramePr>
          <p:nvPr/>
        </p:nvGraphicFramePr>
        <p:xfrm>
          <a:off x="4580547" y="1760798"/>
          <a:ext cx="3962400" cy="3578225"/>
        </p:xfrm>
        <a:graphic>
          <a:graphicData uri="http://schemas.openxmlformats.org/presentationml/2006/ole">
            <mc:AlternateContent xmlns:mc="http://schemas.openxmlformats.org/markup-compatibility/2006">
              <mc:Choice xmlns:v="urn:schemas-microsoft-com:vml" Requires="v">
                <p:oleObj spid="_x0000_s37024" name="Visio" r:id="rId3" imgW="1536700" imgH="1283335" progId="Visio.Drawing.11">
                  <p:embed/>
                </p:oleObj>
              </mc:Choice>
              <mc:Fallback>
                <p:oleObj name="Visio" r:id="rId3" imgW="1536700" imgH="1283335" progId="Visio.Drawing.11">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r="7559"/>
                      <a:stretch>
                        <a:fillRect/>
                      </a:stretch>
                    </p:blipFill>
                    <p:spPr bwMode="auto">
                      <a:xfrm>
                        <a:off x="4580547" y="1760798"/>
                        <a:ext cx="3962400" cy="3578225"/>
                      </a:xfrm>
                      <a:prstGeom prst="rect">
                        <a:avLst/>
                      </a:prstGeom>
                      <a:solidFill>
                        <a:srgbClr val="FFFFFF"/>
                      </a:solidFill>
                      <a:ln w="57150" cmpd="thickThin">
                        <a:solidFill>
                          <a:srgbClr val="FF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 name="Object 3"/>
          <p:cNvGraphicFramePr>
            <a:graphicFrameLocks noChangeAspect="1"/>
          </p:cNvGraphicFramePr>
          <p:nvPr/>
        </p:nvGraphicFramePr>
        <p:xfrm>
          <a:off x="1640497" y="2413644"/>
          <a:ext cx="1121754" cy="631441"/>
        </p:xfrm>
        <a:graphic>
          <a:graphicData uri="http://schemas.openxmlformats.org/presentationml/2006/ole">
            <mc:AlternateContent xmlns:mc="http://schemas.openxmlformats.org/markup-compatibility/2006">
              <mc:Choice xmlns:v="urn:schemas-microsoft-com:vml" Requires="v">
                <p:oleObj spid="_x0000_s37025" name="公式" r:id="rId5" imgW="406400" imgH="228600" progId="Equation.3">
                  <p:embed/>
                </p:oleObj>
              </mc:Choice>
              <mc:Fallback>
                <p:oleObj name="公式" r:id="rId5" imgW="406400" imgH="2286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40497" y="2413644"/>
                        <a:ext cx="1121754" cy="631441"/>
                      </a:xfrm>
                      <a:prstGeom prst="rect">
                        <a:avLst/>
                      </a:prstGeom>
                      <a:solidFill>
                        <a:srgbClr val="FFFFFF"/>
                      </a:solidFill>
                      <a:ln w="57150" cmpd="thickThin">
                        <a:solidFill>
                          <a:srgbClr val="FF0000"/>
                        </a:solidFill>
                        <a:miter lim="800000"/>
                        <a:headEnd/>
                        <a:tailEnd/>
                      </a:ln>
                      <a:effectLst/>
                    </p:spPr>
                  </p:pic>
                </p:oleObj>
              </mc:Fallback>
            </mc:AlternateContent>
          </a:graphicData>
        </a:graphic>
      </p:graphicFrame>
      <p:sp>
        <p:nvSpPr>
          <p:cNvPr id="23" name="Text Box 4"/>
          <p:cNvSpPr txBox="1">
            <a:spLocks noChangeArrowheads="1"/>
          </p:cNvSpPr>
          <p:nvPr/>
        </p:nvSpPr>
        <p:spPr bwMode="auto">
          <a:xfrm>
            <a:off x="187934" y="3212459"/>
            <a:ext cx="446563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kumimoji="1" lang="zh-CN" altLang="en-US" sz="2400" b="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当</a:t>
            </a:r>
            <a:r>
              <a:rPr kumimoji="1" lang="en-US" altLang="zh-CN" sz="2400" b="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a:t>
            </a:r>
            <a:r>
              <a:rPr kumimoji="1" lang="zh-CN" altLang="en-US" sz="2400" b="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kumimoji="1" lang="en-US" altLang="zh-CN" sz="2400" b="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a:t>
            </a:r>
            <a:r>
              <a:rPr kumimoji="1" lang="zh-CN" altLang="en-US" sz="2400" b="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时，开关接通，输出电压为</a:t>
            </a:r>
          </a:p>
        </p:txBody>
      </p:sp>
      <p:graphicFrame>
        <p:nvGraphicFramePr>
          <p:cNvPr id="24" name="Object 5"/>
          <p:cNvGraphicFramePr>
            <a:graphicFrameLocks noChangeAspect="1"/>
          </p:cNvGraphicFramePr>
          <p:nvPr/>
        </p:nvGraphicFramePr>
        <p:xfrm>
          <a:off x="1250323" y="3769200"/>
          <a:ext cx="2267833" cy="1470604"/>
        </p:xfrm>
        <a:graphic>
          <a:graphicData uri="http://schemas.openxmlformats.org/presentationml/2006/ole">
            <mc:AlternateContent xmlns:mc="http://schemas.openxmlformats.org/markup-compatibility/2006">
              <mc:Choice xmlns:v="urn:schemas-microsoft-com:vml" Requires="v">
                <p:oleObj spid="_x0000_s37026" name="公式" r:id="rId7" imgW="1016000" imgH="660400" progId="Equation.3">
                  <p:embed/>
                </p:oleObj>
              </mc:Choice>
              <mc:Fallback>
                <p:oleObj name="公式" r:id="rId7" imgW="1016000" imgH="66040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0323" y="3769200"/>
                        <a:ext cx="2267833" cy="1470604"/>
                      </a:xfrm>
                      <a:prstGeom prst="rect">
                        <a:avLst/>
                      </a:prstGeom>
                      <a:solidFill>
                        <a:srgbClr val="FFFFFF"/>
                      </a:solidFill>
                      <a:ln w="57150" cmpd="thickThin">
                        <a:solidFill>
                          <a:srgbClr val="FF0000"/>
                        </a:solidFill>
                        <a:miter lim="800000"/>
                        <a:headEnd/>
                        <a:tailEnd/>
                      </a:ln>
                      <a:effectLst/>
                    </p:spPr>
                  </p:pic>
                </p:oleObj>
              </mc:Fallback>
            </mc:AlternateContent>
          </a:graphicData>
        </a:graphic>
      </p:graphicFrame>
      <p:sp>
        <p:nvSpPr>
          <p:cNvPr id="25" name="Text Box 8"/>
          <p:cNvSpPr txBox="1">
            <a:spLocks noChangeArrowheads="1"/>
          </p:cNvSpPr>
          <p:nvPr/>
        </p:nvSpPr>
        <p:spPr bwMode="auto">
          <a:xfrm>
            <a:off x="187934" y="1760798"/>
            <a:ext cx="4392613"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当</a:t>
            </a:r>
            <a:r>
              <a:rPr lang="en-US" altLang="zh-CN"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a:t>
            </a:r>
            <a:r>
              <a:rPr lang="zh-CN" altLang="en-US"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时，开关断开，则</a:t>
            </a:r>
          </a:p>
        </p:txBody>
      </p:sp>
      <p:sp>
        <p:nvSpPr>
          <p:cNvPr id="26" name="Rectangle 9"/>
          <p:cNvSpPr>
            <a:spLocks noChangeArrowheads="1"/>
          </p:cNvSpPr>
          <p:nvPr/>
        </p:nvSpPr>
        <p:spPr bwMode="auto">
          <a:xfrm>
            <a:off x="187934" y="791629"/>
            <a:ext cx="8610600"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defRPr/>
            </a:pPr>
            <a:r>
              <a:rPr lang="en-US" altLang="zh-CN" sz="2800" b="1" dirty="0">
                <a:solidFill>
                  <a:srgbClr val="000000"/>
                </a:solidFill>
                <a:ea typeface="楷体" panose="02010609060101010101" pitchFamily="49" charset="-122"/>
                <a:cs typeface="Times New Roman" panose="02020603050405020304" pitchFamily="18" charset="0"/>
              </a:rPr>
              <a:t>CMOS</a:t>
            </a:r>
            <a:r>
              <a:rPr lang="zh-CN" altLang="en-US" sz="2800" b="1" dirty="0">
                <a:solidFill>
                  <a:srgbClr val="000000"/>
                </a:solidFill>
                <a:ea typeface="楷体" panose="02010609060101010101" pitchFamily="49" charset="-122"/>
                <a:cs typeface="Times New Roman" panose="02020603050405020304" pitchFamily="18" charset="0"/>
              </a:rPr>
              <a:t>双向模拟开关输出端接电阻</a:t>
            </a:r>
            <a:r>
              <a:rPr lang="en-US" altLang="zh-CN" sz="2800" b="1" dirty="0">
                <a:solidFill>
                  <a:srgbClr val="000000"/>
                </a:solidFill>
                <a:ea typeface="楷体" panose="02010609060101010101" pitchFamily="49" charset="-122"/>
                <a:cs typeface="Times New Roman" panose="02020603050405020304" pitchFamily="18" charset="0"/>
              </a:rPr>
              <a:t>R</a:t>
            </a:r>
            <a:r>
              <a:rPr lang="en-US" altLang="zh-CN" sz="2800" b="1" baseline="-25000" dirty="0">
                <a:solidFill>
                  <a:srgbClr val="000000"/>
                </a:solidFill>
                <a:ea typeface="楷体" panose="02010609060101010101" pitchFamily="49" charset="-122"/>
                <a:cs typeface="Times New Roman" panose="02020603050405020304" pitchFamily="18" charset="0"/>
              </a:rPr>
              <a:t>L</a:t>
            </a:r>
            <a:r>
              <a:rPr lang="zh-CN" altLang="en-US" sz="2800" b="1" dirty="0">
                <a:solidFill>
                  <a:srgbClr val="000000"/>
                </a:solidFill>
                <a:ea typeface="楷体" panose="02010609060101010101" pitchFamily="49" charset="-122"/>
                <a:cs typeface="Times New Roman" panose="02020603050405020304" pitchFamily="18" charset="0"/>
              </a:rPr>
              <a:t>，双向模拟开关的导通电阻为</a:t>
            </a:r>
            <a:r>
              <a:rPr lang="en-US" altLang="zh-CN" sz="2800" b="1" dirty="0">
                <a:solidFill>
                  <a:srgbClr val="000000"/>
                </a:solidFill>
                <a:ea typeface="楷体" panose="02010609060101010101" pitchFamily="49" charset="-122"/>
                <a:cs typeface="Times New Roman" panose="02020603050405020304" pitchFamily="18" charset="0"/>
              </a:rPr>
              <a:t>R</a:t>
            </a:r>
            <a:r>
              <a:rPr lang="en-US" altLang="zh-CN" sz="2800" b="1" baseline="-25000" dirty="0">
                <a:solidFill>
                  <a:srgbClr val="000000"/>
                </a:solidFill>
                <a:ea typeface="楷体" panose="02010609060101010101" pitchFamily="49" charset="-122"/>
                <a:cs typeface="Times New Roman" panose="02020603050405020304" pitchFamily="18" charset="0"/>
              </a:rPr>
              <a:t>TG</a:t>
            </a:r>
          </a:p>
        </p:txBody>
      </p:sp>
      <p:sp>
        <p:nvSpPr>
          <p:cNvPr id="8" name="Rectangle 12"/>
          <p:cNvSpPr>
            <a:spLocks noChangeArrowheads="1"/>
          </p:cNvSpPr>
          <p:nvPr/>
        </p:nvSpPr>
        <p:spPr bwMode="auto">
          <a:xfrm>
            <a:off x="3668617" y="88136"/>
            <a:ext cx="547538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3.3.5  </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其他类型的</a:t>
            </a:r>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 CMOS</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逻辑门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ox(in)">
                                      <p:cBhvr>
                                        <p:cTn id="7" dur="10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dissolve">
                                      <p:cBhvr>
                                        <p:cTn id="12" dur="10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left)">
                                      <p:cBhvr>
                                        <p:cTn id="17" dur="10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dissolve">
                                      <p:cBhvr>
                                        <p:cTn id="22" dur="10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10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dissolve">
                                      <p:cBhvr>
                                        <p:cTn id="32"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utoUpdateAnimBg="0"/>
      <p:bldP spid="25" grpId="0" autoUpdateAnimBg="0"/>
      <p:bldP spid="26" grpId="0"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2"/>
          <p:cNvSpPr txBox="1">
            <a:spLocks noChangeArrowheads="1"/>
          </p:cNvSpPr>
          <p:nvPr/>
        </p:nvSpPr>
        <p:spPr bwMode="auto">
          <a:xfrm>
            <a:off x="179388" y="1663792"/>
            <a:ext cx="4535487"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其中</a:t>
            </a:r>
            <a:r>
              <a:rPr kumimoji="1" lang="en-US" altLang="zh-CN"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K</a:t>
            </a:r>
            <a:r>
              <a:rPr kumimoji="1" lang="en-US" altLang="zh-CN" sz="2400" b="1"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TG</a:t>
            </a:r>
            <a:r>
              <a:rPr kumimoji="1" lang="zh-CN" altLang="en-US"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为输出电压和输入电压的比值，称为电压传输系数，即</a:t>
            </a:r>
          </a:p>
        </p:txBody>
      </p:sp>
      <p:graphicFrame>
        <p:nvGraphicFramePr>
          <p:cNvPr id="33" name="Object 5"/>
          <p:cNvGraphicFramePr>
            <a:graphicFrameLocks noChangeAspect="1"/>
          </p:cNvGraphicFramePr>
          <p:nvPr/>
        </p:nvGraphicFramePr>
        <p:xfrm>
          <a:off x="1331118" y="2846435"/>
          <a:ext cx="2232025" cy="923925"/>
        </p:xfrm>
        <a:graphic>
          <a:graphicData uri="http://schemas.openxmlformats.org/presentationml/2006/ole">
            <mc:AlternateContent xmlns:mc="http://schemas.openxmlformats.org/markup-compatibility/2006">
              <mc:Choice xmlns:v="urn:schemas-microsoft-com:vml" Requires="v">
                <p:oleObj spid="_x0000_s38048" name="公式" r:id="rId3" imgW="1040765" imgH="431800" progId="Equation.3">
                  <p:embed/>
                </p:oleObj>
              </mc:Choice>
              <mc:Fallback>
                <p:oleObj name="公式" r:id="rId3" imgW="1040765" imgH="4318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118" y="2846435"/>
                        <a:ext cx="2232025" cy="923925"/>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 name="Object 6"/>
          <p:cNvGraphicFramePr>
            <a:graphicFrameLocks noChangeAspect="1"/>
          </p:cNvGraphicFramePr>
          <p:nvPr/>
        </p:nvGraphicFramePr>
        <p:xfrm>
          <a:off x="4943916" y="853311"/>
          <a:ext cx="3792537" cy="3424831"/>
        </p:xfrm>
        <a:graphic>
          <a:graphicData uri="http://schemas.openxmlformats.org/presentationml/2006/ole">
            <mc:AlternateContent xmlns:mc="http://schemas.openxmlformats.org/markup-compatibility/2006">
              <mc:Choice xmlns:v="urn:schemas-microsoft-com:vml" Requires="v">
                <p:oleObj spid="_x0000_s38049" name="Visio" r:id="rId5" imgW="1536700" imgH="1283335" progId="Visio.Drawing.11">
                  <p:embed/>
                </p:oleObj>
              </mc:Choice>
              <mc:Fallback>
                <p:oleObj name="Visio" r:id="rId5" imgW="1536700" imgH="1283335" progId="Visio.Drawing.11">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r="7559"/>
                      <a:stretch>
                        <a:fillRect/>
                      </a:stretch>
                    </p:blipFill>
                    <p:spPr bwMode="auto">
                      <a:xfrm>
                        <a:off x="4943916" y="853311"/>
                        <a:ext cx="3792537" cy="3424831"/>
                      </a:xfrm>
                      <a:prstGeom prst="rect">
                        <a:avLst/>
                      </a:prstGeom>
                      <a:solidFill>
                        <a:srgbClr val="FFFFFF"/>
                      </a:solidFill>
                      <a:ln w="57150" cmpd="thickThin">
                        <a:solidFill>
                          <a:srgbClr val="FF0000"/>
                        </a:solidFill>
                        <a:miter lim="800000"/>
                        <a:headEnd type="none" w="sm" len="sm"/>
                        <a:tailEnd type="none" w="sm" len="sm"/>
                      </a:ln>
                      <a:effectLst/>
                    </p:spPr>
                  </p:pic>
                </p:oleObj>
              </mc:Fallback>
            </mc:AlternateContent>
          </a:graphicData>
        </a:graphic>
      </p:graphicFrame>
      <p:graphicFrame>
        <p:nvGraphicFramePr>
          <p:cNvPr id="35" name="Object 8"/>
          <p:cNvGraphicFramePr>
            <a:graphicFrameLocks noChangeAspect="1"/>
          </p:cNvGraphicFramePr>
          <p:nvPr/>
        </p:nvGraphicFramePr>
        <p:xfrm>
          <a:off x="726281" y="853311"/>
          <a:ext cx="3441699" cy="973876"/>
        </p:xfrm>
        <a:graphic>
          <a:graphicData uri="http://schemas.openxmlformats.org/presentationml/2006/ole">
            <mc:AlternateContent xmlns:mc="http://schemas.openxmlformats.org/markup-compatibility/2006">
              <mc:Choice xmlns:v="urn:schemas-microsoft-com:vml" Requires="v">
                <p:oleObj spid="_x0000_s38050" name="公式" r:id="rId7" imgW="1524000" imgH="431800" progId="Equation.3">
                  <p:embed/>
                </p:oleObj>
              </mc:Choice>
              <mc:Fallback>
                <p:oleObj name="公式" r:id="rId7" imgW="1524000" imgH="43180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6281" y="853311"/>
                        <a:ext cx="3441699" cy="973876"/>
                      </a:xfrm>
                      <a:prstGeom prst="rect">
                        <a:avLst/>
                      </a:prstGeom>
                      <a:solidFill>
                        <a:srgbClr val="FFFFFF"/>
                      </a:solidFill>
                      <a:ln w="57150" cmpd="thickThin">
                        <a:solidFill>
                          <a:srgbClr val="FF0000"/>
                        </a:solidFill>
                        <a:miter lim="800000"/>
                        <a:headEnd/>
                        <a:tailEnd/>
                      </a:ln>
                      <a:effectLst/>
                    </p:spPr>
                  </p:pic>
                </p:oleObj>
              </mc:Fallback>
            </mc:AlternateContent>
          </a:graphicData>
        </a:graphic>
      </p:graphicFrame>
      <p:sp>
        <p:nvSpPr>
          <p:cNvPr id="36" name="Rectangle 9"/>
          <p:cNvSpPr>
            <a:spLocks noChangeArrowheads="1"/>
          </p:cNvSpPr>
          <p:nvPr/>
        </p:nvSpPr>
        <p:spPr bwMode="auto">
          <a:xfrm>
            <a:off x="0" y="3319510"/>
            <a:ext cx="1152525" cy="71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eaLnBrk="1" hangingPunct="1">
              <a:defRPr/>
            </a:pPr>
            <a:r>
              <a:rPr lang="zh-CN" altLang="en-US" sz="2400" b="1" u="sng" dirty="0">
                <a:effectLst/>
                <a:latin typeface="Times New Roman" panose="02020603050405020304" pitchFamily="18" charset="0"/>
                <a:ea typeface="楷体" panose="02010609060101010101" pitchFamily="49" charset="-122"/>
                <a:cs typeface="Times New Roman" panose="02020603050405020304" pitchFamily="18" charset="0"/>
              </a:rPr>
              <a:t>注：</a:t>
            </a:r>
          </a:p>
        </p:txBody>
      </p:sp>
      <p:sp>
        <p:nvSpPr>
          <p:cNvPr id="37" name="Text Box 10"/>
          <p:cNvSpPr txBox="1">
            <a:spLocks noChangeArrowheads="1"/>
          </p:cNvSpPr>
          <p:nvPr/>
        </p:nvSpPr>
        <p:spPr bwMode="auto">
          <a:xfrm>
            <a:off x="118622" y="3889031"/>
            <a:ext cx="459625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defRPr/>
            </a:pPr>
            <a:r>
              <a:rPr kumimoji="1" lang="en-US" altLang="zh-CN"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 </a:t>
            </a:r>
            <a:r>
              <a:rPr kumimoji="1" lang="zh-CN" altLang="en-US"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为了得到尽量大且稳定的电压传输系数，应使</a:t>
            </a:r>
            <a:r>
              <a:rPr kumimoji="1" lang="en-US" altLang="zh-CN" sz="2400" b="1" i="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R</a:t>
            </a:r>
            <a:r>
              <a:rPr kumimoji="1" lang="en-US" altLang="zh-CN" sz="2400" b="1"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L</a:t>
            </a:r>
            <a:r>
              <a:rPr kumimoji="1" lang="en-US" altLang="zh-CN"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&gt;&gt;</a:t>
            </a:r>
            <a:r>
              <a:rPr kumimoji="1" lang="en-US" altLang="zh-CN" sz="2400" b="1" i="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R</a:t>
            </a:r>
            <a:r>
              <a:rPr kumimoji="1" lang="en-US" altLang="zh-CN" sz="2400" b="1"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TG</a:t>
            </a:r>
            <a:r>
              <a:rPr kumimoji="1" lang="en-US" altLang="zh-CN"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38" name="Text Box 11"/>
          <p:cNvSpPr txBox="1">
            <a:spLocks noChangeArrowheads="1"/>
          </p:cNvSpPr>
          <p:nvPr/>
        </p:nvSpPr>
        <p:spPr bwMode="auto">
          <a:xfrm>
            <a:off x="118621" y="4722818"/>
            <a:ext cx="896461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kumimoji="1" lang="en-US" altLang="zh-CN"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b. </a:t>
            </a:r>
            <a:r>
              <a:rPr kumimoji="1" lang="zh-CN" altLang="en-US"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由于</a:t>
            </a:r>
            <a:r>
              <a:rPr kumimoji="1" lang="en-US" altLang="zh-CN"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MOS</a:t>
            </a:r>
            <a:r>
              <a:rPr kumimoji="1" lang="zh-CN" altLang="en-US"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管的导通内阻是栅源电压</a:t>
            </a:r>
            <a:r>
              <a:rPr kumimoji="1" lang="en-US" altLang="zh-CN" sz="2400" b="1"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v</a:t>
            </a:r>
            <a:r>
              <a:rPr kumimoji="1" lang="en-US" altLang="zh-CN" sz="2400" b="1" baseline="-25000"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GS</a:t>
            </a:r>
            <a:r>
              <a:rPr kumimoji="1" lang="zh-CN" altLang="en-US"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的函数，而</a:t>
            </a:r>
            <a:r>
              <a:rPr kumimoji="1" lang="en-US" altLang="zh-CN" sz="2400" b="1"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v</a:t>
            </a:r>
            <a:r>
              <a:rPr kumimoji="1" lang="en-US" altLang="zh-CN" sz="2400" b="1" baseline="-25000"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GS</a:t>
            </a:r>
            <a:r>
              <a:rPr kumimoji="1" lang="en-US" altLang="zh-CN"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kumimoji="1" lang="zh-CN" altLang="en-US"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又和输入电压有关，故</a:t>
            </a:r>
            <a:r>
              <a:rPr kumimoji="1" lang="en-US" altLang="zh-CN"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R</a:t>
            </a:r>
            <a:r>
              <a:rPr kumimoji="1" lang="en-US" altLang="zh-CN" sz="2400" b="1"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TG</a:t>
            </a:r>
            <a:r>
              <a:rPr kumimoji="1" lang="zh-CN" altLang="en-US"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和输入电压有关。为了减小</a:t>
            </a:r>
            <a:r>
              <a:rPr kumimoji="1" lang="en-US" altLang="zh-CN" sz="2400" b="1" i="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R</a:t>
            </a:r>
            <a:r>
              <a:rPr kumimoji="1" lang="en-US" altLang="zh-CN" sz="2400" b="1"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TG</a:t>
            </a:r>
            <a:r>
              <a:rPr kumimoji="1" lang="zh-CN" altLang="en-US"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的变化，通常在电路上做改进，尽量降低</a:t>
            </a:r>
            <a:r>
              <a:rPr kumimoji="1" lang="en-US" altLang="zh-CN" sz="2400" b="1" i="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R</a:t>
            </a:r>
            <a:r>
              <a:rPr kumimoji="1" lang="en-US" altLang="zh-CN" sz="2400" b="1"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TG</a:t>
            </a:r>
            <a:r>
              <a:rPr kumimoji="1" lang="zh-CN" altLang="en-US" sz="2400" b="1"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9" name="Rectangle 12"/>
          <p:cNvSpPr>
            <a:spLocks noChangeArrowheads="1"/>
          </p:cNvSpPr>
          <p:nvPr/>
        </p:nvSpPr>
        <p:spPr bwMode="auto">
          <a:xfrm>
            <a:off x="3668617" y="88136"/>
            <a:ext cx="547538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3.3.5  </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其他类型的</a:t>
            </a:r>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 CMOS</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逻辑门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dissolve">
                                      <p:cBhvr>
                                        <p:cTn id="7" dur="10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dissolve">
                                      <p:cBhvr>
                                        <p:cTn id="12" dur="10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box(in)">
                                      <p:cBhvr>
                                        <p:cTn id="17" dur="10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dissolve">
                                      <p:cBhvr>
                                        <p:cTn id="22" dur="10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272"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p:cTn id="27" dur="1000" fill="hold"/>
                                        <p:tgtEl>
                                          <p:spTgt spid="36"/>
                                        </p:tgtEl>
                                        <p:attrNameLst>
                                          <p:attrName>ppt_w</p:attrName>
                                        </p:attrNameLst>
                                      </p:cBhvr>
                                      <p:tavLst>
                                        <p:tav tm="0">
                                          <p:val>
                                            <p:strVal val="2/3*#ppt_w"/>
                                          </p:val>
                                        </p:tav>
                                        <p:tav tm="100000">
                                          <p:val>
                                            <p:strVal val="#ppt_w"/>
                                          </p:val>
                                        </p:tav>
                                      </p:tavLst>
                                    </p:anim>
                                    <p:anim calcmode="lin" valueType="num">
                                      <p:cBhvr>
                                        <p:cTn id="28" dur="1000" fill="hold"/>
                                        <p:tgtEl>
                                          <p:spTgt spid="36"/>
                                        </p:tgtEl>
                                        <p:attrNameLst>
                                          <p:attrName>ppt_h</p:attrName>
                                        </p:attrNameLst>
                                      </p:cBhvr>
                                      <p:tavLst>
                                        <p:tav tm="0">
                                          <p:val>
                                            <p:strVal val="2/3*#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wipe(left)">
                                      <p:cBhvr>
                                        <p:cTn id="33" dur="1000"/>
                                        <p:tgtEl>
                                          <p:spTgt spid="3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left)">
                                      <p:cBhvr>
                                        <p:cTn id="38"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6" grpId="0" autoUpdateAnimBg="0"/>
      <p:bldP spid="37" grpId="0" autoUpdateAnimBg="0"/>
      <p:bldP spid="38" grpId="0"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txBox="1">
            <a:spLocks noChangeArrowheads="1"/>
          </p:cNvSpPr>
          <p:nvPr/>
        </p:nvSpPr>
        <p:spPr bwMode="auto">
          <a:xfrm>
            <a:off x="162296" y="822740"/>
            <a:ext cx="5256212"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四、三态输出的</a:t>
            </a:r>
            <a:r>
              <a:rPr lang="en-US" altLang="zh-CN" sz="2800" b="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CMOS</a:t>
            </a:r>
            <a:r>
              <a:rPr lang="zh-CN" altLang="en-US" sz="2800" b="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门电路</a:t>
            </a:r>
          </a:p>
        </p:txBody>
      </p:sp>
      <p:sp>
        <p:nvSpPr>
          <p:cNvPr id="15" name="Text Box 6"/>
          <p:cNvSpPr txBox="1">
            <a:spLocks noChangeArrowheads="1"/>
          </p:cNvSpPr>
          <p:nvPr/>
        </p:nvSpPr>
        <p:spPr bwMode="auto">
          <a:xfrm>
            <a:off x="162296" y="1399003"/>
            <a:ext cx="878522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这是三态反相器，也称为</a:t>
            </a:r>
            <a:r>
              <a:rPr lang="zh-CN" altLang="en-US" sz="2400" b="1"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输出缓冲器</a:t>
            </a:r>
            <a:r>
              <a:rPr lang="zh-CN" altLang="en-US"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，常接于集成电路输出端。输出的状态不仅有高电平、低电平，还有第三态－</a:t>
            </a:r>
            <a:r>
              <a:rPr lang="zh-CN" altLang="en-US" sz="2400" b="1"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高阻态</a:t>
            </a:r>
          </a:p>
        </p:txBody>
      </p:sp>
      <p:grpSp>
        <p:nvGrpSpPr>
          <p:cNvPr id="16" name="Group 10"/>
          <p:cNvGrpSpPr/>
          <p:nvPr/>
        </p:nvGrpSpPr>
        <p:grpSpPr bwMode="auto">
          <a:xfrm>
            <a:off x="946706" y="2913414"/>
            <a:ext cx="7587693" cy="3163536"/>
            <a:chOff x="249" y="1344"/>
            <a:chExt cx="5046" cy="2135"/>
          </a:xfrm>
        </p:grpSpPr>
        <p:pic>
          <p:nvPicPr>
            <p:cNvPr id="93189" name="Picture 7" descr="3-3-40a"/>
            <p:cNvPicPr>
              <a:picLocks noChangeAspect="1" noChangeArrowheads="1"/>
            </p:cNvPicPr>
            <p:nvPr/>
          </p:nvPicPr>
          <p:blipFill>
            <a:blip r:embed="rId3" cstate="print">
              <a:extLst>
                <a:ext uri="{28A0092B-C50C-407E-A947-70E740481C1C}">
                  <a14:useLocalDpi xmlns:a14="http://schemas.microsoft.com/office/drawing/2010/main" val="0"/>
                </a:ext>
              </a:extLst>
            </a:blip>
            <a:srcRect l="3101" r="1584"/>
            <a:stretch>
              <a:fillRect/>
            </a:stretch>
          </p:blipFill>
          <p:spPr bwMode="auto">
            <a:xfrm>
              <a:off x="249" y="1344"/>
              <a:ext cx="2993" cy="2135"/>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93190" name="Picture 8" descr="3-3-40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60" y="1525"/>
              <a:ext cx="1735" cy="1768"/>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grpSp>
      <p:sp>
        <p:nvSpPr>
          <p:cNvPr id="8" name="Rectangle 12"/>
          <p:cNvSpPr>
            <a:spLocks noChangeArrowheads="1"/>
          </p:cNvSpPr>
          <p:nvPr/>
        </p:nvSpPr>
        <p:spPr bwMode="auto">
          <a:xfrm>
            <a:off x="3668617" y="88136"/>
            <a:ext cx="547538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3.3.5  </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其他类型的</a:t>
            </a:r>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 CMOS</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逻辑门</a:t>
            </a:r>
          </a:p>
        </p:txBody>
      </p:sp>
      <p:sp>
        <p:nvSpPr>
          <p:cNvPr id="10" name="Rectangle 16"/>
          <p:cNvSpPr>
            <a:spLocks noChangeArrowheads="1"/>
          </p:cNvSpPr>
          <p:nvPr/>
        </p:nvSpPr>
        <p:spPr bwMode="auto">
          <a:xfrm>
            <a:off x="286494" y="2230000"/>
            <a:ext cx="318548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1" lang="en-US" altLang="zh-CN" sz="24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a:t>
            </a:r>
            <a:r>
              <a:rPr kumimoji="1" lang="zh-CN" altLang="en-US" sz="24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电路结构及逻辑符号</a:t>
            </a:r>
          </a:p>
        </p:txBody>
      </p:sp>
      <p:sp>
        <p:nvSpPr>
          <p:cNvPr id="9" name="矩形 8"/>
          <p:cNvSpPr/>
          <p:nvPr/>
        </p:nvSpPr>
        <p:spPr>
          <a:xfrm>
            <a:off x="-137878" y="2986146"/>
            <a:ext cx="1788878" cy="461665"/>
          </a:xfrm>
          <a:prstGeom prst="rect">
            <a:avLst/>
          </a:prstGeom>
        </p:spPr>
        <p:txBody>
          <a:bodyPr wrap="square">
            <a:spAutoFit/>
          </a:bodyPr>
          <a:lstStyle/>
          <a:p>
            <a:pPr>
              <a:spcBef>
                <a:spcPct val="50000"/>
              </a:spcBef>
            </a:pPr>
            <a:r>
              <a:rPr lang="zh-CN" alt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三态控制端</a:t>
            </a:r>
            <a:endPar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strVal val="2/3*#ppt_w"/>
                                          </p:val>
                                        </p:tav>
                                        <p:tav tm="100000">
                                          <p:val>
                                            <p:strVal val="#ppt_w"/>
                                          </p:val>
                                        </p:tav>
                                      </p:tavLst>
                                    </p:anim>
                                    <p:anim calcmode="lin" valueType="num">
                                      <p:cBhvr>
                                        <p:cTn id="8" dur="1000" fill="hold"/>
                                        <p:tgtEl>
                                          <p:spTgt spid="14"/>
                                        </p:tgtEl>
                                        <p:attrNameLst>
                                          <p:attrName>ppt_h</p:attrName>
                                        </p:attrNameLst>
                                      </p:cBhvr>
                                      <p:tavLst>
                                        <p:tav tm="0">
                                          <p:val>
                                            <p:strVal val="2/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linds(horizontal)">
                                      <p:cBhvr>
                                        <p:cTn id="13" dur="10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ox(in)">
                                      <p:cBhvr>
                                        <p:cTn id="18" dur="10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dissolve">
                                      <p:cBhvr>
                                        <p:cTn id="23" dur="10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0" grpId="0"/>
      <p:bldP spid="9"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323850" y="976565"/>
            <a:ext cx="2590800"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lang="en-US" altLang="zh-CN" sz="28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 </a:t>
            </a:r>
            <a:r>
              <a:rPr lang="zh-CN" altLang="en-US" sz="28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工作原理：</a:t>
            </a:r>
          </a:p>
        </p:txBody>
      </p:sp>
      <p:pic>
        <p:nvPicPr>
          <p:cNvPr id="5" name="Picture 6" descr="3-3-40a"/>
          <p:cNvPicPr>
            <a:picLocks noChangeAspect="1" noChangeArrowheads="1"/>
          </p:cNvPicPr>
          <p:nvPr/>
        </p:nvPicPr>
        <p:blipFill>
          <a:blip r:embed="rId3" cstate="print">
            <a:extLst>
              <a:ext uri="{28A0092B-C50C-407E-A947-70E740481C1C}">
                <a14:useLocalDpi xmlns:a14="http://schemas.microsoft.com/office/drawing/2010/main" val="0"/>
              </a:ext>
            </a:extLst>
          </a:blip>
          <a:srcRect l="3101" r="1584"/>
          <a:stretch>
            <a:fillRect/>
          </a:stretch>
        </p:blipFill>
        <p:spPr bwMode="auto">
          <a:xfrm>
            <a:off x="3924300" y="1192465"/>
            <a:ext cx="5040313" cy="3595688"/>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7" name="Text Box 11"/>
          <p:cNvSpPr txBox="1">
            <a:spLocks noChangeArrowheads="1"/>
          </p:cNvSpPr>
          <p:nvPr/>
        </p:nvSpPr>
        <p:spPr bwMode="auto">
          <a:xfrm>
            <a:off x="323850" y="1687760"/>
            <a:ext cx="345598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EN </a:t>
            </a:r>
            <a:r>
              <a:rPr lang="en-US"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a:t>
            </a:r>
            <a:r>
              <a:rPr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为使能端</a:t>
            </a:r>
            <a:endParaRPr lang="en-US"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endParaRPr>
          </a:p>
        </p:txBody>
      </p:sp>
      <p:sp>
        <p:nvSpPr>
          <p:cNvPr id="8" name="AutoShape 12"/>
          <p:cNvSpPr>
            <a:spLocks noChangeArrowheads="1"/>
          </p:cNvSpPr>
          <p:nvPr/>
        </p:nvSpPr>
        <p:spPr bwMode="auto">
          <a:xfrm>
            <a:off x="3851275" y="1048003"/>
            <a:ext cx="2089150" cy="576262"/>
          </a:xfrm>
          <a:prstGeom prst="wedgeRoundRectCallout">
            <a:avLst>
              <a:gd name="adj1" fmla="val -1609"/>
              <a:gd name="adj2" fmla="val 114175"/>
              <a:gd name="adj3" fmla="val 16667"/>
            </a:avLst>
          </a:prstGeom>
          <a:solidFill>
            <a:schemeClr val="bg1"/>
          </a:solidFill>
          <a:ln w="12700" cap="sq">
            <a:solidFill>
              <a:srgbClr val="FF0000"/>
            </a:solidFill>
            <a:miter lim="800000"/>
            <a:headEnd type="none" w="sm" len="sm"/>
            <a:tailEnd type="none" w="sm" len="sm"/>
          </a:ln>
          <a:effectLst/>
        </p:spPr>
        <p:txBody>
          <a:bodyPr/>
          <a:lstStyle/>
          <a:p>
            <a:pPr algn="ctr" eaLnBrk="1" fontAlgn="auto" hangingPunct="1">
              <a:spcBef>
                <a:spcPts val="0"/>
              </a:spcBef>
              <a:spcAft>
                <a:spcPts val="0"/>
              </a:spcAft>
              <a:defRPr/>
            </a:pPr>
            <a:r>
              <a:rPr lang="zh-CN" altLang="en-US" sz="2800" b="1"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低电平有效</a:t>
            </a:r>
          </a:p>
        </p:txBody>
      </p:sp>
      <p:sp>
        <p:nvSpPr>
          <p:cNvPr id="10" name="Rectangle 12"/>
          <p:cNvSpPr>
            <a:spLocks noChangeArrowheads="1"/>
          </p:cNvSpPr>
          <p:nvPr/>
        </p:nvSpPr>
        <p:spPr bwMode="auto">
          <a:xfrm>
            <a:off x="3668617" y="88136"/>
            <a:ext cx="547538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3.3.5  </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其他类型的</a:t>
            </a:r>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 CMOS</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逻辑门</a:t>
            </a:r>
          </a:p>
        </p:txBody>
      </p:sp>
      <p:sp>
        <p:nvSpPr>
          <p:cNvPr id="2" name="矩形 1"/>
          <p:cNvSpPr/>
          <p:nvPr/>
        </p:nvSpPr>
        <p:spPr>
          <a:xfrm>
            <a:off x="4059823" y="2143146"/>
            <a:ext cx="338554" cy="461665"/>
          </a:xfrm>
          <a:prstGeom prst="rect">
            <a:avLst/>
          </a:prstGeom>
        </p:spPr>
        <p:txBody>
          <a:bodyPr wrap="none">
            <a:spAutoFit/>
          </a:bodyPr>
          <a:lstStyle/>
          <a:p>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0</a:t>
            </a:r>
            <a:endParaRPr lang="x-none" sz="2400" dirty="0">
              <a:solidFill>
                <a:srgbClr val="FF0000"/>
              </a:solidFill>
            </a:endParaRPr>
          </a:p>
        </p:txBody>
      </p:sp>
      <p:sp>
        <p:nvSpPr>
          <p:cNvPr id="11" name="矩形 10"/>
          <p:cNvSpPr/>
          <p:nvPr/>
        </p:nvSpPr>
        <p:spPr>
          <a:xfrm>
            <a:off x="4059823" y="2715853"/>
            <a:ext cx="338554" cy="461665"/>
          </a:xfrm>
          <a:prstGeom prst="rect">
            <a:avLst/>
          </a:prstGeom>
        </p:spPr>
        <p:txBody>
          <a:bodyPr wrap="none">
            <a:spAutoFit/>
          </a:bodyPr>
          <a:lstStyle/>
          <a:p>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1</a:t>
            </a:r>
            <a:endParaRPr lang="x-none" sz="2400" dirty="0">
              <a:solidFill>
                <a:srgbClr val="FF0000"/>
              </a:solidFill>
            </a:endParaRPr>
          </a:p>
        </p:txBody>
      </p:sp>
      <p:sp>
        <p:nvSpPr>
          <p:cNvPr id="12" name="矩形 11"/>
          <p:cNvSpPr/>
          <p:nvPr/>
        </p:nvSpPr>
        <p:spPr>
          <a:xfrm>
            <a:off x="6156385" y="1749315"/>
            <a:ext cx="338554" cy="461665"/>
          </a:xfrm>
          <a:prstGeom prst="rect">
            <a:avLst/>
          </a:prstGeom>
        </p:spPr>
        <p:txBody>
          <a:bodyPr wrap="none">
            <a:spAutoFit/>
          </a:bodyPr>
          <a:lstStyle/>
          <a:p>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1</a:t>
            </a:r>
            <a:endParaRPr lang="x-none" sz="2400" dirty="0">
              <a:solidFill>
                <a:srgbClr val="FF0000"/>
              </a:solidFill>
            </a:endParaRPr>
          </a:p>
        </p:txBody>
      </p:sp>
      <p:sp>
        <p:nvSpPr>
          <p:cNvPr id="13" name="矩形 12"/>
          <p:cNvSpPr/>
          <p:nvPr/>
        </p:nvSpPr>
        <p:spPr>
          <a:xfrm>
            <a:off x="6156385" y="2261342"/>
            <a:ext cx="338554" cy="461665"/>
          </a:xfrm>
          <a:prstGeom prst="rect">
            <a:avLst/>
          </a:prstGeom>
        </p:spPr>
        <p:txBody>
          <a:bodyPr wrap="none">
            <a:spAutoFit/>
          </a:bodyPr>
          <a:lstStyle/>
          <a:p>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0</a:t>
            </a:r>
            <a:endParaRPr lang="x-none" sz="2400" dirty="0">
              <a:solidFill>
                <a:srgbClr val="FF0000"/>
              </a:solidFill>
            </a:endParaRPr>
          </a:p>
        </p:txBody>
      </p:sp>
      <p:sp>
        <p:nvSpPr>
          <p:cNvPr id="16" name="矩形 15"/>
          <p:cNvSpPr/>
          <p:nvPr/>
        </p:nvSpPr>
        <p:spPr>
          <a:xfrm>
            <a:off x="6105902" y="3276822"/>
            <a:ext cx="338554" cy="461665"/>
          </a:xfrm>
          <a:prstGeom prst="rect">
            <a:avLst/>
          </a:prstGeom>
        </p:spPr>
        <p:txBody>
          <a:bodyPr wrap="none">
            <a:spAutoFit/>
          </a:bodyPr>
          <a:lstStyle/>
          <a:p>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0</a:t>
            </a:r>
            <a:endParaRPr lang="x-none" sz="2400" dirty="0">
              <a:solidFill>
                <a:srgbClr val="FF0000"/>
              </a:solidFill>
            </a:endParaRPr>
          </a:p>
        </p:txBody>
      </p:sp>
      <p:sp>
        <p:nvSpPr>
          <p:cNvPr id="19" name="矩形 18"/>
          <p:cNvSpPr/>
          <p:nvPr/>
        </p:nvSpPr>
        <p:spPr>
          <a:xfrm>
            <a:off x="6080930" y="3789287"/>
            <a:ext cx="338554" cy="461665"/>
          </a:xfrm>
          <a:prstGeom prst="rect">
            <a:avLst/>
          </a:prstGeom>
        </p:spPr>
        <p:txBody>
          <a:bodyPr wrap="none">
            <a:spAutoFit/>
          </a:bodyPr>
          <a:lstStyle/>
          <a:p>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0</a:t>
            </a:r>
            <a:endParaRPr lang="x-none" sz="2400" dirty="0">
              <a:solidFill>
                <a:srgbClr val="FF0000"/>
              </a:solidFill>
            </a:endParaRPr>
          </a:p>
        </p:txBody>
      </p:sp>
      <p:sp>
        <p:nvSpPr>
          <p:cNvPr id="20" name="矩形 19"/>
          <p:cNvSpPr/>
          <p:nvPr/>
        </p:nvSpPr>
        <p:spPr>
          <a:xfrm>
            <a:off x="7001252" y="1818949"/>
            <a:ext cx="338554" cy="461665"/>
          </a:xfrm>
          <a:prstGeom prst="rect">
            <a:avLst/>
          </a:prstGeom>
        </p:spPr>
        <p:txBody>
          <a:bodyPr wrap="none">
            <a:spAutoFit/>
          </a:bodyPr>
          <a:lstStyle/>
          <a:p>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1</a:t>
            </a:r>
            <a:endParaRPr lang="x-none" sz="2400" dirty="0">
              <a:solidFill>
                <a:srgbClr val="FF0000"/>
              </a:solidFill>
            </a:endParaRPr>
          </a:p>
        </p:txBody>
      </p:sp>
      <p:sp>
        <p:nvSpPr>
          <p:cNvPr id="21" name="矩形 20"/>
          <p:cNvSpPr/>
          <p:nvPr/>
        </p:nvSpPr>
        <p:spPr>
          <a:xfrm>
            <a:off x="7001252" y="3376537"/>
            <a:ext cx="338554" cy="461665"/>
          </a:xfrm>
          <a:prstGeom prst="rect">
            <a:avLst/>
          </a:prstGeom>
        </p:spPr>
        <p:txBody>
          <a:bodyPr wrap="none">
            <a:spAutoFit/>
          </a:bodyPr>
          <a:lstStyle/>
          <a:p>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1</a:t>
            </a:r>
            <a:endParaRPr lang="x-none" sz="2400" dirty="0">
              <a:solidFill>
                <a:srgbClr val="FF0000"/>
              </a:solidFill>
            </a:endParaRPr>
          </a:p>
        </p:txBody>
      </p:sp>
      <p:sp>
        <p:nvSpPr>
          <p:cNvPr id="22" name="矩形 21"/>
          <p:cNvSpPr/>
          <p:nvPr/>
        </p:nvSpPr>
        <p:spPr>
          <a:xfrm>
            <a:off x="8150602" y="2210980"/>
            <a:ext cx="871161" cy="400110"/>
          </a:xfrm>
          <a:prstGeom prst="rect">
            <a:avLst/>
          </a:prstGeom>
        </p:spPr>
        <p:txBody>
          <a:bodyPr wrap="square">
            <a:spAutoFit/>
          </a:bodyPr>
          <a:lstStyle/>
          <a:p>
            <a:r>
              <a:rPr lang="zh-CN" altLang="en-US" sz="2000" b="1" dirty="0">
                <a:solidFill>
                  <a:srgbClr val="FF0000"/>
                </a:solidFill>
                <a:latin typeface="楷体" panose="02010609060101010101" pitchFamily="49" charset="-122"/>
                <a:ea typeface="楷体" panose="02010609060101010101" pitchFamily="49" charset="-122"/>
              </a:rPr>
              <a:t>截止</a:t>
            </a:r>
            <a:endParaRPr lang="x-none" sz="2000" b="1" dirty="0">
              <a:solidFill>
                <a:srgbClr val="FF0000"/>
              </a:solidFill>
              <a:latin typeface="楷体" panose="02010609060101010101" pitchFamily="49" charset="-122"/>
              <a:ea typeface="楷体" panose="02010609060101010101" pitchFamily="49" charset="-122"/>
            </a:endParaRPr>
          </a:p>
        </p:txBody>
      </p:sp>
      <p:sp>
        <p:nvSpPr>
          <p:cNvPr id="23" name="矩形 22"/>
          <p:cNvSpPr/>
          <p:nvPr/>
        </p:nvSpPr>
        <p:spPr>
          <a:xfrm>
            <a:off x="8156951" y="3374874"/>
            <a:ext cx="871161" cy="400110"/>
          </a:xfrm>
          <a:prstGeom prst="rect">
            <a:avLst/>
          </a:prstGeom>
        </p:spPr>
        <p:txBody>
          <a:bodyPr wrap="square">
            <a:spAutoFit/>
          </a:bodyPr>
          <a:lstStyle/>
          <a:p>
            <a:r>
              <a:rPr lang="zh-CN" altLang="en-US" sz="2000" b="1" dirty="0">
                <a:solidFill>
                  <a:srgbClr val="FF0000"/>
                </a:solidFill>
                <a:latin typeface="楷体" panose="02010609060101010101" pitchFamily="49" charset="-122"/>
                <a:ea typeface="楷体" panose="02010609060101010101" pitchFamily="49" charset="-122"/>
              </a:rPr>
              <a:t>导通</a:t>
            </a:r>
            <a:endParaRPr lang="x-none" sz="2000" b="1" dirty="0">
              <a:solidFill>
                <a:srgbClr val="FF0000"/>
              </a:solidFill>
              <a:latin typeface="楷体" panose="02010609060101010101" pitchFamily="49" charset="-122"/>
              <a:ea typeface="楷体" panose="02010609060101010101" pitchFamily="49" charset="-122"/>
            </a:endParaRPr>
          </a:p>
        </p:txBody>
      </p:sp>
      <p:sp>
        <p:nvSpPr>
          <p:cNvPr id="24" name="矩形 23"/>
          <p:cNvSpPr/>
          <p:nvPr/>
        </p:nvSpPr>
        <p:spPr>
          <a:xfrm>
            <a:off x="8626059" y="2990309"/>
            <a:ext cx="338554" cy="461665"/>
          </a:xfrm>
          <a:prstGeom prst="rect">
            <a:avLst/>
          </a:prstGeom>
        </p:spPr>
        <p:txBody>
          <a:bodyPr wrap="none">
            <a:spAutoFit/>
          </a:bodyPr>
          <a:lstStyle/>
          <a:p>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0</a:t>
            </a:r>
            <a:endParaRPr lang="x-none"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linds(horizontal)">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500"/>
                                        <p:tgtEl>
                                          <p:spTgt spid="2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fade">
                                      <p:cBhvr>
                                        <p:cTn id="6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animBg="1"/>
      <p:bldP spid="2" grpId="0"/>
      <p:bldP spid="11" grpId="0"/>
      <p:bldP spid="12" grpId="0"/>
      <p:bldP spid="13" grpId="0"/>
      <p:bldP spid="16" grpId="0"/>
      <p:bldP spid="19" grpId="0"/>
      <p:bldP spid="20" grpId="0"/>
      <p:bldP spid="21" grpId="0"/>
      <p:bldP spid="22" grpId="0"/>
      <p:bldP spid="23" grpId="0"/>
      <p:bldP spid="24"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323850" y="976565"/>
            <a:ext cx="2590800"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lang="en-US" altLang="zh-CN" sz="28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 </a:t>
            </a:r>
            <a:r>
              <a:rPr lang="zh-CN" altLang="en-US" sz="28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工作原理：</a:t>
            </a:r>
          </a:p>
        </p:txBody>
      </p:sp>
      <p:pic>
        <p:nvPicPr>
          <p:cNvPr id="5" name="Picture 6" descr="3-3-40a"/>
          <p:cNvPicPr>
            <a:picLocks noChangeAspect="1" noChangeArrowheads="1"/>
          </p:cNvPicPr>
          <p:nvPr/>
        </p:nvPicPr>
        <p:blipFill>
          <a:blip r:embed="rId4" cstate="print">
            <a:extLst>
              <a:ext uri="{28A0092B-C50C-407E-A947-70E740481C1C}">
                <a14:useLocalDpi xmlns:a14="http://schemas.microsoft.com/office/drawing/2010/main" val="0"/>
              </a:ext>
            </a:extLst>
          </a:blip>
          <a:srcRect l="3101" r="1584"/>
          <a:stretch>
            <a:fillRect/>
          </a:stretch>
        </p:blipFill>
        <p:spPr bwMode="auto">
          <a:xfrm>
            <a:off x="3924300" y="1192465"/>
            <a:ext cx="5040313" cy="3595688"/>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7" name="Text Box 11"/>
          <p:cNvSpPr txBox="1">
            <a:spLocks noChangeArrowheads="1"/>
          </p:cNvSpPr>
          <p:nvPr/>
        </p:nvSpPr>
        <p:spPr bwMode="auto">
          <a:xfrm>
            <a:off x="323850" y="1718537"/>
            <a:ext cx="345598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EN </a:t>
            </a:r>
            <a:r>
              <a:rPr lang="en-US"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a:t>
            </a:r>
            <a:r>
              <a:rPr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为使能端</a:t>
            </a:r>
            <a:endParaRPr lang="en-US"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endParaRPr>
          </a:p>
        </p:txBody>
      </p:sp>
      <p:sp>
        <p:nvSpPr>
          <p:cNvPr id="8" name="AutoShape 12"/>
          <p:cNvSpPr>
            <a:spLocks noChangeArrowheads="1"/>
          </p:cNvSpPr>
          <p:nvPr/>
        </p:nvSpPr>
        <p:spPr bwMode="auto">
          <a:xfrm>
            <a:off x="3851275" y="1048003"/>
            <a:ext cx="2089150" cy="576262"/>
          </a:xfrm>
          <a:prstGeom prst="wedgeRoundRectCallout">
            <a:avLst>
              <a:gd name="adj1" fmla="val -1609"/>
              <a:gd name="adj2" fmla="val 114175"/>
              <a:gd name="adj3" fmla="val 16667"/>
            </a:avLst>
          </a:prstGeom>
          <a:solidFill>
            <a:schemeClr val="bg1"/>
          </a:solidFill>
          <a:ln w="12700" cap="sq">
            <a:solidFill>
              <a:srgbClr val="FF0000"/>
            </a:solidFill>
            <a:miter lim="800000"/>
            <a:headEnd type="none" w="sm" len="sm"/>
            <a:tailEnd type="none" w="sm" len="sm"/>
          </a:ln>
          <a:effectLst/>
        </p:spPr>
        <p:txBody>
          <a:bodyPr/>
          <a:lstStyle/>
          <a:p>
            <a:pPr algn="ctr" eaLnBrk="1" fontAlgn="auto" hangingPunct="1">
              <a:spcBef>
                <a:spcPts val="0"/>
              </a:spcBef>
              <a:spcAft>
                <a:spcPts val="0"/>
              </a:spcAft>
              <a:defRPr/>
            </a:pPr>
            <a:r>
              <a:rPr lang="zh-CN" altLang="en-US" sz="2800" b="1"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低电平有效</a:t>
            </a:r>
          </a:p>
        </p:txBody>
      </p:sp>
      <p:sp>
        <p:nvSpPr>
          <p:cNvPr id="10" name="Rectangle 12"/>
          <p:cNvSpPr>
            <a:spLocks noChangeArrowheads="1"/>
          </p:cNvSpPr>
          <p:nvPr/>
        </p:nvSpPr>
        <p:spPr bwMode="auto">
          <a:xfrm>
            <a:off x="3668617" y="88136"/>
            <a:ext cx="547538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3.3.5  </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其他类型的</a:t>
            </a:r>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 CMOS</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逻辑门</a:t>
            </a:r>
          </a:p>
        </p:txBody>
      </p:sp>
      <p:sp>
        <p:nvSpPr>
          <p:cNvPr id="2" name="矩形 1"/>
          <p:cNvSpPr/>
          <p:nvPr/>
        </p:nvSpPr>
        <p:spPr>
          <a:xfrm>
            <a:off x="4059823" y="2143146"/>
            <a:ext cx="338554" cy="461665"/>
          </a:xfrm>
          <a:prstGeom prst="rect">
            <a:avLst/>
          </a:prstGeom>
        </p:spPr>
        <p:txBody>
          <a:bodyPr wrap="none">
            <a:spAutoFit/>
          </a:bodyPr>
          <a:lstStyle/>
          <a:p>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0</a:t>
            </a:r>
            <a:endParaRPr lang="x-none" sz="2400" dirty="0">
              <a:solidFill>
                <a:srgbClr val="FF0000"/>
              </a:solidFill>
            </a:endParaRPr>
          </a:p>
        </p:txBody>
      </p:sp>
      <p:sp>
        <p:nvSpPr>
          <p:cNvPr id="11" name="矩形 10"/>
          <p:cNvSpPr/>
          <p:nvPr/>
        </p:nvSpPr>
        <p:spPr>
          <a:xfrm>
            <a:off x="4059823" y="2715853"/>
            <a:ext cx="338554" cy="461665"/>
          </a:xfrm>
          <a:prstGeom prst="rect">
            <a:avLst/>
          </a:prstGeom>
        </p:spPr>
        <p:txBody>
          <a:bodyPr wrap="none">
            <a:spAutoFit/>
          </a:bodyPr>
          <a:lstStyle/>
          <a:p>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0</a:t>
            </a:r>
            <a:endParaRPr lang="x-none" sz="2400" dirty="0">
              <a:solidFill>
                <a:srgbClr val="FF0000"/>
              </a:solidFill>
            </a:endParaRPr>
          </a:p>
        </p:txBody>
      </p:sp>
      <p:sp>
        <p:nvSpPr>
          <p:cNvPr id="12" name="矩形 11"/>
          <p:cNvSpPr/>
          <p:nvPr/>
        </p:nvSpPr>
        <p:spPr>
          <a:xfrm>
            <a:off x="6156385" y="1749315"/>
            <a:ext cx="338554" cy="461665"/>
          </a:xfrm>
          <a:prstGeom prst="rect">
            <a:avLst/>
          </a:prstGeom>
        </p:spPr>
        <p:txBody>
          <a:bodyPr wrap="none">
            <a:spAutoFit/>
          </a:bodyPr>
          <a:lstStyle/>
          <a:p>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1</a:t>
            </a:r>
            <a:endParaRPr lang="x-none" sz="2400" dirty="0">
              <a:solidFill>
                <a:srgbClr val="FF0000"/>
              </a:solidFill>
            </a:endParaRPr>
          </a:p>
        </p:txBody>
      </p:sp>
      <p:sp>
        <p:nvSpPr>
          <p:cNvPr id="13" name="矩形 12"/>
          <p:cNvSpPr/>
          <p:nvPr/>
        </p:nvSpPr>
        <p:spPr>
          <a:xfrm>
            <a:off x="6156385" y="2261342"/>
            <a:ext cx="338554" cy="461665"/>
          </a:xfrm>
          <a:prstGeom prst="rect">
            <a:avLst/>
          </a:prstGeom>
        </p:spPr>
        <p:txBody>
          <a:bodyPr wrap="none">
            <a:spAutoFit/>
          </a:bodyPr>
          <a:lstStyle/>
          <a:p>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1</a:t>
            </a:r>
            <a:endParaRPr lang="x-none" sz="2400" dirty="0">
              <a:solidFill>
                <a:srgbClr val="FF0000"/>
              </a:solidFill>
            </a:endParaRPr>
          </a:p>
        </p:txBody>
      </p:sp>
      <p:sp>
        <p:nvSpPr>
          <p:cNvPr id="16" name="矩形 15"/>
          <p:cNvSpPr/>
          <p:nvPr/>
        </p:nvSpPr>
        <p:spPr>
          <a:xfrm>
            <a:off x="6105902" y="3276822"/>
            <a:ext cx="338554" cy="461665"/>
          </a:xfrm>
          <a:prstGeom prst="rect">
            <a:avLst/>
          </a:prstGeom>
        </p:spPr>
        <p:txBody>
          <a:bodyPr wrap="none">
            <a:spAutoFit/>
          </a:bodyPr>
          <a:lstStyle/>
          <a:p>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0</a:t>
            </a:r>
            <a:endParaRPr lang="x-none" sz="2400" dirty="0">
              <a:solidFill>
                <a:srgbClr val="FF0000"/>
              </a:solidFill>
            </a:endParaRPr>
          </a:p>
        </p:txBody>
      </p:sp>
      <p:sp>
        <p:nvSpPr>
          <p:cNvPr id="19" name="矩形 18"/>
          <p:cNvSpPr/>
          <p:nvPr/>
        </p:nvSpPr>
        <p:spPr>
          <a:xfrm>
            <a:off x="6080930" y="3789287"/>
            <a:ext cx="338554" cy="461665"/>
          </a:xfrm>
          <a:prstGeom prst="rect">
            <a:avLst/>
          </a:prstGeom>
        </p:spPr>
        <p:txBody>
          <a:bodyPr wrap="none">
            <a:spAutoFit/>
          </a:bodyPr>
          <a:lstStyle/>
          <a:p>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1</a:t>
            </a:r>
            <a:endParaRPr lang="x-none" sz="2400" dirty="0">
              <a:solidFill>
                <a:srgbClr val="FF0000"/>
              </a:solidFill>
            </a:endParaRPr>
          </a:p>
        </p:txBody>
      </p:sp>
      <p:sp>
        <p:nvSpPr>
          <p:cNvPr id="20" name="矩形 19"/>
          <p:cNvSpPr/>
          <p:nvPr/>
        </p:nvSpPr>
        <p:spPr>
          <a:xfrm>
            <a:off x="7001252" y="1818949"/>
            <a:ext cx="338554" cy="461665"/>
          </a:xfrm>
          <a:prstGeom prst="rect">
            <a:avLst/>
          </a:prstGeom>
        </p:spPr>
        <p:txBody>
          <a:bodyPr wrap="none">
            <a:spAutoFit/>
          </a:bodyPr>
          <a:lstStyle/>
          <a:p>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0</a:t>
            </a:r>
            <a:endParaRPr lang="x-none" sz="2400" dirty="0">
              <a:solidFill>
                <a:srgbClr val="FF0000"/>
              </a:solidFill>
            </a:endParaRPr>
          </a:p>
        </p:txBody>
      </p:sp>
      <p:sp>
        <p:nvSpPr>
          <p:cNvPr id="21" name="矩形 20"/>
          <p:cNvSpPr/>
          <p:nvPr/>
        </p:nvSpPr>
        <p:spPr>
          <a:xfrm>
            <a:off x="7001252" y="3376537"/>
            <a:ext cx="338554" cy="461665"/>
          </a:xfrm>
          <a:prstGeom prst="rect">
            <a:avLst/>
          </a:prstGeom>
        </p:spPr>
        <p:txBody>
          <a:bodyPr wrap="none">
            <a:spAutoFit/>
          </a:bodyPr>
          <a:lstStyle/>
          <a:p>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0</a:t>
            </a:r>
            <a:endParaRPr lang="x-none" sz="2400" dirty="0">
              <a:solidFill>
                <a:srgbClr val="FF0000"/>
              </a:solidFill>
            </a:endParaRPr>
          </a:p>
        </p:txBody>
      </p:sp>
      <p:sp>
        <p:nvSpPr>
          <p:cNvPr id="22" name="矩形 21"/>
          <p:cNvSpPr/>
          <p:nvPr/>
        </p:nvSpPr>
        <p:spPr>
          <a:xfrm>
            <a:off x="8150602" y="2210980"/>
            <a:ext cx="871161" cy="400110"/>
          </a:xfrm>
          <a:prstGeom prst="rect">
            <a:avLst/>
          </a:prstGeom>
        </p:spPr>
        <p:txBody>
          <a:bodyPr wrap="square">
            <a:spAutoFit/>
          </a:bodyPr>
          <a:lstStyle/>
          <a:p>
            <a:r>
              <a:rPr lang="zh-CN" altLang="en-US" sz="2000" b="1" dirty="0">
                <a:solidFill>
                  <a:srgbClr val="FF0000"/>
                </a:solidFill>
                <a:latin typeface="楷体" panose="02010609060101010101" pitchFamily="49" charset="-122"/>
                <a:ea typeface="楷体" panose="02010609060101010101" pitchFamily="49" charset="-122"/>
              </a:rPr>
              <a:t>导通</a:t>
            </a:r>
            <a:endParaRPr lang="x-none" sz="2000" b="1" dirty="0">
              <a:solidFill>
                <a:srgbClr val="FF0000"/>
              </a:solidFill>
              <a:latin typeface="楷体" panose="02010609060101010101" pitchFamily="49" charset="-122"/>
              <a:ea typeface="楷体" panose="02010609060101010101" pitchFamily="49" charset="-122"/>
            </a:endParaRPr>
          </a:p>
        </p:txBody>
      </p:sp>
      <p:sp>
        <p:nvSpPr>
          <p:cNvPr id="23" name="矩形 22"/>
          <p:cNvSpPr/>
          <p:nvPr/>
        </p:nvSpPr>
        <p:spPr>
          <a:xfrm>
            <a:off x="8156951" y="3374874"/>
            <a:ext cx="871161" cy="400110"/>
          </a:xfrm>
          <a:prstGeom prst="rect">
            <a:avLst/>
          </a:prstGeom>
        </p:spPr>
        <p:txBody>
          <a:bodyPr wrap="square">
            <a:spAutoFit/>
          </a:bodyPr>
          <a:lstStyle/>
          <a:p>
            <a:r>
              <a:rPr lang="zh-CN" altLang="en-US" sz="2000" b="1" dirty="0">
                <a:solidFill>
                  <a:srgbClr val="FF0000"/>
                </a:solidFill>
                <a:latin typeface="楷体" panose="02010609060101010101" pitchFamily="49" charset="-122"/>
                <a:ea typeface="楷体" panose="02010609060101010101" pitchFamily="49" charset="-122"/>
              </a:rPr>
              <a:t>截止</a:t>
            </a:r>
            <a:endParaRPr lang="x-none" sz="2000" b="1" dirty="0">
              <a:solidFill>
                <a:srgbClr val="FF0000"/>
              </a:solidFill>
              <a:latin typeface="楷体" panose="02010609060101010101" pitchFamily="49" charset="-122"/>
              <a:ea typeface="楷体" panose="02010609060101010101" pitchFamily="49" charset="-122"/>
            </a:endParaRPr>
          </a:p>
        </p:txBody>
      </p:sp>
      <p:sp>
        <p:nvSpPr>
          <p:cNvPr id="24" name="矩形 23"/>
          <p:cNvSpPr/>
          <p:nvPr/>
        </p:nvSpPr>
        <p:spPr>
          <a:xfrm>
            <a:off x="8626059" y="2990309"/>
            <a:ext cx="338554" cy="461665"/>
          </a:xfrm>
          <a:prstGeom prst="rect">
            <a:avLst/>
          </a:prstGeom>
        </p:spPr>
        <p:txBody>
          <a:bodyPr wrap="none">
            <a:spAutoFit/>
          </a:bodyPr>
          <a:lstStyle/>
          <a:p>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1</a:t>
            </a:r>
            <a:endParaRPr lang="x-none" sz="2400" dirty="0">
              <a:solidFill>
                <a:srgbClr val="FF0000"/>
              </a:solidFill>
            </a:endParaRPr>
          </a:p>
        </p:txBody>
      </p:sp>
      <p:graphicFrame>
        <p:nvGraphicFramePr>
          <p:cNvPr id="3" name="对象 2"/>
          <p:cNvGraphicFramePr>
            <a:graphicFrameLocks noChangeAspect="1"/>
          </p:cNvGraphicFramePr>
          <p:nvPr/>
        </p:nvGraphicFramePr>
        <p:xfrm>
          <a:off x="323850" y="2496545"/>
          <a:ext cx="3014663" cy="436563"/>
        </p:xfrm>
        <a:graphic>
          <a:graphicData uri="http://schemas.openxmlformats.org/presentationml/2006/ole">
            <mc:AlternateContent xmlns:mc="http://schemas.openxmlformats.org/markup-compatibility/2006">
              <mc:Choice xmlns:v="urn:schemas-microsoft-com:vml" Requires="v">
                <p:oleObj spid="_x0000_s38968" name="公式" r:id="rId5" imgW="33223200" imgH="4876800" progId="Equation.3">
                  <p:embed/>
                </p:oleObj>
              </mc:Choice>
              <mc:Fallback>
                <p:oleObj name="公式" r:id="rId5" imgW="33223200" imgH="4876800" progId="Equation.3">
                  <p:embed/>
                  <p:pic>
                    <p:nvPicPr>
                      <p:cNvPr id="0" name="Object 10"/>
                      <p:cNvPicPr>
                        <a:picLocks noChangeAspect="1" noChangeArrowheads="1"/>
                      </p:cNvPicPr>
                      <p:nvPr/>
                    </p:nvPicPr>
                    <p:blipFill>
                      <a:blip r:embed="rId6"/>
                      <a:srcRect/>
                      <a:stretch>
                        <a:fillRect/>
                      </a:stretch>
                    </p:blipFill>
                    <p:spPr bwMode="auto">
                      <a:xfrm>
                        <a:off x="323850" y="2496545"/>
                        <a:ext cx="3014663" cy="436563"/>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fade">
                                      <p:cBhvr>
                                        <p:cTn id="5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2" grpId="0"/>
      <p:bldP spid="13" grpId="0"/>
      <p:bldP spid="16" grpId="0"/>
      <p:bldP spid="19" grpId="0"/>
      <p:bldP spid="20" grpId="0"/>
      <p:bldP spid="21" grpId="0"/>
      <p:bldP spid="22" grpId="0"/>
      <p:bldP spid="23" grpId="0"/>
      <p:bldP spid="24"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323850" y="976565"/>
            <a:ext cx="2590800"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lang="en-US" altLang="zh-CN" sz="28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 </a:t>
            </a:r>
            <a:r>
              <a:rPr lang="zh-CN" altLang="en-US" sz="28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工作原理：</a:t>
            </a:r>
          </a:p>
        </p:txBody>
      </p:sp>
      <p:pic>
        <p:nvPicPr>
          <p:cNvPr id="5" name="Picture 6" descr="3-3-40a"/>
          <p:cNvPicPr>
            <a:picLocks noChangeAspect="1" noChangeArrowheads="1"/>
          </p:cNvPicPr>
          <p:nvPr/>
        </p:nvPicPr>
        <p:blipFill>
          <a:blip r:embed="rId4" cstate="print">
            <a:extLst>
              <a:ext uri="{28A0092B-C50C-407E-A947-70E740481C1C}">
                <a14:useLocalDpi xmlns:a14="http://schemas.microsoft.com/office/drawing/2010/main" val="0"/>
              </a:ext>
            </a:extLst>
          </a:blip>
          <a:srcRect l="3101" r="1584"/>
          <a:stretch>
            <a:fillRect/>
          </a:stretch>
        </p:blipFill>
        <p:spPr bwMode="auto">
          <a:xfrm>
            <a:off x="3924300" y="1192465"/>
            <a:ext cx="5040313" cy="3595688"/>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6" name="Object 10"/>
          <p:cNvGraphicFramePr>
            <a:graphicFrameLocks noChangeAspect="1"/>
          </p:cNvGraphicFramePr>
          <p:nvPr/>
        </p:nvGraphicFramePr>
        <p:xfrm>
          <a:off x="211042" y="2629469"/>
          <a:ext cx="3457575" cy="977900"/>
        </p:xfrm>
        <a:graphic>
          <a:graphicData uri="http://schemas.openxmlformats.org/presentationml/2006/ole">
            <mc:AlternateContent xmlns:mc="http://schemas.openxmlformats.org/markup-compatibility/2006">
              <mc:Choice xmlns:v="urn:schemas-microsoft-com:vml" Requires="v">
                <p:oleObj spid="_x0000_s39992" name="公式" r:id="rId5" imgW="1587500" imgH="457200" progId="Equation.3">
                  <p:embed/>
                </p:oleObj>
              </mc:Choice>
              <mc:Fallback>
                <p:oleObj name="公式" r:id="rId5" imgW="1587500" imgH="457200" progId="Equation.3">
                  <p:embed/>
                  <p:pic>
                    <p:nvPicPr>
                      <p:cNvPr id="0" name="图片 3998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042" y="2629469"/>
                        <a:ext cx="3457575" cy="977900"/>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AutoShape 12"/>
          <p:cNvSpPr>
            <a:spLocks noChangeArrowheads="1"/>
          </p:cNvSpPr>
          <p:nvPr/>
        </p:nvSpPr>
        <p:spPr bwMode="auto">
          <a:xfrm>
            <a:off x="3851275" y="1048003"/>
            <a:ext cx="2089150" cy="576262"/>
          </a:xfrm>
          <a:prstGeom prst="wedgeRoundRectCallout">
            <a:avLst>
              <a:gd name="adj1" fmla="val -1609"/>
              <a:gd name="adj2" fmla="val 114175"/>
              <a:gd name="adj3" fmla="val 16667"/>
            </a:avLst>
          </a:prstGeom>
          <a:solidFill>
            <a:schemeClr val="bg1"/>
          </a:solidFill>
          <a:ln w="12700" cap="sq">
            <a:solidFill>
              <a:srgbClr val="FF0000"/>
            </a:solidFill>
            <a:miter lim="800000"/>
            <a:headEnd type="none" w="sm" len="sm"/>
            <a:tailEnd type="none" w="sm" len="sm"/>
          </a:ln>
          <a:effectLst/>
        </p:spPr>
        <p:txBody>
          <a:bodyPr/>
          <a:lstStyle/>
          <a:p>
            <a:pPr algn="ctr" eaLnBrk="1" fontAlgn="auto" hangingPunct="1">
              <a:spcBef>
                <a:spcPts val="0"/>
              </a:spcBef>
              <a:spcAft>
                <a:spcPts val="0"/>
              </a:spcAft>
              <a:defRPr/>
            </a:pPr>
            <a:r>
              <a:rPr lang="zh-CN" altLang="en-US" sz="2800" b="1"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低电平有效</a:t>
            </a:r>
          </a:p>
        </p:txBody>
      </p:sp>
      <p:sp>
        <p:nvSpPr>
          <p:cNvPr id="9" name="Rectangle 13"/>
          <p:cNvSpPr>
            <a:spLocks noChangeArrowheads="1"/>
          </p:cNvSpPr>
          <p:nvPr/>
        </p:nvSpPr>
        <p:spPr bwMode="auto">
          <a:xfrm>
            <a:off x="328612" y="4794756"/>
            <a:ext cx="86423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kumimoji="1" lang="en-US" altLang="zh-CN"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CMOS</a:t>
            </a:r>
            <a:r>
              <a:rPr kumimoji="1" lang="zh-CN" altLang="en-US"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三态门形式有多种，它也可以在</a:t>
            </a:r>
            <a:r>
              <a:rPr kumimoji="1" lang="en-US" altLang="zh-CN"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CMOS</a:t>
            </a:r>
            <a:r>
              <a:rPr kumimoji="1" lang="zh-CN" altLang="en-US"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反相器基础上加控制电路构成。</a:t>
            </a:r>
          </a:p>
        </p:txBody>
      </p:sp>
      <p:sp>
        <p:nvSpPr>
          <p:cNvPr id="10" name="Rectangle 12"/>
          <p:cNvSpPr>
            <a:spLocks noChangeArrowheads="1"/>
          </p:cNvSpPr>
          <p:nvPr/>
        </p:nvSpPr>
        <p:spPr bwMode="auto">
          <a:xfrm>
            <a:off x="3668617" y="88136"/>
            <a:ext cx="547538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3.3.5  </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其他类型的</a:t>
            </a:r>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 CMOS</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逻辑门</a:t>
            </a:r>
          </a:p>
        </p:txBody>
      </p:sp>
      <p:sp>
        <p:nvSpPr>
          <p:cNvPr id="2" name="矩形 1"/>
          <p:cNvSpPr/>
          <p:nvPr/>
        </p:nvSpPr>
        <p:spPr>
          <a:xfrm>
            <a:off x="4059823" y="2143146"/>
            <a:ext cx="338554" cy="461665"/>
          </a:xfrm>
          <a:prstGeom prst="rect">
            <a:avLst/>
          </a:prstGeom>
        </p:spPr>
        <p:txBody>
          <a:bodyPr wrap="none">
            <a:spAutoFit/>
          </a:bodyPr>
          <a:lstStyle/>
          <a:p>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1</a:t>
            </a:r>
            <a:endParaRPr lang="x-none" sz="2400" dirty="0">
              <a:solidFill>
                <a:srgbClr val="FF0000"/>
              </a:solidFill>
            </a:endParaRPr>
          </a:p>
        </p:txBody>
      </p:sp>
      <p:sp>
        <p:nvSpPr>
          <p:cNvPr id="11" name="矩形 10"/>
          <p:cNvSpPr/>
          <p:nvPr/>
        </p:nvSpPr>
        <p:spPr>
          <a:xfrm>
            <a:off x="4059823" y="2715853"/>
            <a:ext cx="338554" cy="461665"/>
          </a:xfrm>
          <a:prstGeom prst="rect">
            <a:avLst/>
          </a:prstGeom>
        </p:spPr>
        <p:txBody>
          <a:bodyPr wrap="none">
            <a:spAutoFit/>
          </a:bodyPr>
          <a:lstStyle/>
          <a:p>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1</a:t>
            </a:r>
            <a:endParaRPr lang="x-none" sz="2400" dirty="0">
              <a:solidFill>
                <a:srgbClr val="FF0000"/>
              </a:solidFill>
            </a:endParaRPr>
          </a:p>
        </p:txBody>
      </p:sp>
      <p:sp>
        <p:nvSpPr>
          <p:cNvPr id="12" name="矩形 11"/>
          <p:cNvSpPr/>
          <p:nvPr/>
        </p:nvSpPr>
        <p:spPr>
          <a:xfrm>
            <a:off x="6156385" y="1749315"/>
            <a:ext cx="338554" cy="461665"/>
          </a:xfrm>
          <a:prstGeom prst="rect">
            <a:avLst/>
          </a:prstGeom>
        </p:spPr>
        <p:txBody>
          <a:bodyPr wrap="none">
            <a:spAutoFit/>
          </a:bodyPr>
          <a:lstStyle/>
          <a:p>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0</a:t>
            </a:r>
            <a:endParaRPr lang="x-none" sz="2400" dirty="0">
              <a:solidFill>
                <a:srgbClr val="FF0000"/>
              </a:solidFill>
            </a:endParaRPr>
          </a:p>
        </p:txBody>
      </p:sp>
      <p:sp>
        <p:nvSpPr>
          <p:cNvPr id="13" name="矩形 12"/>
          <p:cNvSpPr/>
          <p:nvPr/>
        </p:nvSpPr>
        <p:spPr>
          <a:xfrm>
            <a:off x="6156385" y="2261342"/>
            <a:ext cx="338554" cy="461665"/>
          </a:xfrm>
          <a:prstGeom prst="rect">
            <a:avLst/>
          </a:prstGeom>
        </p:spPr>
        <p:txBody>
          <a:bodyPr wrap="none">
            <a:spAutoFit/>
          </a:bodyPr>
          <a:lstStyle/>
          <a:p>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0</a:t>
            </a:r>
            <a:endParaRPr lang="x-none" sz="2400" dirty="0">
              <a:solidFill>
                <a:srgbClr val="FF0000"/>
              </a:solidFill>
            </a:endParaRPr>
          </a:p>
        </p:txBody>
      </p:sp>
      <p:sp>
        <p:nvSpPr>
          <p:cNvPr id="16" name="矩形 15"/>
          <p:cNvSpPr/>
          <p:nvPr/>
        </p:nvSpPr>
        <p:spPr>
          <a:xfrm>
            <a:off x="6105902" y="3276822"/>
            <a:ext cx="338554" cy="461665"/>
          </a:xfrm>
          <a:prstGeom prst="rect">
            <a:avLst/>
          </a:prstGeom>
        </p:spPr>
        <p:txBody>
          <a:bodyPr wrap="none">
            <a:spAutoFit/>
          </a:bodyPr>
          <a:lstStyle/>
          <a:p>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1</a:t>
            </a:r>
            <a:endParaRPr lang="x-none" sz="2400" dirty="0">
              <a:solidFill>
                <a:srgbClr val="FF0000"/>
              </a:solidFill>
            </a:endParaRPr>
          </a:p>
        </p:txBody>
      </p:sp>
      <p:sp>
        <p:nvSpPr>
          <p:cNvPr id="19" name="矩形 18"/>
          <p:cNvSpPr/>
          <p:nvPr/>
        </p:nvSpPr>
        <p:spPr>
          <a:xfrm>
            <a:off x="6080930" y="3789287"/>
            <a:ext cx="338554" cy="461665"/>
          </a:xfrm>
          <a:prstGeom prst="rect">
            <a:avLst/>
          </a:prstGeom>
        </p:spPr>
        <p:txBody>
          <a:bodyPr wrap="none">
            <a:spAutoFit/>
          </a:bodyPr>
          <a:lstStyle/>
          <a:p>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0</a:t>
            </a:r>
            <a:endParaRPr lang="x-none" sz="2400" dirty="0">
              <a:solidFill>
                <a:srgbClr val="FF0000"/>
              </a:solidFill>
            </a:endParaRPr>
          </a:p>
        </p:txBody>
      </p:sp>
      <p:sp>
        <p:nvSpPr>
          <p:cNvPr id="20" name="矩形 19"/>
          <p:cNvSpPr/>
          <p:nvPr/>
        </p:nvSpPr>
        <p:spPr>
          <a:xfrm>
            <a:off x="7001252" y="1818949"/>
            <a:ext cx="338554" cy="461665"/>
          </a:xfrm>
          <a:prstGeom prst="rect">
            <a:avLst/>
          </a:prstGeom>
        </p:spPr>
        <p:txBody>
          <a:bodyPr wrap="none">
            <a:spAutoFit/>
          </a:bodyPr>
          <a:lstStyle/>
          <a:p>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1</a:t>
            </a:r>
            <a:endParaRPr lang="x-none" sz="2400" dirty="0">
              <a:solidFill>
                <a:srgbClr val="FF0000"/>
              </a:solidFill>
            </a:endParaRPr>
          </a:p>
        </p:txBody>
      </p:sp>
      <p:sp>
        <p:nvSpPr>
          <p:cNvPr id="21" name="矩形 20"/>
          <p:cNvSpPr/>
          <p:nvPr/>
        </p:nvSpPr>
        <p:spPr>
          <a:xfrm>
            <a:off x="7001252" y="3376537"/>
            <a:ext cx="338554" cy="461665"/>
          </a:xfrm>
          <a:prstGeom prst="rect">
            <a:avLst/>
          </a:prstGeom>
        </p:spPr>
        <p:txBody>
          <a:bodyPr wrap="none">
            <a:spAutoFit/>
          </a:bodyPr>
          <a:lstStyle/>
          <a:p>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0</a:t>
            </a:r>
            <a:endParaRPr lang="x-none" sz="2400" dirty="0">
              <a:solidFill>
                <a:srgbClr val="FF0000"/>
              </a:solidFill>
            </a:endParaRPr>
          </a:p>
        </p:txBody>
      </p:sp>
      <p:sp>
        <p:nvSpPr>
          <p:cNvPr id="22" name="矩形 21"/>
          <p:cNvSpPr/>
          <p:nvPr/>
        </p:nvSpPr>
        <p:spPr>
          <a:xfrm>
            <a:off x="8150602" y="2210980"/>
            <a:ext cx="871161" cy="400110"/>
          </a:xfrm>
          <a:prstGeom prst="rect">
            <a:avLst/>
          </a:prstGeom>
        </p:spPr>
        <p:txBody>
          <a:bodyPr wrap="square">
            <a:spAutoFit/>
          </a:bodyPr>
          <a:lstStyle/>
          <a:p>
            <a:r>
              <a:rPr lang="zh-CN" altLang="en-US" sz="2000" b="1" dirty="0">
                <a:solidFill>
                  <a:srgbClr val="FF0000"/>
                </a:solidFill>
                <a:latin typeface="楷体" panose="02010609060101010101" pitchFamily="49" charset="-122"/>
                <a:ea typeface="楷体" panose="02010609060101010101" pitchFamily="49" charset="-122"/>
              </a:rPr>
              <a:t>截止</a:t>
            </a:r>
            <a:endParaRPr lang="x-none" sz="2000" b="1" dirty="0">
              <a:solidFill>
                <a:srgbClr val="FF0000"/>
              </a:solidFill>
              <a:latin typeface="楷体" panose="02010609060101010101" pitchFamily="49" charset="-122"/>
              <a:ea typeface="楷体" panose="02010609060101010101" pitchFamily="49" charset="-122"/>
            </a:endParaRPr>
          </a:p>
        </p:txBody>
      </p:sp>
      <p:sp>
        <p:nvSpPr>
          <p:cNvPr id="23" name="矩形 22"/>
          <p:cNvSpPr/>
          <p:nvPr/>
        </p:nvSpPr>
        <p:spPr>
          <a:xfrm>
            <a:off x="8156951" y="3374874"/>
            <a:ext cx="871161" cy="400110"/>
          </a:xfrm>
          <a:prstGeom prst="rect">
            <a:avLst/>
          </a:prstGeom>
        </p:spPr>
        <p:txBody>
          <a:bodyPr wrap="square">
            <a:spAutoFit/>
          </a:bodyPr>
          <a:lstStyle/>
          <a:p>
            <a:r>
              <a:rPr lang="zh-CN" altLang="en-US" sz="2000" b="1" dirty="0">
                <a:solidFill>
                  <a:srgbClr val="FF0000"/>
                </a:solidFill>
                <a:latin typeface="楷体" panose="02010609060101010101" pitchFamily="49" charset="-122"/>
                <a:ea typeface="楷体" panose="02010609060101010101" pitchFamily="49" charset="-122"/>
              </a:rPr>
              <a:t>截止</a:t>
            </a:r>
            <a:endParaRPr lang="x-none" sz="2000" b="1" dirty="0">
              <a:solidFill>
                <a:srgbClr val="FF0000"/>
              </a:solidFill>
              <a:latin typeface="楷体" panose="02010609060101010101" pitchFamily="49" charset="-122"/>
              <a:ea typeface="楷体" panose="02010609060101010101" pitchFamily="49" charset="-122"/>
            </a:endParaRPr>
          </a:p>
        </p:txBody>
      </p:sp>
      <p:sp>
        <p:nvSpPr>
          <p:cNvPr id="24" name="矩形 23"/>
          <p:cNvSpPr/>
          <p:nvPr/>
        </p:nvSpPr>
        <p:spPr>
          <a:xfrm>
            <a:off x="8266986" y="2614853"/>
            <a:ext cx="697627" cy="400110"/>
          </a:xfrm>
          <a:prstGeom prst="rect">
            <a:avLst/>
          </a:prstGeom>
        </p:spPr>
        <p:txBody>
          <a:bodyPr wrap="none">
            <a:spAutoFit/>
          </a:bodyPr>
          <a:lstStyle/>
          <a:p>
            <a:r>
              <a:rPr lang="zh-CN" altLang="en-US" sz="2000" b="1" dirty="0">
                <a:solidFill>
                  <a:srgbClr val="FF0000"/>
                </a:solidFill>
                <a:latin typeface="楷体" panose="02010609060101010101" pitchFamily="49" charset="-122"/>
                <a:ea typeface="楷体" panose="02010609060101010101" pitchFamily="49" charset="-122"/>
              </a:rPr>
              <a:t>高阻</a:t>
            </a:r>
            <a:endParaRPr lang="x-none" sz="2000" b="1" dirty="0">
              <a:solidFill>
                <a:srgbClr val="FF0000"/>
              </a:solidFill>
              <a:latin typeface="楷体" panose="02010609060101010101" pitchFamily="49" charset="-122"/>
              <a:ea typeface="楷体" panose="02010609060101010101" pitchFamily="49" charset="-122"/>
            </a:endParaRPr>
          </a:p>
        </p:txBody>
      </p:sp>
      <p:sp>
        <p:nvSpPr>
          <p:cNvPr id="25" name="Text Box 11"/>
          <p:cNvSpPr txBox="1">
            <a:spLocks noChangeArrowheads="1"/>
          </p:cNvSpPr>
          <p:nvPr/>
        </p:nvSpPr>
        <p:spPr bwMode="auto">
          <a:xfrm>
            <a:off x="323850" y="1718537"/>
            <a:ext cx="345598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EN </a:t>
            </a:r>
            <a:r>
              <a:rPr lang="en-US"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a:t>
            </a:r>
            <a:r>
              <a:rPr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为使能端</a:t>
            </a:r>
            <a:endParaRPr lang="en-US"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fade">
                                      <p:cBhvr>
                                        <p:cTn id="54" dur="1000"/>
                                        <p:tgtEl>
                                          <p:spTgt spid="6"/>
                                        </p:tgtEl>
                                      </p:cBhvr>
                                    </p:animEffect>
                                  </p:childTnLst>
                                </p:cTn>
                              </p:par>
                            </p:childTnLst>
                          </p:cTn>
                        </p:par>
                      </p:childTnLst>
                    </p:cTn>
                  </p:par>
                  <p:par>
                    <p:cTn id="55" fill="hold">
                      <p:stCondLst>
                        <p:cond delay="indefinite"/>
                      </p:stCondLst>
                      <p:childTnLst>
                        <p:par>
                          <p:cTn id="56" fill="hold">
                            <p:stCondLst>
                              <p:cond delay="0"/>
                            </p:stCondLst>
                            <p:childTnLst>
                              <p:par>
                                <p:cTn id="57" presetID="29" presetClass="entr" presetSubtype="0" fill="hold" grpId="0" nodeType="clickEffect">
                                  <p:stCondLst>
                                    <p:cond delay="0"/>
                                  </p:stCondLst>
                                  <p:childTnLst>
                                    <p:set>
                                      <p:cBhvr>
                                        <p:cTn id="58" dur="1" fill="hold">
                                          <p:stCondLst>
                                            <p:cond delay="0"/>
                                          </p:stCondLst>
                                        </p:cTn>
                                        <p:tgtEl>
                                          <p:spTgt spid="9"/>
                                        </p:tgtEl>
                                        <p:attrNameLst>
                                          <p:attrName>style.visibility</p:attrName>
                                        </p:attrNameLst>
                                      </p:cBhvr>
                                      <p:to>
                                        <p:strVal val="visible"/>
                                      </p:to>
                                    </p:set>
                                    <p:anim calcmode="lin" valueType="num">
                                      <p:cBhvr>
                                        <p:cTn id="59" dur="1000" fill="hold"/>
                                        <p:tgtEl>
                                          <p:spTgt spid="9"/>
                                        </p:tgtEl>
                                        <p:attrNameLst>
                                          <p:attrName>ppt_x</p:attrName>
                                        </p:attrNameLst>
                                      </p:cBhvr>
                                      <p:tavLst>
                                        <p:tav tm="0">
                                          <p:val>
                                            <p:strVal val="#ppt_x-.2"/>
                                          </p:val>
                                        </p:tav>
                                        <p:tav tm="100000">
                                          <p:val>
                                            <p:strVal val="#ppt_x"/>
                                          </p:val>
                                        </p:tav>
                                      </p:tavLst>
                                    </p:anim>
                                    <p:anim calcmode="lin" valueType="num">
                                      <p:cBhvr>
                                        <p:cTn id="60" dur="10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6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P spid="11" grpId="0"/>
      <p:bldP spid="12" grpId="0"/>
      <p:bldP spid="13" grpId="0"/>
      <p:bldP spid="16" grpId="0"/>
      <p:bldP spid="19" grpId="0"/>
      <p:bldP spid="20" grpId="0"/>
      <p:bldP spid="21" grpId="0"/>
      <p:bldP spid="22" grpId="0"/>
      <p:bldP spid="23" grpId="0"/>
      <p:bldP spid="24"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Box 2"/>
          <p:cNvSpPr txBox="1">
            <a:spLocks noChangeArrowheads="1"/>
          </p:cNvSpPr>
          <p:nvPr/>
        </p:nvSpPr>
        <p:spPr bwMode="auto">
          <a:xfrm>
            <a:off x="306759" y="1581535"/>
            <a:ext cx="2590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eaLnBrk="1" hangingPunct="1">
              <a:spcBef>
                <a:spcPct val="50000"/>
              </a:spcBef>
              <a:defRPr/>
            </a:pPr>
            <a:r>
              <a:rPr kumimoji="1" lang="en-US"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 </a:t>
            </a:r>
            <a:r>
              <a:rPr kumimoji="1"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总线结构</a:t>
            </a:r>
          </a:p>
        </p:txBody>
      </p:sp>
      <p:sp>
        <p:nvSpPr>
          <p:cNvPr id="30" name="Text Box 4"/>
          <p:cNvSpPr txBox="1">
            <a:spLocks noChangeArrowheads="1"/>
          </p:cNvSpPr>
          <p:nvPr/>
        </p:nvSpPr>
        <p:spPr bwMode="auto">
          <a:xfrm>
            <a:off x="262309" y="4477110"/>
            <a:ext cx="4826000" cy="1200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eaLnBrk="1" hangingPunct="1">
              <a:spcBef>
                <a:spcPct val="50000"/>
              </a:spcBef>
              <a:defRPr/>
            </a:pPr>
            <a:r>
              <a:rPr kumimoji="1" lang="zh-CN" altLang="en-US"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只要分时控制各三态门的</a:t>
            </a:r>
            <a:r>
              <a:rPr kumimoji="1" lang="en-US" altLang="zh-CN"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E</a:t>
            </a:r>
            <a:r>
              <a:rPr kumimoji="1" lang="zh-CN" altLang="en-US"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kumimoji="1" lang="en-US" altLang="zh-CN"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E</a:t>
            </a:r>
            <a:r>
              <a:rPr kumimoji="1" lang="en-US" altLang="zh-CN"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a:t>
            </a:r>
            <a:r>
              <a:rPr kumimoji="1" lang="zh-CN" altLang="en-US"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）端，就能把各个门的数据信号按要求依次送到总线，进行数据传输。</a:t>
            </a:r>
            <a:endParaRPr kumimoji="1" lang="en-US" altLang="zh-CN"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31" name="Object 6"/>
          <p:cNvGraphicFramePr>
            <a:graphicFrameLocks noChangeAspect="1"/>
          </p:cNvGraphicFramePr>
          <p:nvPr/>
        </p:nvGraphicFramePr>
        <p:xfrm>
          <a:off x="5275633" y="624073"/>
          <a:ext cx="3419475" cy="5054008"/>
        </p:xfrm>
        <a:graphic>
          <a:graphicData uri="http://schemas.openxmlformats.org/presentationml/2006/ole">
            <mc:AlternateContent xmlns:mc="http://schemas.openxmlformats.org/markup-compatibility/2006">
              <mc:Choice xmlns:v="urn:schemas-microsoft-com:vml" Requires="v">
                <p:oleObj spid="_x0000_s41016" name="Visio" r:id="rId4" imgW="1531620" imgH="2423795" progId="Visio.Drawing.11">
                  <p:embed/>
                </p:oleObj>
              </mc:Choice>
              <mc:Fallback>
                <p:oleObj name="Visio" r:id="rId4" imgW="1531620" imgH="2423795" progId="Visio.Drawing.11">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l="5194" b="3972"/>
                      <a:stretch>
                        <a:fillRect/>
                      </a:stretch>
                    </p:blipFill>
                    <p:spPr bwMode="auto">
                      <a:xfrm>
                        <a:off x="5275633" y="624073"/>
                        <a:ext cx="3419475" cy="5054008"/>
                      </a:xfrm>
                      <a:prstGeom prst="rect">
                        <a:avLst/>
                      </a:prstGeom>
                      <a:solidFill>
                        <a:srgbClr val="FFFFFF"/>
                      </a:solidFill>
                      <a:ln w="57150" cmpd="thickThin">
                        <a:solidFill>
                          <a:srgbClr val="FF0000"/>
                        </a:solidFill>
                        <a:miter lim="800000"/>
                        <a:headEnd/>
                        <a:tailEnd/>
                      </a:ln>
                      <a:effectLst/>
                    </p:spPr>
                  </p:pic>
                </p:oleObj>
              </mc:Fallback>
            </mc:AlternateContent>
          </a:graphicData>
        </a:graphic>
      </p:graphicFrame>
      <p:sp>
        <p:nvSpPr>
          <p:cNvPr id="32" name="Rectangle 7"/>
          <p:cNvSpPr txBox="1">
            <a:spLocks noChangeArrowheads="1"/>
          </p:cNvSpPr>
          <p:nvPr/>
        </p:nvSpPr>
        <p:spPr bwMode="auto">
          <a:xfrm>
            <a:off x="306759" y="1005273"/>
            <a:ext cx="3686175" cy="547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lang="en-US" altLang="zh-CN" sz="28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3. </a:t>
            </a:r>
            <a:r>
              <a:rPr lang="zh-CN" altLang="en-US" sz="2800" u="sng"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三态门的应用：</a:t>
            </a:r>
          </a:p>
        </p:txBody>
      </p:sp>
      <p:sp>
        <p:nvSpPr>
          <p:cNvPr id="33" name="Rectangle 8"/>
          <p:cNvSpPr>
            <a:spLocks noChangeArrowheads="1"/>
          </p:cNvSpPr>
          <p:nvPr/>
        </p:nvSpPr>
        <p:spPr bwMode="auto">
          <a:xfrm>
            <a:off x="262309" y="2080396"/>
            <a:ext cx="4797425"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1" lang="zh-CN" altLang="en-US"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在一些较为复杂的数字系统中，为减少各单元连线数目，可用同一条导线分时传递传感个门电路的输出信号。</a:t>
            </a:r>
            <a:endParaRPr kumimoji="1" lang="en-US" altLang="zh-CN"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defRPr/>
            </a:pPr>
            <a:r>
              <a:rPr kumimoji="1" lang="zh-CN" altLang="en-US"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采用三态门</a:t>
            </a:r>
            <a:r>
              <a:rPr kumimoji="1" lang="zh-CN" altLang="en-US" sz="2400" b="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可以</a:t>
            </a:r>
            <a:r>
              <a:rPr kumimoji="1" lang="zh-CN" altLang="en-US" sz="2400" b="1"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实现总线结构，</a:t>
            </a:r>
            <a:r>
              <a:rPr kumimoji="1" lang="zh-CN" altLang="en-US"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即输出端可以并联，如图所示。</a:t>
            </a:r>
          </a:p>
        </p:txBody>
      </p:sp>
      <p:sp>
        <p:nvSpPr>
          <p:cNvPr id="7" name="Rectangle 12"/>
          <p:cNvSpPr>
            <a:spLocks noChangeArrowheads="1"/>
          </p:cNvSpPr>
          <p:nvPr/>
        </p:nvSpPr>
        <p:spPr bwMode="auto">
          <a:xfrm>
            <a:off x="3668617" y="88136"/>
            <a:ext cx="547538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3.3.5  </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其他类型的</a:t>
            </a:r>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 CMOS</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逻辑门</a:t>
            </a:r>
          </a:p>
        </p:txBody>
      </p:sp>
      <p:pic>
        <p:nvPicPr>
          <p:cNvPr id="129252" name="Picture 228"/>
          <p:cNvPicPr>
            <a:picLocks noChangeAspect="1" noChangeArrowheads="1"/>
          </p:cNvPicPr>
          <p:nvPr/>
        </p:nvPicPr>
        <p:blipFill rotWithShape="1">
          <a:blip r:embed="rId6">
            <a:extLst>
              <a:ext uri="{28A0092B-C50C-407E-A947-70E740481C1C}">
                <a14:useLocalDpi xmlns:a14="http://schemas.microsoft.com/office/drawing/2010/main" val="0"/>
              </a:ext>
            </a:extLst>
          </a:blip>
          <a:srcRect l="5429" r="6117"/>
          <a:stretch>
            <a:fillRect/>
          </a:stretch>
        </p:blipFill>
        <p:spPr bwMode="auto">
          <a:xfrm>
            <a:off x="5310551" y="601073"/>
            <a:ext cx="3329355" cy="5077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402664" y="5643286"/>
            <a:ext cx="4204997" cy="461665"/>
          </a:xfrm>
          <a:prstGeom prst="rect">
            <a:avLst/>
          </a:prstGeom>
        </p:spPr>
        <p:txBody>
          <a:bodyPr wrap="none">
            <a:spAutoFit/>
          </a:bodyPr>
          <a:lstStyle/>
          <a:p>
            <a:pPr>
              <a:spcBef>
                <a:spcPct val="50000"/>
              </a:spcBef>
              <a:defRPr/>
            </a:pPr>
            <a:r>
              <a:rPr kumimoji="1" lang="zh-CN" altLang="en-US"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注意：使能端不能同时为“</a:t>
            </a:r>
            <a:r>
              <a:rPr kumimoji="1" lang="en-US" altLang="zh-CN"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ox(in)">
                                      <p:cBhvr>
                                        <p:cTn id="7" dur="10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left)">
                                      <p:cBhvr>
                                        <p:cTn id="12" dur="10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dissolve">
                                      <p:cBhvr>
                                        <p:cTn id="17" dur="10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diamond(in)">
                                      <p:cBhvr>
                                        <p:cTn id="22" dur="10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blinds(horizontal)">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utoUpdateAnimBg="0"/>
      <p:bldP spid="30" grpId="0"/>
      <p:bldP spid="32" grpId="0" autoUpdateAnimBg="0"/>
      <p:bldP spid="33" grpId="0" autoUpdateAnimBg="0"/>
      <p:bldP spid="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Box 2"/>
          <p:cNvSpPr txBox="1">
            <a:spLocks noChangeArrowheads="1"/>
          </p:cNvSpPr>
          <p:nvPr/>
        </p:nvSpPr>
        <p:spPr bwMode="auto">
          <a:xfrm>
            <a:off x="259370" y="1439329"/>
            <a:ext cx="25923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eaLnBrk="1" hangingPunct="1">
              <a:spcBef>
                <a:spcPct val="50000"/>
              </a:spcBef>
              <a:defRPr/>
            </a:pPr>
            <a:r>
              <a:rPr kumimoji="1"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电路如图，则</a:t>
            </a:r>
          </a:p>
        </p:txBody>
      </p:sp>
      <p:graphicFrame>
        <p:nvGraphicFramePr>
          <p:cNvPr id="22" name="Object 3"/>
          <p:cNvGraphicFramePr>
            <a:graphicFrameLocks noChangeAspect="1"/>
          </p:cNvGraphicFramePr>
          <p:nvPr/>
        </p:nvGraphicFramePr>
        <p:xfrm>
          <a:off x="4651983" y="1151991"/>
          <a:ext cx="3848100" cy="4032250"/>
        </p:xfrm>
        <a:graphic>
          <a:graphicData uri="http://schemas.openxmlformats.org/presentationml/2006/ole">
            <mc:AlternateContent xmlns:mc="http://schemas.openxmlformats.org/markup-compatibility/2006">
              <mc:Choice xmlns:v="urn:schemas-microsoft-com:vml" Requires="v">
                <p:oleObj spid="_x0000_s42040" name="Visio" r:id="rId4" imgW="1872615" imgH="1790065" progId="Visio.Drawing.11">
                  <p:embed/>
                </p:oleObj>
              </mc:Choice>
              <mc:Fallback>
                <p:oleObj name="Visio" r:id="rId4" imgW="1872615" imgH="1790065"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l="9296"/>
                      <a:stretch>
                        <a:fillRect/>
                      </a:stretch>
                    </p:blipFill>
                    <p:spPr bwMode="auto">
                      <a:xfrm>
                        <a:off x="4651983" y="1151991"/>
                        <a:ext cx="3848100" cy="4032250"/>
                      </a:xfrm>
                      <a:prstGeom prst="rect">
                        <a:avLst/>
                      </a:prstGeom>
                      <a:solidFill>
                        <a:srgbClr val="FFFFFF"/>
                      </a:solidFill>
                      <a:ln w="57150" cmpd="thickThin">
                        <a:solidFill>
                          <a:srgbClr val="FF0000"/>
                        </a:solidFill>
                        <a:miter lim="800000"/>
                        <a:headEnd/>
                        <a:tailEnd/>
                      </a:ln>
                    </p:spPr>
                  </p:pic>
                </p:oleObj>
              </mc:Fallback>
            </mc:AlternateContent>
          </a:graphicData>
        </a:graphic>
      </p:graphicFrame>
      <p:sp>
        <p:nvSpPr>
          <p:cNvPr id="23" name="Text Box 7"/>
          <p:cNvSpPr txBox="1">
            <a:spLocks noChangeArrowheads="1"/>
          </p:cNvSpPr>
          <p:nvPr/>
        </p:nvSpPr>
        <p:spPr bwMode="auto">
          <a:xfrm>
            <a:off x="259370" y="2160054"/>
            <a:ext cx="4176713"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kumimoji="1"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当</a:t>
            </a:r>
            <a:r>
              <a:rPr kumimoji="1" lang="en-US"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EN</a:t>
            </a:r>
            <a:r>
              <a:rPr kumimoji="1"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a:t>
            </a:r>
            <a:r>
              <a:rPr kumimoji="1" lang="en-US"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1</a:t>
            </a:r>
            <a:r>
              <a:rPr kumimoji="1"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时，三态门</a:t>
            </a:r>
            <a:r>
              <a:rPr kumimoji="1" lang="en-US"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G</a:t>
            </a:r>
            <a:r>
              <a:rPr kumimoji="1" lang="en-US" altLang="zh-CN" sz="2800" b="1"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1</a:t>
            </a:r>
            <a:r>
              <a:rPr kumimoji="1"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输出为</a:t>
            </a:r>
            <a:r>
              <a:rPr kumimoji="1" lang="en-US" altLang="zh-CN" sz="2800" b="1"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D</a:t>
            </a:r>
            <a:r>
              <a:rPr kumimoji="1" lang="en-US" altLang="zh-CN" sz="2800" b="1" baseline="-25000"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o</a:t>
            </a:r>
            <a:r>
              <a:rPr kumimoji="1"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 </a:t>
            </a:r>
            <a:r>
              <a:rPr kumimoji="1" lang="en-US"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G</a:t>
            </a:r>
            <a:r>
              <a:rPr kumimoji="1" lang="en-US" altLang="zh-CN" sz="2800" b="1"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2</a:t>
            </a:r>
            <a:r>
              <a:rPr kumimoji="1"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输出为高阻态；</a:t>
            </a:r>
            <a:endParaRPr kumimoji="1" lang="en-US" altLang="zh-CN" sz="2800" b="1"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endParaRPr>
          </a:p>
        </p:txBody>
      </p:sp>
      <p:sp>
        <p:nvSpPr>
          <p:cNvPr id="26" name="Rectangle 5"/>
          <p:cNvSpPr txBox="1">
            <a:spLocks noChangeArrowheads="1"/>
          </p:cNvSpPr>
          <p:nvPr/>
        </p:nvSpPr>
        <p:spPr bwMode="auto">
          <a:xfrm>
            <a:off x="259370" y="791629"/>
            <a:ext cx="3829050" cy="71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b. </a:t>
            </a:r>
            <a:r>
              <a:rPr lang="zh-CN" altLang="en-US" sz="2800" b="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数据的双向传输</a:t>
            </a:r>
          </a:p>
        </p:txBody>
      </p:sp>
      <p:sp>
        <p:nvSpPr>
          <p:cNvPr id="8" name="Rectangle 12"/>
          <p:cNvSpPr>
            <a:spLocks noChangeArrowheads="1"/>
          </p:cNvSpPr>
          <p:nvPr/>
        </p:nvSpPr>
        <p:spPr bwMode="auto">
          <a:xfrm>
            <a:off x="3668617" y="88136"/>
            <a:ext cx="547538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3.3.5  </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其他类型的</a:t>
            </a:r>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 CMOS</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逻辑门</a:t>
            </a:r>
          </a:p>
        </p:txBody>
      </p:sp>
      <p:pic>
        <p:nvPicPr>
          <p:cNvPr id="130278" name="Picture 230"/>
          <p:cNvPicPr>
            <a:picLocks noChangeAspect="1" noChangeArrowheads="1"/>
          </p:cNvPicPr>
          <p:nvPr/>
        </p:nvPicPr>
        <p:blipFill rotWithShape="1">
          <a:blip r:embed="rId6">
            <a:extLst>
              <a:ext uri="{28A0092B-C50C-407E-A947-70E740481C1C}">
                <a14:useLocalDpi xmlns:a14="http://schemas.microsoft.com/office/drawing/2010/main" val="0"/>
              </a:ext>
            </a:extLst>
          </a:blip>
          <a:srcRect l="5486"/>
          <a:stretch>
            <a:fillRect/>
          </a:stretch>
        </p:blipFill>
        <p:spPr bwMode="auto">
          <a:xfrm>
            <a:off x="4696659" y="1273215"/>
            <a:ext cx="3764242" cy="3802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9"/>
          <p:cNvSpPr/>
          <p:nvPr/>
        </p:nvSpPr>
        <p:spPr>
          <a:xfrm>
            <a:off x="5092756" y="1512375"/>
            <a:ext cx="338554" cy="461665"/>
          </a:xfrm>
          <a:prstGeom prst="rect">
            <a:avLst/>
          </a:prstGeom>
        </p:spPr>
        <p:txBody>
          <a:bodyPr wrap="none">
            <a:spAutoFit/>
          </a:bodyPr>
          <a:lstStyle/>
          <a:p>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1</a:t>
            </a:r>
            <a:endParaRPr lang="x-none" sz="2400" dirty="0">
              <a:solidFill>
                <a:srgbClr val="FF0000"/>
              </a:solidFill>
            </a:endParaRPr>
          </a:p>
        </p:txBody>
      </p:sp>
      <p:sp>
        <p:nvSpPr>
          <p:cNvPr id="11" name="矩形 10"/>
          <p:cNvSpPr/>
          <p:nvPr/>
        </p:nvSpPr>
        <p:spPr>
          <a:xfrm>
            <a:off x="6553379" y="2284142"/>
            <a:ext cx="783112" cy="400110"/>
          </a:xfrm>
          <a:prstGeom prst="rect">
            <a:avLst/>
          </a:prstGeom>
        </p:spPr>
        <p:txBody>
          <a:bodyPr wrap="square">
            <a:spAutoFit/>
          </a:bodyPr>
          <a:lstStyle/>
          <a:p>
            <a:r>
              <a:rPr lang="zh-CN" altLang="en-US" sz="2000" b="1" dirty="0">
                <a:solidFill>
                  <a:srgbClr val="FF0000"/>
                </a:solidFill>
                <a:latin typeface="楷体" panose="02010609060101010101" pitchFamily="49" charset="-122"/>
                <a:ea typeface="楷体" panose="02010609060101010101" pitchFamily="49" charset="-122"/>
              </a:rPr>
              <a:t>工作</a:t>
            </a:r>
            <a:endParaRPr lang="x-none" sz="2000" b="1" dirty="0">
              <a:solidFill>
                <a:srgbClr val="FF0000"/>
              </a:solidFill>
              <a:latin typeface="楷体" panose="02010609060101010101" pitchFamily="49" charset="-122"/>
              <a:ea typeface="楷体" panose="02010609060101010101" pitchFamily="49" charset="-122"/>
            </a:endParaRPr>
          </a:p>
        </p:txBody>
      </p:sp>
      <p:sp>
        <p:nvSpPr>
          <p:cNvPr id="16" name="矩形 15"/>
          <p:cNvSpPr/>
          <p:nvPr/>
        </p:nvSpPr>
        <p:spPr>
          <a:xfrm>
            <a:off x="6406308" y="4273809"/>
            <a:ext cx="783112" cy="400110"/>
          </a:xfrm>
          <a:prstGeom prst="rect">
            <a:avLst/>
          </a:prstGeom>
        </p:spPr>
        <p:txBody>
          <a:bodyPr wrap="square">
            <a:spAutoFit/>
          </a:bodyPr>
          <a:lstStyle/>
          <a:p>
            <a:r>
              <a:rPr lang="zh-CN" altLang="en-US" sz="2000" b="1" dirty="0">
                <a:solidFill>
                  <a:srgbClr val="FF0000"/>
                </a:solidFill>
                <a:latin typeface="楷体" panose="02010609060101010101" pitchFamily="49" charset="-122"/>
                <a:ea typeface="楷体" panose="02010609060101010101" pitchFamily="49" charset="-122"/>
              </a:rPr>
              <a:t>高阻</a:t>
            </a:r>
            <a:endParaRPr lang="x-none" sz="2000" b="1" dirty="0">
              <a:solidFill>
                <a:srgbClr val="FF0000"/>
              </a:solidFill>
              <a:latin typeface="楷体" panose="02010609060101010101" pitchFamily="49" charset="-122"/>
              <a:ea typeface="楷体" panose="02010609060101010101" pitchFamily="49" charset="-122"/>
            </a:endParaRPr>
          </a:p>
        </p:txBody>
      </p:sp>
      <p:sp>
        <p:nvSpPr>
          <p:cNvPr id="17" name="矩形 16"/>
          <p:cNvSpPr/>
          <p:nvPr/>
        </p:nvSpPr>
        <p:spPr>
          <a:xfrm>
            <a:off x="4673454" y="2573867"/>
            <a:ext cx="499679" cy="406400"/>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8" name="矩形 17"/>
          <p:cNvSpPr/>
          <p:nvPr/>
        </p:nvSpPr>
        <p:spPr>
          <a:xfrm>
            <a:off x="7189420" y="2988734"/>
            <a:ext cx="378800" cy="406400"/>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9" name="矩形 18"/>
          <p:cNvSpPr/>
          <p:nvPr/>
        </p:nvSpPr>
        <p:spPr>
          <a:xfrm>
            <a:off x="8082101" y="2370666"/>
            <a:ext cx="378800" cy="2103197"/>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ox(in)">
                                      <p:cBhvr>
                                        <p:cTn id="7" dur="10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10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dissolve">
                                      <p:cBhvr>
                                        <p:cTn id="17" dur="1000"/>
                                        <p:tgtEl>
                                          <p:spTgt spid="22"/>
                                        </p:tgtEl>
                                      </p:cBhvr>
                                    </p:animEffect>
                                  </p:childTnLst>
                                </p:cTn>
                              </p:par>
                              <p:par>
                                <p:cTn id="18" presetID="10" presetClass="entr" presetSubtype="0" fill="hold" nodeType="withEffect">
                                  <p:stCondLst>
                                    <p:cond delay="0"/>
                                  </p:stCondLst>
                                  <p:childTnLst>
                                    <p:set>
                                      <p:cBhvr>
                                        <p:cTn id="19" dur="1" fill="hold">
                                          <p:stCondLst>
                                            <p:cond delay="0"/>
                                          </p:stCondLst>
                                        </p:cTn>
                                        <p:tgtEl>
                                          <p:spTgt spid="130278"/>
                                        </p:tgtEl>
                                        <p:attrNameLst>
                                          <p:attrName>style.visibility</p:attrName>
                                        </p:attrNameLst>
                                      </p:cBhvr>
                                      <p:to>
                                        <p:strVal val="visible"/>
                                      </p:to>
                                    </p:set>
                                    <p:animEffect transition="in" filter="fade">
                                      <p:cBhvr>
                                        <p:cTn id="20" dur="500"/>
                                        <p:tgtEl>
                                          <p:spTgt spid="130278"/>
                                        </p:tgtEl>
                                      </p:cBhvr>
                                    </p:animEffect>
                                  </p:childTnLst>
                                </p:cTn>
                              </p:par>
                            </p:childTnLst>
                          </p:cTn>
                        </p:par>
                      </p:childTnLst>
                    </p:cTn>
                  </p:par>
                  <p:par>
                    <p:cTn id="21" fill="hold">
                      <p:stCondLst>
                        <p:cond delay="indefinite"/>
                      </p:stCondLst>
                      <p:childTnLst>
                        <p:par>
                          <p:cTn id="22" fill="hold">
                            <p:stCondLst>
                              <p:cond delay="0"/>
                            </p:stCondLst>
                            <p:childTnLst>
                              <p:par>
                                <p:cTn id="23" presetID="29"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p:cTn id="25" dur="1000" fill="hold"/>
                                        <p:tgtEl>
                                          <p:spTgt spid="23"/>
                                        </p:tgtEl>
                                        <p:attrNameLst>
                                          <p:attrName>ppt_x</p:attrName>
                                        </p:attrNameLst>
                                      </p:cBhvr>
                                      <p:tavLst>
                                        <p:tav tm="0">
                                          <p:val>
                                            <p:strVal val="#ppt_x-.2"/>
                                          </p:val>
                                        </p:tav>
                                        <p:tav tm="100000">
                                          <p:val>
                                            <p:strVal val="#ppt_x"/>
                                          </p:val>
                                        </p:tav>
                                      </p:tavLst>
                                    </p:anim>
                                    <p:anim calcmode="lin" valueType="num">
                                      <p:cBhvr>
                                        <p:cTn id="26" dur="1000" fill="hold"/>
                                        <p:tgtEl>
                                          <p:spTgt spid="23"/>
                                        </p:tgtEl>
                                        <p:attrNameLst>
                                          <p:attrName>ppt_y</p:attrName>
                                        </p:attrNameLst>
                                      </p:cBhvr>
                                      <p:tavLst>
                                        <p:tav tm="0">
                                          <p:val>
                                            <p:strVal val="#ppt_y"/>
                                          </p:val>
                                        </p:tav>
                                        <p:tav tm="100000">
                                          <p:val>
                                            <p:strVal val="#ppt_y"/>
                                          </p:val>
                                        </p:tav>
                                      </p:tavLst>
                                    </p:anim>
                                    <p:animEffect transition="in" filter="wipe(right)" prLst="gradientSize: 0.1">
                                      <p:cBhvr>
                                        <p:cTn id="27" dur="10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down)">
                                      <p:cBhvr>
                                        <p:cTn id="47" dur="25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down)">
                                      <p:cBhvr>
                                        <p:cTn id="52" dur="25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down)">
                                      <p:cBhvr>
                                        <p:cTn id="57" dur="2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autoUpdateAnimBg="0"/>
      <p:bldP spid="26" grpId="0" autoUpdateAnimBg="0"/>
      <p:bldP spid="10" grpId="0"/>
      <p:bldP spid="11" grpId="0"/>
      <p:bldP spid="16" grpId="0"/>
      <p:bldP spid="17" grpId="0" animBg="1"/>
      <p:bldP spid="18" grpId="0" animBg="1"/>
      <p:bldP spid="19"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Box 2"/>
          <p:cNvSpPr txBox="1">
            <a:spLocks noChangeArrowheads="1"/>
          </p:cNvSpPr>
          <p:nvPr/>
        </p:nvSpPr>
        <p:spPr bwMode="auto">
          <a:xfrm>
            <a:off x="259370" y="1439329"/>
            <a:ext cx="25923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eaLnBrk="1" hangingPunct="1">
              <a:spcBef>
                <a:spcPct val="50000"/>
              </a:spcBef>
              <a:defRPr/>
            </a:pPr>
            <a:r>
              <a:rPr kumimoji="1"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电路如图，则</a:t>
            </a:r>
          </a:p>
        </p:txBody>
      </p:sp>
      <p:graphicFrame>
        <p:nvGraphicFramePr>
          <p:cNvPr id="22" name="Object 3"/>
          <p:cNvGraphicFramePr>
            <a:graphicFrameLocks noChangeAspect="1"/>
          </p:cNvGraphicFramePr>
          <p:nvPr/>
        </p:nvGraphicFramePr>
        <p:xfrm>
          <a:off x="4651983" y="1151991"/>
          <a:ext cx="3848100" cy="4032250"/>
        </p:xfrm>
        <a:graphic>
          <a:graphicData uri="http://schemas.openxmlformats.org/presentationml/2006/ole">
            <mc:AlternateContent xmlns:mc="http://schemas.openxmlformats.org/markup-compatibility/2006">
              <mc:Choice xmlns:v="urn:schemas-microsoft-com:vml" Requires="v">
                <p:oleObj spid="_x0000_s43064" name="Visio" r:id="rId4" imgW="1872615" imgH="1790065" progId="Visio.Drawing.11">
                  <p:embed/>
                </p:oleObj>
              </mc:Choice>
              <mc:Fallback>
                <p:oleObj name="Visio" r:id="rId4" imgW="1872615" imgH="1790065" progId="Visio.Drawing.11">
                  <p:embed/>
                  <p:pic>
                    <p:nvPicPr>
                      <p:cNvPr id="0" name="图片 43057"/>
                      <p:cNvPicPr>
                        <a:picLocks noChangeAspect="1" noChangeArrowheads="1"/>
                      </p:cNvPicPr>
                      <p:nvPr/>
                    </p:nvPicPr>
                    <p:blipFill>
                      <a:blip r:embed="rId5">
                        <a:extLst>
                          <a:ext uri="{28A0092B-C50C-407E-A947-70E740481C1C}">
                            <a14:useLocalDpi xmlns:a14="http://schemas.microsoft.com/office/drawing/2010/main" val="0"/>
                          </a:ext>
                        </a:extLst>
                      </a:blip>
                      <a:srcRect l="9296"/>
                      <a:stretch>
                        <a:fillRect/>
                      </a:stretch>
                    </p:blipFill>
                    <p:spPr bwMode="auto">
                      <a:xfrm>
                        <a:off x="4651983" y="1151991"/>
                        <a:ext cx="3848100" cy="4032250"/>
                      </a:xfrm>
                      <a:prstGeom prst="rect">
                        <a:avLst/>
                      </a:prstGeom>
                      <a:solidFill>
                        <a:srgbClr val="FFFFFF"/>
                      </a:solidFill>
                      <a:ln w="57150" cmpd="thickThin">
                        <a:solidFill>
                          <a:srgbClr val="FF0000"/>
                        </a:solidFill>
                        <a:miter lim="800000"/>
                        <a:headEnd/>
                        <a:tailEnd/>
                      </a:ln>
                    </p:spPr>
                  </p:pic>
                </p:oleObj>
              </mc:Fallback>
            </mc:AlternateContent>
          </a:graphicData>
        </a:graphic>
      </p:graphicFrame>
      <p:sp>
        <p:nvSpPr>
          <p:cNvPr id="23" name="Text Box 7"/>
          <p:cNvSpPr txBox="1">
            <a:spLocks noChangeArrowheads="1"/>
          </p:cNvSpPr>
          <p:nvPr/>
        </p:nvSpPr>
        <p:spPr bwMode="auto">
          <a:xfrm>
            <a:off x="259370" y="2160054"/>
            <a:ext cx="4176713" cy="289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kumimoji="1"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当</a:t>
            </a:r>
            <a:r>
              <a:rPr kumimoji="1" lang="en-US"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EN</a:t>
            </a:r>
            <a:r>
              <a:rPr kumimoji="1"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a:t>
            </a:r>
            <a:r>
              <a:rPr kumimoji="1" lang="en-US"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1</a:t>
            </a:r>
            <a:r>
              <a:rPr kumimoji="1"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时，三态门</a:t>
            </a:r>
            <a:r>
              <a:rPr kumimoji="1" lang="en-US"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G</a:t>
            </a:r>
            <a:r>
              <a:rPr kumimoji="1" lang="en-US" altLang="zh-CN" sz="2800" b="1"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1</a:t>
            </a:r>
            <a:r>
              <a:rPr kumimoji="1"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输出为</a:t>
            </a:r>
            <a:r>
              <a:rPr kumimoji="1" lang="en-US" altLang="zh-CN" sz="2800" b="1"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D</a:t>
            </a:r>
            <a:r>
              <a:rPr kumimoji="1" lang="en-US" altLang="zh-CN" sz="2800" b="1" baseline="-25000"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o</a:t>
            </a:r>
            <a:r>
              <a:rPr kumimoji="1"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 </a:t>
            </a:r>
            <a:r>
              <a:rPr kumimoji="1" lang="en-US"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G</a:t>
            </a:r>
            <a:r>
              <a:rPr kumimoji="1" lang="en-US" altLang="zh-CN" sz="2800" b="1"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2</a:t>
            </a:r>
            <a:r>
              <a:rPr kumimoji="1"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输出为高阻态；</a:t>
            </a:r>
            <a:endParaRPr kumimoji="1" lang="en-US"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endParaRPr>
          </a:p>
          <a:p>
            <a:pPr eaLnBrk="1" hangingPunct="1">
              <a:spcBef>
                <a:spcPct val="50000"/>
              </a:spcBef>
              <a:defRPr/>
            </a:pPr>
            <a:r>
              <a:rPr kumimoji="1"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当</a:t>
            </a:r>
            <a:r>
              <a:rPr kumimoji="1" lang="en-US"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EN</a:t>
            </a:r>
            <a:r>
              <a:rPr kumimoji="1"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a:t>
            </a:r>
            <a:r>
              <a:rPr kumimoji="1" lang="en-US"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0</a:t>
            </a:r>
            <a:r>
              <a:rPr kumimoji="1"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时，三态门</a:t>
            </a:r>
            <a:r>
              <a:rPr kumimoji="1" lang="en-US"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G</a:t>
            </a:r>
            <a:r>
              <a:rPr kumimoji="1" lang="en-US" altLang="zh-CN" sz="2800" b="1"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1</a:t>
            </a:r>
            <a:r>
              <a:rPr kumimoji="1"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输出为高阻态， </a:t>
            </a:r>
            <a:r>
              <a:rPr kumimoji="1" lang="en-US"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G</a:t>
            </a:r>
            <a:r>
              <a:rPr kumimoji="1" lang="en-US" altLang="zh-CN" sz="2800" b="1"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2</a:t>
            </a:r>
            <a:r>
              <a:rPr kumimoji="1"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输出为</a:t>
            </a:r>
            <a:r>
              <a:rPr kumimoji="1" lang="en-US"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D</a:t>
            </a:r>
            <a:r>
              <a:rPr kumimoji="1" lang="en-US" altLang="zh-CN" sz="2800" b="1"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1 </a:t>
            </a:r>
          </a:p>
        </p:txBody>
      </p:sp>
      <p:sp>
        <p:nvSpPr>
          <p:cNvPr id="24" name="Text Box 8"/>
          <p:cNvSpPr txBox="1">
            <a:spLocks noChangeArrowheads="1"/>
          </p:cNvSpPr>
          <p:nvPr/>
        </p:nvSpPr>
        <p:spPr bwMode="auto">
          <a:xfrm>
            <a:off x="259370" y="5627154"/>
            <a:ext cx="73088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3.3.6 CMOS</a:t>
            </a:r>
            <a:r>
              <a:rPr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电路的正确使用（自学）   </a:t>
            </a:r>
          </a:p>
        </p:txBody>
      </p:sp>
      <p:sp>
        <p:nvSpPr>
          <p:cNvPr id="25" name="Text Box 9"/>
          <p:cNvSpPr txBox="1">
            <a:spLocks noChangeArrowheads="1"/>
          </p:cNvSpPr>
          <p:nvPr/>
        </p:nvSpPr>
        <p:spPr bwMode="auto">
          <a:xfrm>
            <a:off x="259370" y="6192304"/>
            <a:ext cx="85693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3.3.7 CMOS</a:t>
            </a:r>
            <a:r>
              <a:rPr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数字集成电路的各种系列（自学）</a:t>
            </a:r>
          </a:p>
        </p:txBody>
      </p:sp>
      <p:sp>
        <p:nvSpPr>
          <p:cNvPr id="26" name="Rectangle 5"/>
          <p:cNvSpPr txBox="1">
            <a:spLocks noChangeArrowheads="1"/>
          </p:cNvSpPr>
          <p:nvPr/>
        </p:nvSpPr>
        <p:spPr bwMode="auto">
          <a:xfrm>
            <a:off x="259370" y="791629"/>
            <a:ext cx="3829050" cy="71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6000">
                <a:solidFill>
                  <a:schemeClr val="tx1"/>
                </a:solidFill>
                <a:latin typeface="Arial" panose="020B0604020202020204" pitchFamily="34" charset="0"/>
                <a:ea typeface="宋体" panose="02010600030101010101" pitchFamily="2" charset="-122"/>
              </a:defRPr>
            </a:lvl1pPr>
            <a:lvl2pPr marL="742950" indent="-285750">
              <a:defRPr sz="6000">
                <a:solidFill>
                  <a:schemeClr val="tx1"/>
                </a:solidFill>
                <a:latin typeface="Arial" panose="020B0604020202020204" pitchFamily="34" charset="0"/>
                <a:ea typeface="宋体" panose="02010600030101010101" pitchFamily="2" charset="-122"/>
              </a:defRPr>
            </a:lvl2pPr>
            <a:lvl3pPr marL="1143000" indent="-228600">
              <a:defRPr sz="6000">
                <a:solidFill>
                  <a:schemeClr val="tx1"/>
                </a:solidFill>
                <a:latin typeface="Arial" panose="020B0604020202020204" pitchFamily="34" charset="0"/>
                <a:ea typeface="宋体" panose="02010600030101010101" pitchFamily="2" charset="-122"/>
              </a:defRPr>
            </a:lvl3pPr>
            <a:lvl4pPr marL="1600200" indent="-228600">
              <a:defRPr sz="6000">
                <a:solidFill>
                  <a:schemeClr val="tx1"/>
                </a:solidFill>
                <a:latin typeface="Arial" panose="020B0604020202020204" pitchFamily="34" charset="0"/>
                <a:ea typeface="宋体" panose="02010600030101010101" pitchFamily="2" charset="-122"/>
              </a:defRPr>
            </a:lvl4pPr>
            <a:lvl5pPr marL="2057400" indent="-228600">
              <a:defRPr sz="6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b. </a:t>
            </a:r>
            <a:r>
              <a:rPr lang="zh-CN" altLang="en-US" sz="2800" b="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数据的双向传输</a:t>
            </a:r>
          </a:p>
        </p:txBody>
      </p:sp>
      <p:sp>
        <p:nvSpPr>
          <p:cNvPr id="8" name="Rectangle 12"/>
          <p:cNvSpPr>
            <a:spLocks noChangeArrowheads="1"/>
          </p:cNvSpPr>
          <p:nvPr/>
        </p:nvSpPr>
        <p:spPr bwMode="auto">
          <a:xfrm>
            <a:off x="3668617" y="88136"/>
            <a:ext cx="547538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3.3.5  </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其他类型的</a:t>
            </a:r>
            <a:r>
              <a:rPr kumimoji="1" lang="en-US" altLang="zh-CN" sz="3000" b="1" dirty="0">
                <a:effectLst/>
                <a:latin typeface="Times New Roman" panose="02020603050405020304" pitchFamily="18" charset="0"/>
                <a:ea typeface="楷体" panose="02010609060101010101" pitchFamily="49" charset="-122"/>
                <a:cs typeface="Times New Roman" panose="02020603050405020304" pitchFamily="18" charset="0"/>
              </a:rPr>
              <a:t> CMOS</a:t>
            </a:r>
            <a:r>
              <a:rPr kumimoji="1" lang="zh-CN" altLang="en-US" sz="3000" b="1" dirty="0">
                <a:effectLst/>
                <a:latin typeface="Times New Roman" panose="02020603050405020304" pitchFamily="18" charset="0"/>
                <a:ea typeface="楷体" panose="02010609060101010101" pitchFamily="49" charset="-122"/>
                <a:cs typeface="Times New Roman" panose="02020603050405020304" pitchFamily="18" charset="0"/>
              </a:rPr>
              <a:t>逻辑门</a:t>
            </a:r>
          </a:p>
        </p:txBody>
      </p:sp>
      <p:pic>
        <p:nvPicPr>
          <p:cNvPr id="130278" name="Picture 230"/>
          <p:cNvPicPr>
            <a:picLocks noChangeAspect="1" noChangeArrowheads="1"/>
          </p:cNvPicPr>
          <p:nvPr/>
        </p:nvPicPr>
        <p:blipFill rotWithShape="1">
          <a:blip r:embed="rId6">
            <a:extLst>
              <a:ext uri="{28A0092B-C50C-407E-A947-70E740481C1C}">
                <a14:useLocalDpi xmlns:a14="http://schemas.microsoft.com/office/drawing/2010/main" val="0"/>
              </a:ext>
            </a:extLst>
          </a:blip>
          <a:srcRect l="5486"/>
          <a:stretch>
            <a:fillRect/>
          </a:stretch>
        </p:blipFill>
        <p:spPr bwMode="auto">
          <a:xfrm>
            <a:off x="4696659" y="1273215"/>
            <a:ext cx="3764242" cy="3802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9"/>
          <p:cNvSpPr/>
          <p:nvPr/>
        </p:nvSpPr>
        <p:spPr>
          <a:xfrm>
            <a:off x="5092756" y="1512375"/>
            <a:ext cx="338554" cy="461665"/>
          </a:xfrm>
          <a:prstGeom prst="rect">
            <a:avLst/>
          </a:prstGeom>
        </p:spPr>
        <p:txBody>
          <a:bodyPr wrap="none">
            <a:spAutoFit/>
          </a:bodyPr>
          <a:lstStyle/>
          <a:p>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0</a:t>
            </a:r>
            <a:endParaRPr lang="x-none" sz="2400" dirty="0">
              <a:solidFill>
                <a:srgbClr val="FF0000"/>
              </a:solidFill>
            </a:endParaRPr>
          </a:p>
        </p:txBody>
      </p:sp>
      <p:sp>
        <p:nvSpPr>
          <p:cNvPr id="11" name="矩形 10"/>
          <p:cNvSpPr/>
          <p:nvPr/>
        </p:nvSpPr>
        <p:spPr>
          <a:xfrm>
            <a:off x="6553379" y="2284142"/>
            <a:ext cx="783112" cy="400110"/>
          </a:xfrm>
          <a:prstGeom prst="rect">
            <a:avLst/>
          </a:prstGeom>
        </p:spPr>
        <p:txBody>
          <a:bodyPr wrap="square">
            <a:spAutoFit/>
          </a:bodyPr>
          <a:lstStyle/>
          <a:p>
            <a:r>
              <a:rPr lang="zh-CN" altLang="en-US" sz="2000" b="1" dirty="0">
                <a:solidFill>
                  <a:srgbClr val="FF0000"/>
                </a:solidFill>
                <a:latin typeface="楷体" panose="02010609060101010101" pitchFamily="49" charset="-122"/>
                <a:ea typeface="楷体" panose="02010609060101010101" pitchFamily="49" charset="-122"/>
              </a:rPr>
              <a:t>高阻</a:t>
            </a:r>
            <a:endParaRPr lang="x-none" sz="2000" b="1" dirty="0">
              <a:solidFill>
                <a:srgbClr val="FF0000"/>
              </a:solidFill>
              <a:latin typeface="楷体" panose="02010609060101010101" pitchFamily="49" charset="-122"/>
              <a:ea typeface="楷体" panose="02010609060101010101" pitchFamily="49" charset="-122"/>
            </a:endParaRPr>
          </a:p>
        </p:txBody>
      </p:sp>
      <p:sp>
        <p:nvSpPr>
          <p:cNvPr id="16" name="矩形 15"/>
          <p:cNvSpPr/>
          <p:nvPr/>
        </p:nvSpPr>
        <p:spPr>
          <a:xfrm>
            <a:off x="6406308" y="4273809"/>
            <a:ext cx="783112" cy="400110"/>
          </a:xfrm>
          <a:prstGeom prst="rect">
            <a:avLst/>
          </a:prstGeom>
        </p:spPr>
        <p:txBody>
          <a:bodyPr wrap="square">
            <a:spAutoFit/>
          </a:bodyPr>
          <a:lstStyle/>
          <a:p>
            <a:r>
              <a:rPr lang="zh-CN" altLang="en-US" sz="2000" b="1" dirty="0">
                <a:solidFill>
                  <a:srgbClr val="FF0000"/>
                </a:solidFill>
                <a:latin typeface="楷体" panose="02010609060101010101" pitchFamily="49" charset="-122"/>
                <a:ea typeface="楷体" panose="02010609060101010101" pitchFamily="49" charset="-122"/>
              </a:rPr>
              <a:t>工作</a:t>
            </a:r>
            <a:endParaRPr lang="x-none" sz="2000" b="1" dirty="0">
              <a:solidFill>
                <a:srgbClr val="FF0000"/>
              </a:solidFill>
              <a:latin typeface="楷体" panose="02010609060101010101" pitchFamily="49" charset="-122"/>
              <a:ea typeface="楷体" panose="02010609060101010101" pitchFamily="49" charset="-122"/>
            </a:endParaRPr>
          </a:p>
        </p:txBody>
      </p:sp>
      <p:sp>
        <p:nvSpPr>
          <p:cNvPr id="17" name="矩形 16"/>
          <p:cNvSpPr/>
          <p:nvPr/>
        </p:nvSpPr>
        <p:spPr>
          <a:xfrm>
            <a:off x="4601801" y="3754485"/>
            <a:ext cx="499679" cy="406400"/>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8" name="矩形 17"/>
          <p:cNvSpPr/>
          <p:nvPr/>
        </p:nvSpPr>
        <p:spPr>
          <a:xfrm>
            <a:off x="7525095" y="2988734"/>
            <a:ext cx="378800" cy="406400"/>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9" name="矩形 18"/>
          <p:cNvSpPr/>
          <p:nvPr/>
        </p:nvSpPr>
        <p:spPr>
          <a:xfrm>
            <a:off x="8082101" y="2370666"/>
            <a:ext cx="378800" cy="2103197"/>
          </a:xfrm>
          <a:prstGeom prst="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
                                            <p:txEl>
                                              <p:pRg st="1" end="1"/>
                                            </p:txEl>
                                          </p:spTgt>
                                        </p:tgtEl>
                                        <p:attrNameLst>
                                          <p:attrName>style.visibility</p:attrName>
                                        </p:attrNameLst>
                                      </p:cBhvr>
                                      <p:to>
                                        <p:strVal val="visible"/>
                                      </p:to>
                                    </p:set>
                                    <p:animEffect transition="in" filter="fade">
                                      <p:cBhvr>
                                        <p:cTn id="7" dur="500"/>
                                        <p:tgtEl>
                                          <p:spTgt spid="23">
                                            <p:txEl>
                                              <p:pRg st="1" end="1"/>
                                            </p:txEl>
                                          </p:spTgt>
                                        </p:tgtEl>
                                      </p:cBhvr>
                                    </p:animEffect>
                                    <p:anim calcmode="lin" valueType="num">
                                      <p:cBhvr>
                                        <p:cTn id="8" dur="500" fill="hold"/>
                                        <p:tgtEl>
                                          <p:spTgt spid="23">
                                            <p:txEl>
                                              <p:pRg st="1" end="1"/>
                                            </p:txEl>
                                          </p:spTgt>
                                        </p:tgtEl>
                                        <p:attrNameLst>
                                          <p:attrName>ppt_x</p:attrName>
                                        </p:attrNameLst>
                                      </p:cBhvr>
                                      <p:tavLst>
                                        <p:tav tm="0">
                                          <p:val>
                                            <p:strVal val="#ppt_x"/>
                                          </p:val>
                                        </p:tav>
                                        <p:tav tm="100000">
                                          <p:val>
                                            <p:strVal val="#ppt_x"/>
                                          </p:val>
                                        </p:tav>
                                      </p:tavLst>
                                    </p:anim>
                                    <p:anim calcmode="lin" valueType="num">
                                      <p:cBhvr>
                                        <p:cTn id="9" dur="500" fill="hold"/>
                                        <p:tgtEl>
                                          <p:spTgt spid="2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down)">
                                      <p:cBhvr>
                                        <p:cTn id="29" dur="25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down)">
                                      <p:cBhvr>
                                        <p:cTn id="34" dur="25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down)">
                                      <p:cBhvr>
                                        <p:cTn id="39" dur="25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6" fill="hold" grpId="0" nodeType="click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barn(inHorizontal)">
                                      <p:cBhvr>
                                        <p:cTn id="44" dur="1000"/>
                                        <p:tgtEl>
                                          <p:spTgt spid="24"/>
                                        </p:tgtEl>
                                      </p:cBhvr>
                                    </p:animEffect>
                                  </p:childTnLst>
                                </p:cTn>
                              </p:par>
                            </p:childTnLst>
                          </p:cTn>
                        </p:par>
                      </p:childTnLst>
                    </p:cTn>
                  </p:par>
                  <p:par>
                    <p:cTn id="45" fill="hold">
                      <p:stCondLst>
                        <p:cond delay="indefinite"/>
                      </p:stCondLst>
                      <p:childTnLst>
                        <p:par>
                          <p:cTn id="46" fill="hold">
                            <p:stCondLst>
                              <p:cond delay="0"/>
                            </p:stCondLst>
                            <p:childTnLst>
                              <p:par>
                                <p:cTn id="47" presetID="29"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anim calcmode="lin" valueType="num">
                                      <p:cBhvr>
                                        <p:cTn id="49" dur="1000" fill="hold"/>
                                        <p:tgtEl>
                                          <p:spTgt spid="25"/>
                                        </p:tgtEl>
                                        <p:attrNameLst>
                                          <p:attrName>ppt_x</p:attrName>
                                        </p:attrNameLst>
                                      </p:cBhvr>
                                      <p:tavLst>
                                        <p:tav tm="0">
                                          <p:val>
                                            <p:strVal val="#ppt_x-.2"/>
                                          </p:val>
                                        </p:tav>
                                        <p:tav tm="100000">
                                          <p:val>
                                            <p:strVal val="#ppt_x"/>
                                          </p:val>
                                        </p:tav>
                                      </p:tavLst>
                                    </p:anim>
                                    <p:anim calcmode="lin" valueType="num">
                                      <p:cBhvr>
                                        <p:cTn id="50" dur="1000" fill="hold"/>
                                        <p:tgtEl>
                                          <p:spTgt spid="25"/>
                                        </p:tgtEl>
                                        <p:attrNameLst>
                                          <p:attrName>ppt_y</p:attrName>
                                        </p:attrNameLst>
                                      </p:cBhvr>
                                      <p:tavLst>
                                        <p:tav tm="0">
                                          <p:val>
                                            <p:strVal val="#ppt_y"/>
                                          </p:val>
                                        </p:tav>
                                        <p:tav tm="100000">
                                          <p:val>
                                            <p:strVal val="#ppt_y"/>
                                          </p:val>
                                        </p:tav>
                                      </p:tavLst>
                                    </p:anim>
                                    <p:animEffect transition="in" filter="wipe(right)" prLst="gradientSize: 0.1">
                                      <p:cBhvr>
                                        <p:cTn id="51"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10" grpId="0"/>
      <p:bldP spid="11" grpId="0"/>
      <p:bldP spid="16" grpId="0"/>
      <p:bldP spid="17" grpId="0" animBg="1"/>
      <p:bldP spid="18" grpId="0" animBg="1"/>
      <p:bldP spid="19"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2"/>
          <p:cNvSpPr>
            <a:spLocks noChangeArrowheads="1"/>
          </p:cNvSpPr>
          <p:nvPr/>
        </p:nvSpPr>
        <p:spPr bwMode="auto">
          <a:xfrm>
            <a:off x="2689046" y="3492560"/>
            <a:ext cx="5155992"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lgn="ctr">
              <a:spcBef>
                <a:spcPct val="0"/>
              </a:spcBef>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rgbClr val="000000"/>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algn="l"/>
            <a:r>
              <a:rPr kumimoji="1" lang="en-US" altLang="zh-CN" b="1" dirty="0">
                <a:effectLst/>
                <a:latin typeface="华文楷体" panose="02010600040101010101" pitchFamily="2" charset="-122"/>
                <a:ea typeface="华文楷体" panose="02010600040101010101" pitchFamily="2" charset="-122"/>
              </a:rPr>
              <a:t>3.4  TTL</a:t>
            </a:r>
            <a:r>
              <a:rPr kumimoji="1" lang="zh-CN" altLang="en-US" b="1" dirty="0">
                <a:effectLst/>
                <a:latin typeface="华文楷体" panose="02010600040101010101" pitchFamily="2" charset="-122"/>
                <a:ea typeface="华文楷体" panose="02010600040101010101" pitchFamily="2" charset="-122"/>
              </a:rPr>
              <a:t>门电路</a:t>
            </a: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TYyNjg5NWI5NTIxNjU4ZGE4N2QyY2NlMjNjMzFjMjcifQ=="/>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TotalTime>
  <Words>12985</Words>
  <Application>Microsoft Office PowerPoint</Application>
  <PresentationFormat>全屏显示(4:3)</PresentationFormat>
  <Paragraphs>1515</Paragraphs>
  <Slides>179</Slides>
  <Notes>95</Notes>
  <HiddenSlides>0</HiddenSlides>
  <MMClips>0</MMClips>
  <ScaleCrop>false</ScaleCrop>
  <HeadingPairs>
    <vt:vector size="6" baseType="variant">
      <vt:variant>
        <vt:lpstr>主题</vt:lpstr>
      </vt:variant>
      <vt:variant>
        <vt:i4>1</vt:i4>
      </vt:variant>
      <vt:variant>
        <vt:lpstr>嵌入 OLE 服务器</vt:lpstr>
      </vt:variant>
      <vt:variant>
        <vt:i4>6</vt:i4>
      </vt:variant>
      <vt:variant>
        <vt:lpstr>幻灯片标题</vt:lpstr>
      </vt:variant>
      <vt:variant>
        <vt:i4>179</vt:i4>
      </vt:variant>
    </vt:vector>
  </HeadingPairs>
  <TitlesOfParts>
    <vt:vector size="186" baseType="lpstr">
      <vt:lpstr>Office Theme</vt:lpstr>
      <vt:lpstr>Visio</vt:lpstr>
      <vt:lpstr>公式</vt:lpstr>
      <vt:lpstr>Photo Editor 照片</vt:lpstr>
      <vt:lpstr>Microsoft 公式 3.0</vt:lpstr>
      <vt:lpstr>Equation</vt:lpstr>
      <vt:lpstr>Photo Editor Photo</vt:lpstr>
      <vt:lpstr>PowerPoint 演示文稿</vt:lpstr>
      <vt:lpstr>PowerPoint 演示文稿</vt:lpstr>
      <vt:lpstr>PowerPoint 演示文稿</vt:lpstr>
      <vt:lpstr>PowerPoint 演示文稿</vt:lpstr>
      <vt:lpstr>PowerPoint 演示文稿</vt:lpstr>
      <vt:lpstr>PowerPoint 演示文稿</vt:lpstr>
      <vt:lpstr>3.高低电平的实现</vt:lpstr>
      <vt:lpstr>PowerPoint 演示文稿</vt:lpstr>
      <vt:lpstr>PowerPoint 演示文稿</vt:lpstr>
      <vt:lpstr>3.2 半导体二极管门电路</vt:lpstr>
      <vt:lpstr>3.2 半导体二极管门电路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3.2.3 二极管或门</vt:lpstr>
      <vt:lpstr>3.2.3 二极管或门</vt:lpstr>
      <vt:lpstr>二极管构成的门电路的缺点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工作原理</vt:lpstr>
      <vt:lpstr>工作原理</vt:lpstr>
      <vt:lpstr>AB段：输入低电平</vt:lpstr>
      <vt:lpstr>BC段：</vt:lpstr>
      <vt:lpstr>BC段：</vt:lpstr>
      <vt:lpstr>电流传输特性</vt:lpstr>
      <vt:lpstr>BC段：</vt:lpstr>
      <vt:lpstr>电压传输特性特点</vt:lpstr>
      <vt:lpstr>PowerPoint 演示文稿</vt:lpstr>
      <vt:lpstr>计算方法</vt:lpstr>
      <vt:lpstr>则输入噪声容限为</vt:lpstr>
      <vt:lpstr>输入噪声容限和电源电压VDD有关，当VDD增加时，电压传输特性右移 【CMOS的噪声容限非常高。】</vt:lpstr>
      <vt:lpstr>PowerPoint 演示文稿</vt:lpstr>
      <vt:lpstr>PowerPoint 演示文稿</vt:lpstr>
      <vt:lpstr>在输入信号正常工作范围内，即0≤vI ≤VDD，输入端保护电路不起作用。 当vI &gt; VDD+VF时，D1导通，将栅极电位vG钳位在VDD+VF；当vI &lt; -VF时， D2导通，将栅极电位vG钳位在－VF，这样使得C1、 C2上的电压不会超过允许值。</vt:lpstr>
      <vt:lpstr>其输入特性如图所示</vt:lpstr>
      <vt:lpstr>PowerPoint 演示文稿</vt:lpstr>
      <vt:lpstr>输出特性曲线如图所示</vt:lpstr>
      <vt:lpstr>高电平输出特性</vt:lpstr>
      <vt:lpstr>其特性曲线如图所示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以NPN共射极电路为例说明工作原理：</vt:lpstr>
      <vt:lpstr>以NPN共射极电路为例说明工作原理：</vt:lpstr>
      <vt:lpstr>二、三极管的输入特性和输出特性  三极管的输入特性曲线（NPN）</vt:lpstr>
      <vt:lpstr>三极管的输出特性</vt:lpstr>
      <vt:lpstr>PowerPoint 演示文稿</vt:lpstr>
      <vt:lpstr>三、双极型三极管的基本开关电路——三极管反相器</vt:lpstr>
      <vt:lpstr>稳态时若合理选择电路的参数，即</vt:lpstr>
      <vt:lpstr>三极管开关状态下的等效电路如图所示</vt:lpstr>
      <vt:lpstr>双极型三极管的动态开关特性</vt:lpstr>
      <vt:lpstr>三极管反相器</vt:lpstr>
      <vt:lpstr>例1 电路如右下图所示，已知 VIH=5V，VIL=0V，β=20，VCE(sat) = 0.1V，试计算参数设计是否合理</vt:lpstr>
      <vt:lpstr>利用戴维南定理等效成电压源的形式如右图所示</vt:lpstr>
      <vt:lpstr>等效电路如右图所示，则当VIH=5V时：</vt:lpstr>
      <vt:lpstr>由于</vt:lpstr>
      <vt:lpstr>电路结构</vt:lpstr>
      <vt:lpstr>单发射极输入</vt:lpstr>
      <vt:lpstr>单变量分相器（倒相器）</vt:lpstr>
      <vt:lpstr>推拉式/图腾柱输出电路</vt:lpstr>
      <vt:lpstr>PowerPoint 演示文稿</vt:lpstr>
      <vt:lpstr>a. AB段：</vt:lpstr>
      <vt:lpstr>b. BC段</vt:lpstr>
      <vt:lpstr>c. CD段：</vt:lpstr>
      <vt:lpstr>d. DE段：</vt:lpstr>
      <vt:lpstr>PowerPoint 演示文稿</vt:lpstr>
      <vt:lpstr>特点：</vt:lpstr>
      <vt:lpstr>        当输出为高电平时，其输出阻抗低，具有很强的带负载能力，可提供5mA的输出电流</vt:lpstr>
      <vt:lpstr>        D2确保T5导通时T4可靠地截止</vt:lpstr>
      <vt:lpstr>3.4.3  TTL反相器的静态输入特性和输出特性</vt:lpstr>
      <vt:lpstr>a.当输入为低电平时，即vI＝0.2V，若VCC＝5V，则TTL反相器的输入电流为</vt:lpstr>
      <vt:lpstr>b.当输入为高电平时，即vI＝3.4V，T1发射结截止，处于倒置状态，只有很小的反向饱和电流IIH，对于74系列的TTL门电路，IIH在40μA以下</vt:lpstr>
      <vt:lpstr>二、输出特性</vt:lpstr>
      <vt:lpstr>其高电平输出特性曲线如图3.5.15所示</vt:lpstr>
      <vt:lpstr>2.低电平输出特性</vt:lpstr>
      <vt:lpstr>其低电平输出特性曲线如图3.5.17所示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单变量分相器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左图示是控制端为高电平有效的三态门，右图为其符号。</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Realliang</dc:creator>
  <cp:lastModifiedBy>yxluowhu@hotmail.com</cp:lastModifiedBy>
  <cp:revision>916</cp:revision>
  <dcterms:created xsi:type="dcterms:W3CDTF">2018-11-23T06:48:00Z</dcterms:created>
  <dcterms:modified xsi:type="dcterms:W3CDTF">2022-10-06T13:22:03Z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AD846A7409A04C358686FE833FC99D33</vt:lpwstr>
  </property>
  <property fmtid="{D5CDD505-2E9C-101B-9397-08002B2CF9AE}" pid="3" name="KSOProductBuildVer">
    <vt:lpwstr>2052-11.1.0.12358</vt:lpwstr>
  </property>
</Properties>
</file>